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22"/>
  </p:notesMasterIdLst>
  <p:sldIdLst>
    <p:sldId id="295" r:id="rId2"/>
    <p:sldId id="588" r:id="rId3"/>
    <p:sldId id="593" r:id="rId4"/>
    <p:sldId id="259" r:id="rId5"/>
    <p:sldId id="260" r:id="rId6"/>
    <p:sldId id="261" r:id="rId7"/>
    <p:sldId id="262" r:id="rId8"/>
    <p:sldId id="594" r:id="rId9"/>
    <p:sldId id="595" r:id="rId10"/>
    <p:sldId id="596" r:id="rId11"/>
    <p:sldId id="597" r:id="rId12"/>
    <p:sldId id="598" r:id="rId13"/>
    <p:sldId id="599" r:id="rId14"/>
    <p:sldId id="600" r:id="rId15"/>
    <p:sldId id="601" r:id="rId16"/>
    <p:sldId id="602" r:id="rId17"/>
    <p:sldId id="603" r:id="rId18"/>
    <p:sldId id="604" r:id="rId19"/>
    <p:sldId id="274" r:id="rId20"/>
    <p:sldId id="605" r:id="rId21"/>
    <p:sldId id="606" r:id="rId22"/>
    <p:sldId id="277" r:id="rId23"/>
    <p:sldId id="607" r:id="rId24"/>
    <p:sldId id="608" r:id="rId25"/>
    <p:sldId id="609" r:id="rId26"/>
    <p:sldId id="610" r:id="rId27"/>
    <p:sldId id="611" r:id="rId28"/>
    <p:sldId id="612" r:id="rId29"/>
    <p:sldId id="613" r:id="rId30"/>
    <p:sldId id="614" r:id="rId31"/>
    <p:sldId id="615" r:id="rId32"/>
    <p:sldId id="616" r:id="rId33"/>
    <p:sldId id="617" r:id="rId34"/>
    <p:sldId id="618" r:id="rId35"/>
    <p:sldId id="619" r:id="rId36"/>
    <p:sldId id="620" r:id="rId37"/>
    <p:sldId id="621" r:id="rId38"/>
    <p:sldId id="629" r:id="rId39"/>
    <p:sldId id="630" r:id="rId40"/>
    <p:sldId id="631" r:id="rId41"/>
    <p:sldId id="632" r:id="rId42"/>
    <p:sldId id="633" r:id="rId43"/>
    <p:sldId id="634" r:id="rId44"/>
    <p:sldId id="635" r:id="rId45"/>
    <p:sldId id="636" r:id="rId46"/>
    <p:sldId id="637" r:id="rId47"/>
    <p:sldId id="638" r:id="rId48"/>
    <p:sldId id="639" r:id="rId49"/>
    <p:sldId id="640" r:id="rId50"/>
    <p:sldId id="313" r:id="rId51"/>
    <p:sldId id="314" r:id="rId52"/>
    <p:sldId id="641" r:id="rId53"/>
    <p:sldId id="642" r:id="rId54"/>
    <p:sldId id="643" r:id="rId55"/>
    <p:sldId id="318" r:id="rId56"/>
    <p:sldId id="319" r:id="rId57"/>
    <p:sldId id="320" r:id="rId58"/>
    <p:sldId id="321" r:id="rId59"/>
    <p:sldId id="322" r:id="rId60"/>
    <p:sldId id="300" r:id="rId61"/>
    <p:sldId id="257" r:id="rId62"/>
    <p:sldId id="323" r:id="rId63"/>
    <p:sldId id="324" r:id="rId64"/>
    <p:sldId id="258" r:id="rId65"/>
    <p:sldId id="644" r:id="rId66"/>
    <p:sldId id="645" r:id="rId67"/>
    <p:sldId id="646" r:id="rId68"/>
    <p:sldId id="647" r:id="rId69"/>
    <p:sldId id="263" r:id="rId70"/>
    <p:sldId id="264" r:id="rId71"/>
    <p:sldId id="268" r:id="rId72"/>
    <p:sldId id="269" r:id="rId73"/>
    <p:sldId id="270" r:id="rId74"/>
    <p:sldId id="271" r:id="rId75"/>
    <p:sldId id="272" r:id="rId76"/>
    <p:sldId id="273" r:id="rId77"/>
    <p:sldId id="668" r:id="rId78"/>
    <p:sldId id="648" r:id="rId79"/>
    <p:sldId id="649" r:id="rId80"/>
    <p:sldId id="650" r:id="rId81"/>
    <p:sldId id="651" r:id="rId82"/>
    <p:sldId id="652" r:id="rId83"/>
    <p:sldId id="653" r:id="rId84"/>
    <p:sldId id="654" r:id="rId85"/>
    <p:sldId id="655" r:id="rId86"/>
    <p:sldId id="656" r:id="rId87"/>
    <p:sldId id="657" r:id="rId88"/>
    <p:sldId id="658" r:id="rId89"/>
    <p:sldId id="659" r:id="rId90"/>
    <p:sldId id="660" r:id="rId91"/>
    <p:sldId id="661" r:id="rId92"/>
    <p:sldId id="662" r:id="rId93"/>
    <p:sldId id="663" r:id="rId94"/>
    <p:sldId id="664" r:id="rId95"/>
    <p:sldId id="665" r:id="rId96"/>
    <p:sldId id="275" r:id="rId97"/>
    <p:sldId id="276" r:id="rId98"/>
    <p:sldId id="666" r:id="rId99"/>
    <p:sldId id="279" r:id="rId100"/>
    <p:sldId id="280" r:id="rId101"/>
    <p:sldId id="281" r:id="rId102"/>
    <p:sldId id="282" r:id="rId103"/>
    <p:sldId id="283" r:id="rId104"/>
    <p:sldId id="284" r:id="rId105"/>
    <p:sldId id="285" r:id="rId106"/>
    <p:sldId id="286" r:id="rId107"/>
    <p:sldId id="287" r:id="rId108"/>
    <p:sldId id="288" r:id="rId109"/>
    <p:sldId id="289" r:id="rId110"/>
    <p:sldId id="290" r:id="rId111"/>
    <p:sldId id="291" r:id="rId112"/>
    <p:sldId id="292" r:id="rId113"/>
    <p:sldId id="293" r:id="rId114"/>
    <p:sldId id="294" r:id="rId115"/>
    <p:sldId id="667" r:id="rId116"/>
    <p:sldId id="296" r:id="rId117"/>
    <p:sldId id="297" r:id="rId118"/>
    <p:sldId id="298" r:id="rId119"/>
    <p:sldId id="299" r:id="rId120"/>
    <p:sldId id="669" r:id="rId12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E3CF0"/>
    <a:srgbClr val="193CF0"/>
    <a:srgbClr val="357B7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363E103-2D85-4B2E-87AE-DA2E300EBB23}" v="805" dt="2024-12-09T02:16:49.068"/>
  </p1510:revLst>
</p1510:revInfo>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718"/>
    <p:restoredTop sz="94658"/>
  </p:normalViewPr>
  <p:slideViewPr>
    <p:cSldViewPr snapToGrid="0">
      <p:cViewPr varScale="1">
        <p:scale>
          <a:sx n="100" d="100"/>
          <a:sy n="100" d="100"/>
        </p:scale>
        <p:origin x="360" y="45"/>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presProps" Target="presProps.xml"/><Relationship Id="rId128" Type="http://schemas.microsoft.com/office/2015/10/relationships/revisionInfo" Target="revisionInfo.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viewProps" Target="view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microsoft.com/office/2016/11/relationships/changesInfo" Target="changesInfos/changesInfo1.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Yinan Li" userId="55ba4f79fc26ccb6" providerId="LiveId" clId="{94666D40-C345-483A-952E-4C79DAB42A63}"/>
    <pc:docChg chg="undo custSel addSld delSld modSld">
      <pc:chgData name="Yinan Li" userId="55ba4f79fc26ccb6" providerId="LiveId" clId="{94666D40-C345-483A-952E-4C79DAB42A63}" dt="2024-11-19T00:13:50.366" v="169" actId="20577"/>
      <pc:docMkLst>
        <pc:docMk/>
      </pc:docMkLst>
      <pc:sldChg chg="modSp add mod">
        <pc:chgData name="Yinan Li" userId="55ba4f79fc26ccb6" providerId="LiveId" clId="{94666D40-C345-483A-952E-4C79DAB42A63}" dt="2024-11-18T01:06:34.467" v="58" actId="20577"/>
        <pc:sldMkLst>
          <pc:docMk/>
          <pc:sldMk cId="3759270584" sldId="257"/>
        </pc:sldMkLst>
        <pc:spChg chg="mod">
          <ac:chgData name="Yinan Li" userId="55ba4f79fc26ccb6" providerId="LiveId" clId="{94666D40-C345-483A-952E-4C79DAB42A63}" dt="2024-11-18T01:06:34.467" v="58" actId="20577"/>
          <ac:spMkLst>
            <pc:docMk/>
            <pc:sldMk cId="3759270584" sldId="257"/>
            <ac:spMk id="5" creationId="{6FCE9572-CE43-7211-11DB-B37A3F56DD71}"/>
          </ac:spMkLst>
        </pc:spChg>
      </pc:sldChg>
      <pc:sldChg chg="add">
        <pc:chgData name="Yinan Li" userId="55ba4f79fc26ccb6" providerId="LiveId" clId="{94666D40-C345-483A-952E-4C79DAB42A63}" dt="2024-11-18T00:47:48.153" v="30"/>
        <pc:sldMkLst>
          <pc:docMk/>
          <pc:sldMk cId="3167187832" sldId="258"/>
        </pc:sldMkLst>
      </pc:sldChg>
      <pc:sldChg chg="add">
        <pc:chgData name="Yinan Li" userId="55ba4f79fc26ccb6" providerId="LiveId" clId="{94666D40-C345-483A-952E-4C79DAB42A63}" dt="2024-11-18T00:41:16.737" v="1"/>
        <pc:sldMkLst>
          <pc:docMk/>
          <pc:sldMk cId="2337659612" sldId="263"/>
        </pc:sldMkLst>
      </pc:sldChg>
      <pc:sldChg chg="add">
        <pc:chgData name="Yinan Li" userId="55ba4f79fc26ccb6" providerId="LiveId" clId="{94666D40-C345-483A-952E-4C79DAB42A63}" dt="2024-11-18T00:41:16.737" v="1"/>
        <pc:sldMkLst>
          <pc:docMk/>
          <pc:sldMk cId="2467017843" sldId="264"/>
        </pc:sldMkLst>
      </pc:sldChg>
      <pc:sldChg chg="add">
        <pc:chgData name="Yinan Li" userId="55ba4f79fc26ccb6" providerId="LiveId" clId="{94666D40-C345-483A-952E-4C79DAB42A63}" dt="2024-11-18T00:41:16.737" v="1"/>
        <pc:sldMkLst>
          <pc:docMk/>
          <pc:sldMk cId="645616406" sldId="265"/>
        </pc:sldMkLst>
      </pc:sldChg>
      <pc:sldChg chg="add">
        <pc:chgData name="Yinan Li" userId="55ba4f79fc26ccb6" providerId="LiveId" clId="{94666D40-C345-483A-952E-4C79DAB42A63}" dt="2024-11-18T00:41:16.737" v="1"/>
        <pc:sldMkLst>
          <pc:docMk/>
          <pc:sldMk cId="93476093" sldId="266"/>
        </pc:sldMkLst>
      </pc:sldChg>
      <pc:sldChg chg="add">
        <pc:chgData name="Yinan Li" userId="55ba4f79fc26ccb6" providerId="LiveId" clId="{94666D40-C345-483A-952E-4C79DAB42A63}" dt="2024-11-18T00:41:16.737" v="1"/>
        <pc:sldMkLst>
          <pc:docMk/>
          <pc:sldMk cId="1323475003" sldId="267"/>
        </pc:sldMkLst>
      </pc:sldChg>
      <pc:sldChg chg="add">
        <pc:chgData name="Yinan Li" userId="55ba4f79fc26ccb6" providerId="LiveId" clId="{94666D40-C345-483A-952E-4C79DAB42A63}" dt="2024-11-18T00:41:16.737" v="1"/>
        <pc:sldMkLst>
          <pc:docMk/>
          <pc:sldMk cId="2974011488" sldId="268"/>
        </pc:sldMkLst>
      </pc:sldChg>
      <pc:sldChg chg="add">
        <pc:chgData name="Yinan Li" userId="55ba4f79fc26ccb6" providerId="LiveId" clId="{94666D40-C345-483A-952E-4C79DAB42A63}" dt="2024-11-18T00:41:16.737" v="1"/>
        <pc:sldMkLst>
          <pc:docMk/>
          <pc:sldMk cId="2892375994" sldId="269"/>
        </pc:sldMkLst>
      </pc:sldChg>
      <pc:sldChg chg="add">
        <pc:chgData name="Yinan Li" userId="55ba4f79fc26ccb6" providerId="LiveId" clId="{94666D40-C345-483A-952E-4C79DAB42A63}" dt="2024-11-18T00:41:16.737" v="1"/>
        <pc:sldMkLst>
          <pc:docMk/>
          <pc:sldMk cId="4081743851" sldId="270"/>
        </pc:sldMkLst>
      </pc:sldChg>
      <pc:sldChg chg="add">
        <pc:chgData name="Yinan Li" userId="55ba4f79fc26ccb6" providerId="LiveId" clId="{94666D40-C345-483A-952E-4C79DAB42A63}" dt="2024-11-18T00:41:16.737" v="1"/>
        <pc:sldMkLst>
          <pc:docMk/>
          <pc:sldMk cId="397115497" sldId="271"/>
        </pc:sldMkLst>
      </pc:sldChg>
      <pc:sldChg chg="add">
        <pc:chgData name="Yinan Li" userId="55ba4f79fc26ccb6" providerId="LiveId" clId="{94666D40-C345-483A-952E-4C79DAB42A63}" dt="2024-11-18T00:47:48.153" v="30"/>
        <pc:sldMkLst>
          <pc:docMk/>
          <pc:sldMk cId="2011354347" sldId="272"/>
        </pc:sldMkLst>
      </pc:sldChg>
      <pc:sldChg chg="add">
        <pc:chgData name="Yinan Li" userId="55ba4f79fc26ccb6" providerId="LiveId" clId="{94666D40-C345-483A-952E-4C79DAB42A63}" dt="2024-11-18T00:47:48.153" v="30"/>
        <pc:sldMkLst>
          <pc:docMk/>
          <pc:sldMk cId="310218800" sldId="273"/>
        </pc:sldMkLst>
      </pc:sldChg>
      <pc:sldChg chg="add">
        <pc:chgData name="Yinan Li" userId="55ba4f79fc26ccb6" providerId="LiveId" clId="{94666D40-C345-483A-952E-4C79DAB42A63}" dt="2024-11-18T00:41:16.737" v="1"/>
        <pc:sldMkLst>
          <pc:docMk/>
          <pc:sldMk cId="3089396260" sldId="287"/>
        </pc:sldMkLst>
      </pc:sldChg>
      <pc:sldChg chg="add">
        <pc:chgData name="Yinan Li" userId="55ba4f79fc26ccb6" providerId="LiveId" clId="{94666D40-C345-483A-952E-4C79DAB42A63}" dt="2024-11-18T00:41:16.737" v="1"/>
        <pc:sldMkLst>
          <pc:docMk/>
          <pc:sldMk cId="2762273023" sldId="288"/>
        </pc:sldMkLst>
      </pc:sldChg>
      <pc:sldChg chg="add">
        <pc:chgData name="Yinan Li" userId="55ba4f79fc26ccb6" providerId="LiveId" clId="{94666D40-C345-483A-952E-4C79DAB42A63}" dt="2024-11-18T00:47:48.153" v="30"/>
        <pc:sldMkLst>
          <pc:docMk/>
          <pc:sldMk cId="671271861" sldId="289"/>
        </pc:sldMkLst>
      </pc:sldChg>
      <pc:sldChg chg="add">
        <pc:chgData name="Yinan Li" userId="55ba4f79fc26ccb6" providerId="LiveId" clId="{94666D40-C345-483A-952E-4C79DAB42A63}" dt="2024-11-18T00:41:16.737" v="1"/>
        <pc:sldMkLst>
          <pc:docMk/>
          <pc:sldMk cId="3901100620" sldId="290"/>
        </pc:sldMkLst>
      </pc:sldChg>
      <pc:sldChg chg="add">
        <pc:chgData name="Yinan Li" userId="55ba4f79fc26ccb6" providerId="LiveId" clId="{94666D40-C345-483A-952E-4C79DAB42A63}" dt="2024-11-18T00:41:16.737" v="1"/>
        <pc:sldMkLst>
          <pc:docMk/>
          <pc:sldMk cId="3016928016" sldId="291"/>
        </pc:sldMkLst>
      </pc:sldChg>
      <pc:sldChg chg="add">
        <pc:chgData name="Yinan Li" userId="55ba4f79fc26ccb6" providerId="LiveId" clId="{94666D40-C345-483A-952E-4C79DAB42A63}" dt="2024-11-18T00:41:16.737" v="1"/>
        <pc:sldMkLst>
          <pc:docMk/>
          <pc:sldMk cId="1096056924" sldId="292"/>
        </pc:sldMkLst>
      </pc:sldChg>
      <pc:sldChg chg="add">
        <pc:chgData name="Yinan Li" userId="55ba4f79fc26ccb6" providerId="LiveId" clId="{94666D40-C345-483A-952E-4C79DAB42A63}" dt="2024-11-18T00:41:16.737" v="1"/>
        <pc:sldMkLst>
          <pc:docMk/>
          <pc:sldMk cId="4000624951" sldId="293"/>
        </pc:sldMkLst>
      </pc:sldChg>
      <pc:sldChg chg="add">
        <pc:chgData name="Yinan Li" userId="55ba4f79fc26ccb6" providerId="LiveId" clId="{94666D40-C345-483A-952E-4C79DAB42A63}" dt="2024-11-18T01:02:15.371" v="48"/>
        <pc:sldMkLst>
          <pc:docMk/>
          <pc:sldMk cId="4102051329" sldId="295"/>
        </pc:sldMkLst>
      </pc:sldChg>
      <pc:sldChg chg="add">
        <pc:chgData name="Yinan Li" userId="55ba4f79fc26ccb6" providerId="LiveId" clId="{94666D40-C345-483A-952E-4C79DAB42A63}" dt="2024-11-18T00:41:16.737" v="1"/>
        <pc:sldMkLst>
          <pc:docMk/>
          <pc:sldMk cId="770213579" sldId="296"/>
        </pc:sldMkLst>
      </pc:sldChg>
      <pc:sldChg chg="add">
        <pc:chgData name="Yinan Li" userId="55ba4f79fc26ccb6" providerId="LiveId" clId="{94666D40-C345-483A-952E-4C79DAB42A63}" dt="2024-11-18T00:41:16.737" v="1"/>
        <pc:sldMkLst>
          <pc:docMk/>
          <pc:sldMk cId="3401134875" sldId="297"/>
        </pc:sldMkLst>
      </pc:sldChg>
      <pc:sldChg chg="add">
        <pc:chgData name="Yinan Li" userId="55ba4f79fc26ccb6" providerId="LiveId" clId="{94666D40-C345-483A-952E-4C79DAB42A63}" dt="2024-11-18T00:41:16.737" v="1"/>
        <pc:sldMkLst>
          <pc:docMk/>
          <pc:sldMk cId="2643911317" sldId="298"/>
        </pc:sldMkLst>
      </pc:sldChg>
      <pc:sldChg chg="add">
        <pc:chgData name="Yinan Li" userId="55ba4f79fc26ccb6" providerId="LiveId" clId="{94666D40-C345-483A-952E-4C79DAB42A63}" dt="2024-11-18T00:41:16.737" v="1"/>
        <pc:sldMkLst>
          <pc:docMk/>
          <pc:sldMk cId="748867693" sldId="299"/>
        </pc:sldMkLst>
      </pc:sldChg>
      <pc:sldChg chg="add">
        <pc:chgData name="Yinan Li" userId="55ba4f79fc26ccb6" providerId="LiveId" clId="{94666D40-C345-483A-952E-4C79DAB42A63}" dt="2024-11-18T00:41:16.737" v="1"/>
        <pc:sldMkLst>
          <pc:docMk/>
          <pc:sldMk cId="373216385" sldId="300"/>
        </pc:sldMkLst>
      </pc:sldChg>
      <pc:sldChg chg="add">
        <pc:chgData name="Yinan Li" userId="55ba4f79fc26ccb6" providerId="LiveId" clId="{94666D40-C345-483A-952E-4C79DAB42A63}" dt="2024-11-18T00:41:16.737" v="1"/>
        <pc:sldMkLst>
          <pc:docMk/>
          <pc:sldMk cId="3511182199" sldId="301"/>
        </pc:sldMkLst>
      </pc:sldChg>
      <pc:sldChg chg="add">
        <pc:chgData name="Yinan Li" userId="55ba4f79fc26ccb6" providerId="LiveId" clId="{94666D40-C345-483A-952E-4C79DAB42A63}" dt="2024-11-18T00:41:16.737" v="1"/>
        <pc:sldMkLst>
          <pc:docMk/>
          <pc:sldMk cId="3309355089" sldId="302"/>
        </pc:sldMkLst>
      </pc:sldChg>
      <pc:sldChg chg="add">
        <pc:chgData name="Yinan Li" userId="55ba4f79fc26ccb6" providerId="LiveId" clId="{94666D40-C345-483A-952E-4C79DAB42A63}" dt="2024-11-18T00:41:16.737" v="1"/>
        <pc:sldMkLst>
          <pc:docMk/>
          <pc:sldMk cId="2371313850" sldId="303"/>
        </pc:sldMkLst>
      </pc:sldChg>
      <pc:sldChg chg="add">
        <pc:chgData name="Yinan Li" userId="55ba4f79fc26ccb6" providerId="LiveId" clId="{94666D40-C345-483A-952E-4C79DAB42A63}" dt="2024-11-18T00:41:16.737" v="1"/>
        <pc:sldMkLst>
          <pc:docMk/>
          <pc:sldMk cId="1511790174" sldId="304"/>
        </pc:sldMkLst>
      </pc:sldChg>
      <pc:sldChg chg="add">
        <pc:chgData name="Yinan Li" userId="55ba4f79fc26ccb6" providerId="LiveId" clId="{94666D40-C345-483A-952E-4C79DAB42A63}" dt="2024-11-18T00:41:16.737" v="1"/>
        <pc:sldMkLst>
          <pc:docMk/>
          <pc:sldMk cId="3842980893" sldId="305"/>
        </pc:sldMkLst>
      </pc:sldChg>
      <pc:sldChg chg="add del">
        <pc:chgData name="Yinan Li" userId="55ba4f79fc26ccb6" providerId="LiveId" clId="{94666D40-C345-483A-952E-4C79DAB42A63}" dt="2024-11-18T00:50:16.018" v="33"/>
        <pc:sldMkLst>
          <pc:docMk/>
          <pc:sldMk cId="174649696" sldId="306"/>
        </pc:sldMkLst>
      </pc:sldChg>
      <pc:sldChg chg="add del">
        <pc:chgData name="Yinan Li" userId="55ba4f79fc26ccb6" providerId="LiveId" clId="{94666D40-C345-483A-952E-4C79DAB42A63}" dt="2024-11-18T00:50:16.018" v="33"/>
        <pc:sldMkLst>
          <pc:docMk/>
          <pc:sldMk cId="3425608850" sldId="307"/>
        </pc:sldMkLst>
      </pc:sldChg>
      <pc:sldChg chg="add del">
        <pc:chgData name="Yinan Li" userId="55ba4f79fc26ccb6" providerId="LiveId" clId="{94666D40-C345-483A-952E-4C79DAB42A63}" dt="2024-11-18T00:50:16.018" v="33"/>
        <pc:sldMkLst>
          <pc:docMk/>
          <pc:sldMk cId="4202336283" sldId="308"/>
        </pc:sldMkLst>
      </pc:sldChg>
      <pc:sldChg chg="add del">
        <pc:chgData name="Yinan Li" userId="55ba4f79fc26ccb6" providerId="LiveId" clId="{94666D40-C345-483A-952E-4C79DAB42A63}" dt="2024-11-18T00:50:16.018" v="33"/>
        <pc:sldMkLst>
          <pc:docMk/>
          <pc:sldMk cId="2889155324" sldId="309"/>
        </pc:sldMkLst>
      </pc:sldChg>
      <pc:sldChg chg="add del">
        <pc:chgData name="Yinan Li" userId="55ba4f79fc26ccb6" providerId="LiveId" clId="{94666D40-C345-483A-952E-4C79DAB42A63}" dt="2024-11-18T00:50:16.018" v="33"/>
        <pc:sldMkLst>
          <pc:docMk/>
          <pc:sldMk cId="1244039429" sldId="310"/>
        </pc:sldMkLst>
      </pc:sldChg>
      <pc:sldChg chg="add del">
        <pc:chgData name="Yinan Li" userId="55ba4f79fc26ccb6" providerId="LiveId" clId="{94666D40-C345-483A-952E-4C79DAB42A63}" dt="2024-11-18T00:50:16.018" v="33"/>
        <pc:sldMkLst>
          <pc:docMk/>
          <pc:sldMk cId="2811962217" sldId="311"/>
        </pc:sldMkLst>
      </pc:sldChg>
      <pc:sldChg chg="add del">
        <pc:chgData name="Yinan Li" userId="55ba4f79fc26ccb6" providerId="LiveId" clId="{94666D40-C345-483A-952E-4C79DAB42A63}" dt="2024-11-18T00:50:16.018" v="33"/>
        <pc:sldMkLst>
          <pc:docMk/>
          <pc:sldMk cId="955763788" sldId="315"/>
        </pc:sldMkLst>
      </pc:sldChg>
      <pc:sldChg chg="add">
        <pc:chgData name="Yinan Li" userId="55ba4f79fc26ccb6" providerId="LiveId" clId="{94666D40-C345-483A-952E-4C79DAB42A63}" dt="2024-11-18T00:41:16.737" v="1"/>
        <pc:sldMkLst>
          <pc:docMk/>
          <pc:sldMk cId="1223999275" sldId="316"/>
        </pc:sldMkLst>
      </pc:sldChg>
      <pc:sldChg chg="add">
        <pc:chgData name="Yinan Li" userId="55ba4f79fc26ccb6" providerId="LiveId" clId="{94666D40-C345-483A-952E-4C79DAB42A63}" dt="2024-11-18T00:41:16.737" v="1"/>
        <pc:sldMkLst>
          <pc:docMk/>
          <pc:sldMk cId="1406183419" sldId="317"/>
        </pc:sldMkLst>
      </pc:sldChg>
      <pc:sldChg chg="modSp add">
        <pc:chgData name="Yinan Li" userId="55ba4f79fc26ccb6" providerId="LiveId" clId="{94666D40-C345-483A-952E-4C79DAB42A63}" dt="2024-11-18T00:44:02.728" v="6" actId="20577"/>
        <pc:sldMkLst>
          <pc:docMk/>
          <pc:sldMk cId="2838478295" sldId="463"/>
        </pc:sldMkLst>
        <pc:spChg chg="mod">
          <ac:chgData name="Yinan Li" userId="55ba4f79fc26ccb6" providerId="LiveId" clId="{94666D40-C345-483A-952E-4C79DAB42A63}" dt="2024-11-18T00:44:02.728" v="6" actId="20577"/>
          <ac:spMkLst>
            <pc:docMk/>
            <pc:sldMk cId="2838478295" sldId="463"/>
            <ac:spMk id="3" creationId="{1A8A91E9-BCC6-C0EA-FC1F-CCCC8C7BCED4}"/>
          </ac:spMkLst>
        </pc:spChg>
      </pc:sldChg>
      <pc:sldChg chg="add">
        <pc:chgData name="Yinan Li" userId="55ba4f79fc26ccb6" providerId="LiveId" clId="{94666D40-C345-483A-952E-4C79DAB42A63}" dt="2024-11-18T00:47:48.153" v="30"/>
        <pc:sldMkLst>
          <pc:docMk/>
          <pc:sldMk cId="850345116" sldId="464"/>
        </pc:sldMkLst>
      </pc:sldChg>
      <pc:sldChg chg="add">
        <pc:chgData name="Yinan Li" userId="55ba4f79fc26ccb6" providerId="LiveId" clId="{94666D40-C345-483A-952E-4C79DAB42A63}" dt="2024-11-18T00:47:48.153" v="30"/>
        <pc:sldMkLst>
          <pc:docMk/>
          <pc:sldMk cId="3418370363" sldId="465"/>
        </pc:sldMkLst>
      </pc:sldChg>
      <pc:sldChg chg="add">
        <pc:chgData name="Yinan Li" userId="55ba4f79fc26ccb6" providerId="LiveId" clId="{94666D40-C345-483A-952E-4C79DAB42A63}" dt="2024-11-18T00:47:48.153" v="30"/>
        <pc:sldMkLst>
          <pc:docMk/>
          <pc:sldMk cId="476707675" sldId="466"/>
        </pc:sldMkLst>
      </pc:sldChg>
      <pc:sldChg chg="add">
        <pc:chgData name="Yinan Li" userId="55ba4f79fc26ccb6" providerId="LiveId" clId="{94666D40-C345-483A-952E-4C79DAB42A63}" dt="2024-11-18T00:47:48.153" v="30"/>
        <pc:sldMkLst>
          <pc:docMk/>
          <pc:sldMk cId="4080786287" sldId="467"/>
        </pc:sldMkLst>
      </pc:sldChg>
      <pc:sldChg chg="add">
        <pc:chgData name="Yinan Li" userId="55ba4f79fc26ccb6" providerId="LiveId" clId="{94666D40-C345-483A-952E-4C79DAB42A63}" dt="2024-11-18T00:47:48.153" v="30"/>
        <pc:sldMkLst>
          <pc:docMk/>
          <pc:sldMk cId="662855193" sldId="468"/>
        </pc:sldMkLst>
      </pc:sldChg>
      <pc:sldChg chg="add">
        <pc:chgData name="Yinan Li" userId="55ba4f79fc26ccb6" providerId="LiveId" clId="{94666D40-C345-483A-952E-4C79DAB42A63}" dt="2024-11-18T00:47:48.153" v="30"/>
        <pc:sldMkLst>
          <pc:docMk/>
          <pc:sldMk cId="3529437521" sldId="469"/>
        </pc:sldMkLst>
      </pc:sldChg>
      <pc:sldChg chg="add">
        <pc:chgData name="Yinan Li" userId="55ba4f79fc26ccb6" providerId="LiveId" clId="{94666D40-C345-483A-952E-4C79DAB42A63}" dt="2024-11-18T00:47:48.153" v="30"/>
        <pc:sldMkLst>
          <pc:docMk/>
          <pc:sldMk cId="1168343984" sldId="470"/>
        </pc:sldMkLst>
      </pc:sldChg>
      <pc:sldChg chg="add">
        <pc:chgData name="Yinan Li" userId="55ba4f79fc26ccb6" providerId="LiveId" clId="{94666D40-C345-483A-952E-4C79DAB42A63}" dt="2024-11-18T00:47:48.153" v="30"/>
        <pc:sldMkLst>
          <pc:docMk/>
          <pc:sldMk cId="1483607442" sldId="471"/>
        </pc:sldMkLst>
      </pc:sldChg>
      <pc:sldChg chg="add">
        <pc:chgData name="Yinan Li" userId="55ba4f79fc26ccb6" providerId="LiveId" clId="{94666D40-C345-483A-952E-4C79DAB42A63}" dt="2024-11-18T00:47:48.153" v="30"/>
        <pc:sldMkLst>
          <pc:docMk/>
          <pc:sldMk cId="2565665251" sldId="472"/>
        </pc:sldMkLst>
      </pc:sldChg>
      <pc:sldChg chg="add">
        <pc:chgData name="Yinan Li" userId="55ba4f79fc26ccb6" providerId="LiveId" clId="{94666D40-C345-483A-952E-4C79DAB42A63}" dt="2024-11-18T00:47:48.153" v="30"/>
        <pc:sldMkLst>
          <pc:docMk/>
          <pc:sldMk cId="825267889" sldId="473"/>
        </pc:sldMkLst>
      </pc:sldChg>
      <pc:sldChg chg="add">
        <pc:chgData name="Yinan Li" userId="55ba4f79fc26ccb6" providerId="LiveId" clId="{94666D40-C345-483A-952E-4C79DAB42A63}" dt="2024-11-18T00:47:48.153" v="30"/>
        <pc:sldMkLst>
          <pc:docMk/>
          <pc:sldMk cId="2406485899" sldId="474"/>
        </pc:sldMkLst>
      </pc:sldChg>
      <pc:sldChg chg="add">
        <pc:chgData name="Yinan Li" userId="55ba4f79fc26ccb6" providerId="LiveId" clId="{94666D40-C345-483A-952E-4C79DAB42A63}" dt="2024-11-18T00:47:48.153" v="30"/>
        <pc:sldMkLst>
          <pc:docMk/>
          <pc:sldMk cId="933329048" sldId="475"/>
        </pc:sldMkLst>
      </pc:sldChg>
      <pc:sldChg chg="add">
        <pc:chgData name="Yinan Li" userId="55ba4f79fc26ccb6" providerId="LiveId" clId="{94666D40-C345-483A-952E-4C79DAB42A63}" dt="2024-11-18T00:47:48.153" v="30"/>
        <pc:sldMkLst>
          <pc:docMk/>
          <pc:sldMk cId="2943439973" sldId="478"/>
        </pc:sldMkLst>
      </pc:sldChg>
      <pc:sldChg chg="add">
        <pc:chgData name="Yinan Li" userId="55ba4f79fc26ccb6" providerId="LiveId" clId="{94666D40-C345-483A-952E-4C79DAB42A63}" dt="2024-11-18T00:47:48.153" v="30"/>
        <pc:sldMkLst>
          <pc:docMk/>
          <pc:sldMk cId="980501011" sldId="482"/>
        </pc:sldMkLst>
      </pc:sldChg>
      <pc:sldChg chg="add">
        <pc:chgData name="Yinan Li" userId="55ba4f79fc26ccb6" providerId="LiveId" clId="{94666D40-C345-483A-952E-4C79DAB42A63}" dt="2024-11-18T00:47:48.153" v="30"/>
        <pc:sldMkLst>
          <pc:docMk/>
          <pc:sldMk cId="3935980654" sldId="483"/>
        </pc:sldMkLst>
      </pc:sldChg>
      <pc:sldChg chg="add">
        <pc:chgData name="Yinan Li" userId="55ba4f79fc26ccb6" providerId="LiveId" clId="{94666D40-C345-483A-952E-4C79DAB42A63}" dt="2024-11-18T00:47:48.153" v="30"/>
        <pc:sldMkLst>
          <pc:docMk/>
          <pc:sldMk cId="3922909914" sldId="484"/>
        </pc:sldMkLst>
      </pc:sldChg>
      <pc:sldChg chg="add">
        <pc:chgData name="Yinan Li" userId="55ba4f79fc26ccb6" providerId="LiveId" clId="{94666D40-C345-483A-952E-4C79DAB42A63}" dt="2024-11-18T00:47:48.153" v="30"/>
        <pc:sldMkLst>
          <pc:docMk/>
          <pc:sldMk cId="1263379493" sldId="485"/>
        </pc:sldMkLst>
      </pc:sldChg>
      <pc:sldChg chg="add">
        <pc:chgData name="Yinan Li" userId="55ba4f79fc26ccb6" providerId="LiveId" clId="{94666D40-C345-483A-952E-4C79DAB42A63}" dt="2024-11-18T00:47:48.153" v="30"/>
        <pc:sldMkLst>
          <pc:docMk/>
          <pc:sldMk cId="1599518028" sldId="488"/>
        </pc:sldMkLst>
      </pc:sldChg>
      <pc:sldChg chg="add">
        <pc:chgData name="Yinan Li" userId="55ba4f79fc26ccb6" providerId="LiveId" clId="{94666D40-C345-483A-952E-4C79DAB42A63}" dt="2024-11-18T00:47:48.153" v="30"/>
        <pc:sldMkLst>
          <pc:docMk/>
          <pc:sldMk cId="466749319" sldId="489"/>
        </pc:sldMkLst>
      </pc:sldChg>
      <pc:sldChg chg="add">
        <pc:chgData name="Yinan Li" userId="55ba4f79fc26ccb6" providerId="LiveId" clId="{94666D40-C345-483A-952E-4C79DAB42A63}" dt="2024-11-18T00:47:48.153" v="30"/>
        <pc:sldMkLst>
          <pc:docMk/>
          <pc:sldMk cId="2005866823" sldId="490"/>
        </pc:sldMkLst>
      </pc:sldChg>
      <pc:sldChg chg="add">
        <pc:chgData name="Yinan Li" userId="55ba4f79fc26ccb6" providerId="LiveId" clId="{94666D40-C345-483A-952E-4C79DAB42A63}" dt="2024-11-18T00:47:48.153" v="30"/>
        <pc:sldMkLst>
          <pc:docMk/>
          <pc:sldMk cId="1248572394" sldId="491"/>
        </pc:sldMkLst>
      </pc:sldChg>
      <pc:sldChg chg="add">
        <pc:chgData name="Yinan Li" userId="55ba4f79fc26ccb6" providerId="LiveId" clId="{94666D40-C345-483A-952E-4C79DAB42A63}" dt="2024-11-18T00:47:48.153" v="30"/>
        <pc:sldMkLst>
          <pc:docMk/>
          <pc:sldMk cId="1673517392" sldId="492"/>
        </pc:sldMkLst>
      </pc:sldChg>
      <pc:sldChg chg="add">
        <pc:chgData name="Yinan Li" userId="55ba4f79fc26ccb6" providerId="LiveId" clId="{94666D40-C345-483A-952E-4C79DAB42A63}" dt="2024-11-18T00:47:48.153" v="30"/>
        <pc:sldMkLst>
          <pc:docMk/>
          <pc:sldMk cId="1932930985" sldId="493"/>
        </pc:sldMkLst>
      </pc:sldChg>
      <pc:sldChg chg="add">
        <pc:chgData name="Yinan Li" userId="55ba4f79fc26ccb6" providerId="LiveId" clId="{94666D40-C345-483A-952E-4C79DAB42A63}" dt="2024-11-18T01:02:15.371" v="48"/>
        <pc:sldMkLst>
          <pc:docMk/>
          <pc:sldMk cId="4243465964" sldId="549"/>
        </pc:sldMkLst>
      </pc:sldChg>
      <pc:sldChg chg="add">
        <pc:chgData name="Yinan Li" userId="55ba4f79fc26ccb6" providerId="LiveId" clId="{94666D40-C345-483A-952E-4C79DAB42A63}" dt="2024-11-18T01:02:15.371" v="48"/>
        <pc:sldMkLst>
          <pc:docMk/>
          <pc:sldMk cId="2555675226" sldId="550"/>
        </pc:sldMkLst>
      </pc:sldChg>
      <pc:sldChg chg="add">
        <pc:chgData name="Yinan Li" userId="55ba4f79fc26ccb6" providerId="LiveId" clId="{94666D40-C345-483A-952E-4C79DAB42A63}" dt="2024-11-18T01:02:15.371" v="48"/>
        <pc:sldMkLst>
          <pc:docMk/>
          <pc:sldMk cId="2211822863" sldId="551"/>
        </pc:sldMkLst>
      </pc:sldChg>
      <pc:sldChg chg="add">
        <pc:chgData name="Yinan Li" userId="55ba4f79fc26ccb6" providerId="LiveId" clId="{94666D40-C345-483A-952E-4C79DAB42A63}" dt="2024-11-18T01:02:15.371" v="48"/>
        <pc:sldMkLst>
          <pc:docMk/>
          <pc:sldMk cId="4193658882" sldId="552"/>
        </pc:sldMkLst>
      </pc:sldChg>
      <pc:sldChg chg="add">
        <pc:chgData name="Yinan Li" userId="55ba4f79fc26ccb6" providerId="LiveId" clId="{94666D40-C345-483A-952E-4C79DAB42A63}" dt="2024-11-18T01:02:15.371" v="48"/>
        <pc:sldMkLst>
          <pc:docMk/>
          <pc:sldMk cId="2233676792" sldId="553"/>
        </pc:sldMkLst>
      </pc:sldChg>
      <pc:sldChg chg="add">
        <pc:chgData name="Yinan Li" userId="55ba4f79fc26ccb6" providerId="LiveId" clId="{94666D40-C345-483A-952E-4C79DAB42A63}" dt="2024-11-18T01:02:15.371" v="48"/>
        <pc:sldMkLst>
          <pc:docMk/>
          <pc:sldMk cId="2593009205" sldId="554"/>
        </pc:sldMkLst>
      </pc:sldChg>
      <pc:sldChg chg="add">
        <pc:chgData name="Yinan Li" userId="55ba4f79fc26ccb6" providerId="LiveId" clId="{94666D40-C345-483A-952E-4C79DAB42A63}" dt="2024-11-18T01:02:15.371" v="48"/>
        <pc:sldMkLst>
          <pc:docMk/>
          <pc:sldMk cId="184483463" sldId="555"/>
        </pc:sldMkLst>
      </pc:sldChg>
      <pc:sldChg chg="add">
        <pc:chgData name="Yinan Li" userId="55ba4f79fc26ccb6" providerId="LiveId" clId="{94666D40-C345-483A-952E-4C79DAB42A63}" dt="2024-11-18T01:02:15.371" v="48"/>
        <pc:sldMkLst>
          <pc:docMk/>
          <pc:sldMk cId="2504247670" sldId="556"/>
        </pc:sldMkLst>
      </pc:sldChg>
      <pc:sldChg chg="add">
        <pc:chgData name="Yinan Li" userId="55ba4f79fc26ccb6" providerId="LiveId" clId="{94666D40-C345-483A-952E-4C79DAB42A63}" dt="2024-11-18T01:02:15.371" v="48"/>
        <pc:sldMkLst>
          <pc:docMk/>
          <pc:sldMk cId="1807275212" sldId="558"/>
        </pc:sldMkLst>
      </pc:sldChg>
      <pc:sldChg chg="add">
        <pc:chgData name="Yinan Li" userId="55ba4f79fc26ccb6" providerId="LiveId" clId="{94666D40-C345-483A-952E-4C79DAB42A63}" dt="2024-11-18T01:02:15.371" v="48"/>
        <pc:sldMkLst>
          <pc:docMk/>
          <pc:sldMk cId="1783283339" sldId="559"/>
        </pc:sldMkLst>
      </pc:sldChg>
      <pc:sldChg chg="add">
        <pc:chgData name="Yinan Li" userId="55ba4f79fc26ccb6" providerId="LiveId" clId="{94666D40-C345-483A-952E-4C79DAB42A63}" dt="2024-11-18T01:02:15.371" v="48"/>
        <pc:sldMkLst>
          <pc:docMk/>
          <pc:sldMk cId="939641076" sldId="561"/>
        </pc:sldMkLst>
      </pc:sldChg>
      <pc:sldChg chg="add">
        <pc:chgData name="Yinan Li" userId="55ba4f79fc26ccb6" providerId="LiveId" clId="{94666D40-C345-483A-952E-4C79DAB42A63}" dt="2024-11-18T01:02:15.371" v="48"/>
        <pc:sldMkLst>
          <pc:docMk/>
          <pc:sldMk cId="1061539835" sldId="562"/>
        </pc:sldMkLst>
      </pc:sldChg>
      <pc:sldChg chg="add">
        <pc:chgData name="Yinan Li" userId="55ba4f79fc26ccb6" providerId="LiveId" clId="{94666D40-C345-483A-952E-4C79DAB42A63}" dt="2024-11-18T01:02:15.371" v="48"/>
        <pc:sldMkLst>
          <pc:docMk/>
          <pc:sldMk cId="333336798" sldId="563"/>
        </pc:sldMkLst>
      </pc:sldChg>
      <pc:sldChg chg="modSp add modAnim">
        <pc:chgData name="Yinan Li" userId="55ba4f79fc26ccb6" providerId="LiveId" clId="{94666D40-C345-483A-952E-4C79DAB42A63}" dt="2024-11-18T01:03:15.639" v="51" actId="20577"/>
        <pc:sldMkLst>
          <pc:docMk/>
          <pc:sldMk cId="472689201" sldId="564"/>
        </pc:sldMkLst>
        <pc:spChg chg="mod">
          <ac:chgData name="Yinan Li" userId="55ba4f79fc26ccb6" providerId="LiveId" clId="{94666D40-C345-483A-952E-4C79DAB42A63}" dt="2024-11-18T01:03:15.639" v="51" actId="20577"/>
          <ac:spMkLst>
            <pc:docMk/>
            <pc:sldMk cId="472689201" sldId="564"/>
            <ac:spMk id="3" creationId="{4D8A48AB-308A-36ED-D308-FEE516E5D1DF}"/>
          </ac:spMkLst>
        </pc:spChg>
      </pc:sldChg>
      <pc:sldChg chg="add">
        <pc:chgData name="Yinan Li" userId="55ba4f79fc26ccb6" providerId="LiveId" clId="{94666D40-C345-483A-952E-4C79DAB42A63}" dt="2024-11-18T01:02:15.371" v="48"/>
        <pc:sldMkLst>
          <pc:docMk/>
          <pc:sldMk cId="3015784313" sldId="565"/>
        </pc:sldMkLst>
      </pc:sldChg>
      <pc:sldChg chg="add">
        <pc:chgData name="Yinan Li" userId="55ba4f79fc26ccb6" providerId="LiveId" clId="{94666D40-C345-483A-952E-4C79DAB42A63}" dt="2024-11-18T01:02:15.371" v="48"/>
        <pc:sldMkLst>
          <pc:docMk/>
          <pc:sldMk cId="1149994256" sldId="566"/>
        </pc:sldMkLst>
      </pc:sldChg>
      <pc:sldChg chg="add">
        <pc:chgData name="Yinan Li" userId="55ba4f79fc26ccb6" providerId="LiveId" clId="{94666D40-C345-483A-952E-4C79DAB42A63}" dt="2024-11-18T01:02:15.371" v="48"/>
        <pc:sldMkLst>
          <pc:docMk/>
          <pc:sldMk cId="2524122580" sldId="569"/>
        </pc:sldMkLst>
      </pc:sldChg>
      <pc:sldChg chg="add">
        <pc:chgData name="Yinan Li" userId="55ba4f79fc26ccb6" providerId="LiveId" clId="{94666D40-C345-483A-952E-4C79DAB42A63}" dt="2024-11-18T01:02:15.371" v="48"/>
        <pc:sldMkLst>
          <pc:docMk/>
          <pc:sldMk cId="254959711" sldId="570"/>
        </pc:sldMkLst>
      </pc:sldChg>
      <pc:sldChg chg="add">
        <pc:chgData name="Yinan Li" userId="55ba4f79fc26ccb6" providerId="LiveId" clId="{94666D40-C345-483A-952E-4C79DAB42A63}" dt="2024-11-18T01:02:15.371" v="48"/>
        <pc:sldMkLst>
          <pc:docMk/>
          <pc:sldMk cId="3983960578" sldId="571"/>
        </pc:sldMkLst>
      </pc:sldChg>
      <pc:sldChg chg="add">
        <pc:chgData name="Yinan Li" userId="55ba4f79fc26ccb6" providerId="LiveId" clId="{94666D40-C345-483A-952E-4C79DAB42A63}" dt="2024-11-18T01:02:15.371" v="48"/>
        <pc:sldMkLst>
          <pc:docMk/>
          <pc:sldMk cId="612332031" sldId="572"/>
        </pc:sldMkLst>
      </pc:sldChg>
      <pc:sldChg chg="add">
        <pc:chgData name="Yinan Li" userId="55ba4f79fc26ccb6" providerId="LiveId" clId="{94666D40-C345-483A-952E-4C79DAB42A63}" dt="2024-11-18T01:02:15.371" v="48"/>
        <pc:sldMkLst>
          <pc:docMk/>
          <pc:sldMk cId="2063948392" sldId="573"/>
        </pc:sldMkLst>
      </pc:sldChg>
      <pc:sldChg chg="add">
        <pc:chgData name="Yinan Li" userId="55ba4f79fc26ccb6" providerId="LiveId" clId="{94666D40-C345-483A-952E-4C79DAB42A63}" dt="2024-11-18T01:02:15.371" v="48"/>
        <pc:sldMkLst>
          <pc:docMk/>
          <pc:sldMk cId="3867739424" sldId="574"/>
        </pc:sldMkLst>
      </pc:sldChg>
      <pc:sldChg chg="add">
        <pc:chgData name="Yinan Li" userId="55ba4f79fc26ccb6" providerId="LiveId" clId="{94666D40-C345-483A-952E-4C79DAB42A63}" dt="2024-11-18T01:02:15.371" v="48"/>
        <pc:sldMkLst>
          <pc:docMk/>
          <pc:sldMk cId="3073458551" sldId="575"/>
        </pc:sldMkLst>
      </pc:sldChg>
      <pc:sldChg chg="add">
        <pc:chgData name="Yinan Li" userId="55ba4f79fc26ccb6" providerId="LiveId" clId="{94666D40-C345-483A-952E-4C79DAB42A63}" dt="2024-11-18T01:02:15.371" v="48"/>
        <pc:sldMkLst>
          <pc:docMk/>
          <pc:sldMk cId="782788785" sldId="576"/>
        </pc:sldMkLst>
      </pc:sldChg>
      <pc:sldChg chg="add">
        <pc:chgData name="Yinan Li" userId="55ba4f79fc26ccb6" providerId="LiveId" clId="{94666D40-C345-483A-952E-4C79DAB42A63}" dt="2024-11-18T01:02:15.371" v="48"/>
        <pc:sldMkLst>
          <pc:docMk/>
          <pc:sldMk cId="1953633404" sldId="579"/>
        </pc:sldMkLst>
      </pc:sldChg>
      <pc:sldChg chg="add">
        <pc:chgData name="Yinan Li" userId="55ba4f79fc26ccb6" providerId="LiveId" clId="{94666D40-C345-483A-952E-4C79DAB42A63}" dt="2024-11-18T01:02:15.371" v="48"/>
        <pc:sldMkLst>
          <pc:docMk/>
          <pc:sldMk cId="2170582632" sldId="580"/>
        </pc:sldMkLst>
      </pc:sldChg>
      <pc:sldChg chg="add">
        <pc:chgData name="Yinan Li" userId="55ba4f79fc26ccb6" providerId="LiveId" clId="{94666D40-C345-483A-952E-4C79DAB42A63}" dt="2024-11-18T01:02:15.371" v="48"/>
        <pc:sldMkLst>
          <pc:docMk/>
          <pc:sldMk cId="2071403388" sldId="581"/>
        </pc:sldMkLst>
      </pc:sldChg>
      <pc:sldChg chg="add">
        <pc:chgData name="Yinan Li" userId="55ba4f79fc26ccb6" providerId="LiveId" clId="{94666D40-C345-483A-952E-4C79DAB42A63}" dt="2024-11-18T01:02:15.371" v="48"/>
        <pc:sldMkLst>
          <pc:docMk/>
          <pc:sldMk cId="2971833839" sldId="582"/>
        </pc:sldMkLst>
      </pc:sldChg>
      <pc:sldChg chg="add">
        <pc:chgData name="Yinan Li" userId="55ba4f79fc26ccb6" providerId="LiveId" clId="{94666D40-C345-483A-952E-4C79DAB42A63}" dt="2024-11-18T01:02:15.371" v="48"/>
        <pc:sldMkLst>
          <pc:docMk/>
          <pc:sldMk cId="572625894" sldId="583"/>
        </pc:sldMkLst>
      </pc:sldChg>
      <pc:sldChg chg="add">
        <pc:chgData name="Yinan Li" userId="55ba4f79fc26ccb6" providerId="LiveId" clId="{94666D40-C345-483A-952E-4C79DAB42A63}" dt="2024-11-18T01:02:15.371" v="48"/>
        <pc:sldMkLst>
          <pc:docMk/>
          <pc:sldMk cId="98346727" sldId="584"/>
        </pc:sldMkLst>
      </pc:sldChg>
      <pc:sldChg chg="add">
        <pc:chgData name="Yinan Li" userId="55ba4f79fc26ccb6" providerId="LiveId" clId="{94666D40-C345-483A-952E-4C79DAB42A63}" dt="2024-11-18T01:02:15.371" v="48"/>
        <pc:sldMkLst>
          <pc:docMk/>
          <pc:sldMk cId="1580253237" sldId="585"/>
        </pc:sldMkLst>
      </pc:sldChg>
      <pc:sldChg chg="add">
        <pc:chgData name="Yinan Li" userId="55ba4f79fc26ccb6" providerId="LiveId" clId="{94666D40-C345-483A-952E-4C79DAB42A63}" dt="2024-11-18T01:02:15.371" v="48"/>
        <pc:sldMkLst>
          <pc:docMk/>
          <pc:sldMk cId="340365682" sldId="586"/>
        </pc:sldMkLst>
      </pc:sldChg>
      <pc:sldChg chg="add">
        <pc:chgData name="Yinan Li" userId="55ba4f79fc26ccb6" providerId="LiveId" clId="{94666D40-C345-483A-952E-4C79DAB42A63}" dt="2024-11-18T01:02:15.371" v="48"/>
        <pc:sldMkLst>
          <pc:docMk/>
          <pc:sldMk cId="3321442327" sldId="587"/>
        </pc:sldMkLst>
      </pc:sldChg>
      <pc:sldChg chg="add">
        <pc:chgData name="Yinan Li" userId="55ba4f79fc26ccb6" providerId="LiveId" clId="{94666D40-C345-483A-952E-4C79DAB42A63}" dt="2024-11-18T01:02:15.371" v="48"/>
        <pc:sldMkLst>
          <pc:docMk/>
          <pc:sldMk cId="2736912142" sldId="588"/>
        </pc:sldMkLst>
      </pc:sldChg>
      <pc:sldChg chg="addSp delSp modSp add mod delAnim">
        <pc:chgData name="Yinan Li" userId="55ba4f79fc26ccb6" providerId="LiveId" clId="{94666D40-C345-483A-952E-4C79DAB42A63}" dt="2024-11-19T00:13:50.366" v="169" actId="20577"/>
        <pc:sldMkLst>
          <pc:docMk/>
          <pc:sldMk cId="2531923422" sldId="589"/>
        </pc:sldMkLst>
        <pc:spChg chg="add mod">
          <ac:chgData name="Yinan Li" userId="55ba4f79fc26ccb6" providerId="LiveId" clId="{94666D40-C345-483A-952E-4C79DAB42A63}" dt="2024-11-19T00:13:50.366" v="169" actId="20577"/>
          <ac:spMkLst>
            <pc:docMk/>
            <pc:sldMk cId="2531923422" sldId="589"/>
            <ac:spMk id="6" creationId="{6E4CC797-9D8D-C0CB-27E2-3D753A7FBDFB}"/>
          </ac:spMkLst>
        </pc:spChg>
      </pc:sldChg>
      <pc:sldMasterChg chg="delSldLayout">
        <pc:chgData name="Yinan Li" userId="55ba4f79fc26ccb6" providerId="LiveId" clId="{94666D40-C345-483A-952E-4C79DAB42A63}" dt="2024-11-18T00:41:04.442" v="0" actId="47"/>
        <pc:sldMasterMkLst>
          <pc:docMk/>
          <pc:sldMasterMk cId="3914604378" sldId="2147483660"/>
        </pc:sldMasterMkLst>
      </pc:sldMasterChg>
    </pc:docChg>
  </pc:docChgLst>
  <pc:docChgLst>
    <pc:chgData userId="55ba4f79fc26ccb6" providerId="LiveId" clId="{76117940-8BCA-4220-AAD4-3CE246F0E948}"/>
    <pc:docChg chg="custSel addSld delSld modSld sldOrd">
      <pc:chgData name="" userId="55ba4f79fc26ccb6" providerId="LiveId" clId="{76117940-8BCA-4220-AAD4-3CE246F0E948}" dt="2024-11-25T06:23:47.886" v="31" actId="14100"/>
      <pc:docMkLst>
        <pc:docMk/>
      </pc:docMkLst>
      <pc:sldChg chg="add">
        <pc:chgData name="" userId="55ba4f79fc26ccb6" providerId="LiveId" clId="{76117940-8BCA-4220-AAD4-3CE246F0E948}" dt="2024-11-25T06:19:56.021" v="1"/>
        <pc:sldMkLst>
          <pc:docMk/>
          <pc:sldMk cId="2246488340" sldId="312"/>
        </pc:sldMkLst>
      </pc:sldChg>
      <pc:sldChg chg="del">
        <pc:chgData name="" userId="55ba4f79fc26ccb6" providerId="LiveId" clId="{76117940-8BCA-4220-AAD4-3CE246F0E948}" dt="2024-11-25T06:19:52.183" v="0" actId="2696"/>
        <pc:sldMkLst>
          <pc:docMk/>
          <pc:sldMk cId="2766140641" sldId="312"/>
        </pc:sldMkLst>
      </pc:sldChg>
      <pc:sldChg chg="ord">
        <pc:chgData name="" userId="55ba4f79fc26ccb6" providerId="LiveId" clId="{76117940-8BCA-4220-AAD4-3CE246F0E948}" dt="2024-11-25T06:20:39.269" v="2"/>
        <pc:sldMkLst>
          <pc:docMk/>
          <pc:sldMk cId="2531923422" sldId="589"/>
        </pc:sldMkLst>
      </pc:sldChg>
      <pc:sldChg chg="modSp add">
        <pc:chgData name="" userId="55ba4f79fc26ccb6" providerId="LiveId" clId="{76117940-8BCA-4220-AAD4-3CE246F0E948}" dt="2024-11-25T06:23:47.886" v="31" actId="14100"/>
        <pc:sldMkLst>
          <pc:docMk/>
          <pc:sldMk cId="2447326976" sldId="592"/>
        </pc:sldMkLst>
        <pc:spChg chg="mod">
          <ac:chgData name="" userId="55ba4f79fc26ccb6" providerId="LiveId" clId="{76117940-8BCA-4220-AAD4-3CE246F0E948}" dt="2024-11-25T06:23:47.886" v="31" actId="14100"/>
          <ac:spMkLst>
            <pc:docMk/>
            <pc:sldMk cId="2447326976" sldId="592"/>
            <ac:spMk id="6" creationId="{6E4CC797-9D8D-C0CB-27E2-3D753A7FBDFB}"/>
          </ac:spMkLst>
        </pc:spChg>
      </pc:sldChg>
    </pc:docChg>
  </pc:docChgLst>
  <pc:docChgLst>
    <pc:chgData name="Yinan Li" userId="55ba4f79fc26ccb6" providerId="LiveId" clId="{F363E103-2D85-4B2E-87AE-DA2E300EBB23}"/>
    <pc:docChg chg="custSel addSld delSld modSld">
      <pc:chgData name="Yinan Li" userId="55ba4f79fc26ccb6" providerId="LiveId" clId="{F363E103-2D85-4B2E-87AE-DA2E300EBB23}" dt="2024-12-09T02:18:12.222" v="911" actId="14100"/>
      <pc:docMkLst>
        <pc:docMk/>
      </pc:docMkLst>
      <pc:sldChg chg="delSp modSp mod delAnim modAnim">
        <pc:chgData name="Yinan Li" userId="55ba4f79fc26ccb6" providerId="LiveId" clId="{F363E103-2D85-4B2E-87AE-DA2E300EBB23}" dt="2024-12-09T01:26:09.870" v="22" actId="478"/>
        <pc:sldMkLst>
          <pc:docMk/>
          <pc:sldMk cId="3237908219" sldId="264"/>
        </pc:sldMkLst>
        <pc:spChg chg="del mod">
          <ac:chgData name="Yinan Li" userId="55ba4f79fc26ccb6" providerId="LiveId" clId="{F363E103-2D85-4B2E-87AE-DA2E300EBB23}" dt="2024-12-09T01:26:09.870" v="22" actId="478"/>
          <ac:spMkLst>
            <pc:docMk/>
            <pc:sldMk cId="3237908219" sldId="264"/>
            <ac:spMk id="4" creationId="{F85ADACB-6AB2-73D4-9F91-196B6021CD89}"/>
          </ac:spMkLst>
        </pc:spChg>
      </pc:sldChg>
      <pc:sldChg chg="del">
        <pc:chgData name="Yinan Li" userId="55ba4f79fc26ccb6" providerId="LiveId" clId="{F363E103-2D85-4B2E-87AE-DA2E300EBB23}" dt="2024-12-09T01:25:58.205" v="18" actId="47"/>
        <pc:sldMkLst>
          <pc:docMk/>
          <pc:sldMk cId="2659584553" sldId="265"/>
        </pc:sldMkLst>
      </pc:sldChg>
      <pc:sldChg chg="del">
        <pc:chgData name="Yinan Li" userId="55ba4f79fc26ccb6" providerId="LiveId" clId="{F363E103-2D85-4B2E-87AE-DA2E300EBB23}" dt="2024-12-09T01:26:00.129" v="19" actId="47"/>
        <pc:sldMkLst>
          <pc:docMk/>
          <pc:sldMk cId="3251178234" sldId="266"/>
        </pc:sldMkLst>
      </pc:sldChg>
      <pc:sldChg chg="del">
        <pc:chgData name="Yinan Li" userId="55ba4f79fc26ccb6" providerId="LiveId" clId="{F363E103-2D85-4B2E-87AE-DA2E300EBB23}" dt="2024-12-09T01:26:02.173" v="20" actId="47"/>
        <pc:sldMkLst>
          <pc:docMk/>
          <pc:sldMk cId="948958828" sldId="267"/>
        </pc:sldMkLst>
      </pc:sldChg>
      <pc:sldChg chg="modSp add mod">
        <pc:chgData name="Yinan Li" userId="55ba4f79fc26ccb6" providerId="LiveId" clId="{F363E103-2D85-4B2E-87AE-DA2E300EBB23}" dt="2024-12-09T01:10:38.782" v="10" actId="20577"/>
        <pc:sldMkLst>
          <pc:docMk/>
          <pc:sldMk cId="949778374" sldId="300"/>
        </pc:sldMkLst>
        <pc:spChg chg="mod">
          <ac:chgData name="Yinan Li" userId="55ba4f79fc26ccb6" providerId="LiveId" clId="{F363E103-2D85-4B2E-87AE-DA2E300EBB23}" dt="2024-12-09T01:10:38.782" v="10" actId="20577"/>
          <ac:spMkLst>
            <pc:docMk/>
            <pc:sldMk cId="949778374" sldId="300"/>
            <ac:spMk id="5" creationId="{00000000-0000-0000-0000-000000000000}"/>
          </ac:spMkLst>
        </pc:spChg>
      </pc:sldChg>
      <pc:sldChg chg="del">
        <pc:chgData name="Yinan Li" userId="55ba4f79fc26ccb6" providerId="LiveId" clId="{F363E103-2D85-4B2E-87AE-DA2E300EBB23}" dt="2024-12-09T01:10:17.384" v="0" actId="2696"/>
        <pc:sldMkLst>
          <pc:docMk/>
          <pc:sldMk cId="3869458923" sldId="300"/>
        </pc:sldMkLst>
      </pc:sldChg>
      <pc:sldChg chg="modSp">
        <pc:chgData name="Yinan Li" userId="55ba4f79fc26ccb6" providerId="LiveId" clId="{F363E103-2D85-4B2E-87AE-DA2E300EBB23}" dt="2024-12-09T01:11:53.711" v="17" actId="20577"/>
        <pc:sldMkLst>
          <pc:docMk/>
          <pc:sldMk cId="19506246" sldId="323"/>
        </pc:sldMkLst>
        <pc:spChg chg="mod">
          <ac:chgData name="Yinan Li" userId="55ba4f79fc26ccb6" providerId="LiveId" clId="{F363E103-2D85-4B2E-87AE-DA2E300EBB23}" dt="2024-12-09T01:11:53.711" v="17" actId="20577"/>
          <ac:spMkLst>
            <pc:docMk/>
            <pc:sldMk cId="19506246" sldId="323"/>
            <ac:spMk id="8" creationId="{8764EB39-5D9C-686C-7BE1-825C783DC86F}"/>
          </ac:spMkLst>
        </pc:spChg>
      </pc:sldChg>
      <pc:sldChg chg="modSp mod modAnim">
        <pc:chgData name="Yinan Li" userId="55ba4f79fc26ccb6" providerId="LiveId" clId="{F363E103-2D85-4B2E-87AE-DA2E300EBB23}" dt="2024-12-09T02:16:30.252" v="878" actId="20577"/>
        <pc:sldMkLst>
          <pc:docMk/>
          <pc:sldMk cId="1249331224" sldId="653"/>
        </pc:sldMkLst>
        <pc:spChg chg="mod">
          <ac:chgData name="Yinan Li" userId="55ba4f79fc26ccb6" providerId="LiveId" clId="{F363E103-2D85-4B2E-87AE-DA2E300EBB23}" dt="2024-12-09T02:16:30.252" v="878" actId="20577"/>
          <ac:spMkLst>
            <pc:docMk/>
            <pc:sldMk cId="1249331224" sldId="653"/>
            <ac:spMk id="5" creationId="{F222E871-486E-6C4D-3BFC-1C651BC9DFE7}"/>
          </ac:spMkLst>
        </pc:spChg>
        <pc:spChg chg="mod">
          <ac:chgData name="Yinan Li" userId="55ba4f79fc26ccb6" providerId="LiveId" clId="{F363E103-2D85-4B2E-87AE-DA2E300EBB23}" dt="2024-12-09T02:11:46.548" v="765" actId="114"/>
          <ac:spMkLst>
            <pc:docMk/>
            <pc:sldMk cId="1249331224" sldId="653"/>
            <ac:spMk id="7" creationId="{1F082B46-EC5E-64C2-0E9E-1A1E948EAC8D}"/>
          </ac:spMkLst>
        </pc:spChg>
      </pc:sldChg>
      <pc:sldChg chg="modSp mod modAnim">
        <pc:chgData name="Yinan Li" userId="55ba4f79fc26ccb6" providerId="LiveId" clId="{F363E103-2D85-4B2E-87AE-DA2E300EBB23}" dt="2024-12-09T02:14:19.810" v="806"/>
        <pc:sldMkLst>
          <pc:docMk/>
          <pc:sldMk cId="1040114252" sldId="654"/>
        </pc:sldMkLst>
        <pc:spChg chg="mod">
          <ac:chgData name="Yinan Li" userId="55ba4f79fc26ccb6" providerId="LiveId" clId="{F363E103-2D85-4B2E-87AE-DA2E300EBB23}" dt="2024-12-09T02:14:19.810" v="806"/>
          <ac:spMkLst>
            <pc:docMk/>
            <pc:sldMk cId="1040114252" sldId="654"/>
            <ac:spMk id="3" creationId="{2A817414-1E32-F9AF-62FF-A85AB57098B2}"/>
          </ac:spMkLst>
        </pc:spChg>
      </pc:sldChg>
      <pc:sldChg chg="modSp mod">
        <pc:chgData name="Yinan Li" userId="55ba4f79fc26ccb6" providerId="LiveId" clId="{F363E103-2D85-4B2E-87AE-DA2E300EBB23}" dt="2024-12-09T02:08:57.182" v="750" actId="20577"/>
        <pc:sldMkLst>
          <pc:docMk/>
          <pc:sldMk cId="3336357075" sldId="655"/>
        </pc:sldMkLst>
        <pc:spChg chg="mod">
          <ac:chgData name="Yinan Li" userId="55ba4f79fc26ccb6" providerId="LiveId" clId="{F363E103-2D85-4B2E-87AE-DA2E300EBB23}" dt="2024-12-09T02:08:57.182" v="750" actId="20577"/>
          <ac:spMkLst>
            <pc:docMk/>
            <pc:sldMk cId="3336357075" sldId="655"/>
            <ac:spMk id="5" creationId="{58D315F1-910E-610C-5338-2C2AA9813C75}"/>
          </ac:spMkLst>
        </pc:spChg>
      </pc:sldChg>
      <pc:sldChg chg="modSp add del mod modAnim">
        <pc:chgData name="Yinan Li" userId="55ba4f79fc26ccb6" providerId="LiveId" clId="{F363E103-2D85-4B2E-87AE-DA2E300EBB23}" dt="2024-12-09T02:10:52.422" v="751" actId="47"/>
        <pc:sldMkLst>
          <pc:docMk/>
          <pc:sldMk cId="421131487" sldId="669"/>
        </pc:sldMkLst>
        <pc:spChg chg="mod">
          <ac:chgData name="Yinan Li" userId="55ba4f79fc26ccb6" providerId="LiveId" clId="{F363E103-2D85-4B2E-87AE-DA2E300EBB23}" dt="2024-12-09T01:51:09.906" v="481" actId="20577"/>
          <ac:spMkLst>
            <pc:docMk/>
            <pc:sldMk cId="421131487" sldId="669"/>
            <ac:spMk id="3" creationId="{54CECE24-2C01-7315-B09F-6D33E1CAA6B2}"/>
          </ac:spMkLst>
        </pc:spChg>
      </pc:sldChg>
      <pc:sldChg chg="modSp add mod">
        <pc:chgData name="Yinan Li" userId="55ba4f79fc26ccb6" providerId="LiveId" clId="{F363E103-2D85-4B2E-87AE-DA2E300EBB23}" dt="2024-12-09T02:18:12.222" v="911" actId="14100"/>
        <pc:sldMkLst>
          <pc:docMk/>
          <pc:sldMk cId="1655442397" sldId="669"/>
        </pc:sldMkLst>
        <pc:spChg chg="mod">
          <ac:chgData name="Yinan Li" userId="55ba4f79fc26ccb6" providerId="LiveId" clId="{F363E103-2D85-4B2E-87AE-DA2E300EBB23}" dt="2024-12-09T02:18:12.222" v="911" actId="14100"/>
          <ac:spMkLst>
            <pc:docMk/>
            <pc:sldMk cId="1655442397" sldId="669"/>
            <ac:spMk id="5" creationId="{16DAD16B-C80A-BEE5-3EFB-56A29F0407A3}"/>
          </ac:spMkLst>
        </pc:spChg>
      </pc:sldChg>
      <pc:sldChg chg="add del">
        <pc:chgData name="Yinan Li" userId="55ba4f79fc26ccb6" providerId="LiveId" clId="{F363E103-2D85-4B2E-87AE-DA2E300EBB23}" dt="2024-12-09T02:07:05.857" v="565"/>
        <pc:sldMkLst>
          <pc:docMk/>
          <pc:sldMk cId="1952921652" sldId="670"/>
        </pc:sldMkLst>
      </pc:sldChg>
      <pc:sldChg chg="add del">
        <pc:chgData name="Yinan Li" userId="55ba4f79fc26ccb6" providerId="LiveId" clId="{F363E103-2D85-4B2E-87AE-DA2E300EBB23}" dt="2024-12-09T01:41:19.197" v="199"/>
        <pc:sldMkLst>
          <pc:docMk/>
          <pc:sldMk cId="2941631289" sldId="670"/>
        </pc:sldMkLst>
      </pc:sldChg>
      <pc:sldChg chg="add del">
        <pc:chgData name="Yinan Li" userId="55ba4f79fc26ccb6" providerId="LiveId" clId="{F363E103-2D85-4B2E-87AE-DA2E300EBB23}" dt="2024-12-09T02:07:15.497" v="567"/>
        <pc:sldMkLst>
          <pc:docMk/>
          <pc:sldMk cId="4144250272" sldId="670"/>
        </pc:sldMkLst>
      </pc:sldChg>
    </pc:docChg>
  </pc:docChgLst>
  <pc:docChgLst>
    <pc:chgData name="Yinan Li" userId="55ba4f79fc26ccb6" providerId="LiveId" clId="{D2B1E529-4BC7-4402-83E0-275CE42B2EDE}"/>
    <pc:docChg chg="undo custSel addSld delSld modSld sldOrd">
      <pc:chgData name="Yinan Li" userId="55ba4f79fc26ccb6" providerId="LiveId" clId="{D2B1E529-4BC7-4402-83E0-275CE42B2EDE}" dt="2024-11-11T08:35:52.890" v="745"/>
      <pc:docMkLst>
        <pc:docMk/>
      </pc:docMkLst>
      <pc:sldMasterChg chg="delSldLayout">
        <pc:chgData name="Yinan Li" userId="55ba4f79fc26ccb6" providerId="LiveId" clId="{D2B1E529-4BC7-4402-83E0-275CE42B2EDE}" dt="2024-10-28T07:14:07.165" v="0" actId="47"/>
        <pc:sldMasterMkLst>
          <pc:docMk/>
          <pc:sldMasterMk cId="3914604378" sldId="2147483660"/>
        </pc:sldMasterMkLst>
      </pc:sldMasterChg>
    </pc:docChg>
  </pc:docChgLst>
  <pc:docChgLst>
    <pc:chgData name="Yinan Li" userId="55ba4f79fc26ccb6" providerId="LiveId" clId="{9C147D83-4268-4132-88A5-BFB10F7F7427}"/>
    <pc:docChg chg="addSld delSld modSld sldOrd delMainMaster">
      <pc:chgData name="Yinan Li" userId="55ba4f79fc26ccb6" providerId="LiveId" clId="{9C147D83-4268-4132-88A5-BFB10F7F7427}" dt="2024-11-18T00:37:15.157" v="49"/>
      <pc:docMkLst>
        <pc:docMk/>
      </pc:docMkLst>
      <pc:sldChg chg="add">
        <pc:chgData name="Yinan Li" userId="55ba4f79fc26ccb6" providerId="LiveId" clId="{9C147D83-4268-4132-88A5-BFB10F7F7427}" dt="2024-11-11T08:37:46.810" v="1"/>
        <pc:sldMkLst>
          <pc:docMk/>
          <pc:sldMk cId="56234483" sldId="275"/>
        </pc:sldMkLst>
      </pc:sldChg>
      <pc:sldChg chg="add">
        <pc:chgData name="Yinan Li" userId="55ba4f79fc26ccb6" providerId="LiveId" clId="{9C147D83-4268-4132-88A5-BFB10F7F7427}" dt="2024-11-11T08:37:46.810" v="1"/>
        <pc:sldMkLst>
          <pc:docMk/>
          <pc:sldMk cId="2974747116" sldId="276"/>
        </pc:sldMkLst>
      </pc:sldChg>
      <pc:sldChg chg="add">
        <pc:chgData name="Yinan Li" userId="55ba4f79fc26ccb6" providerId="LiveId" clId="{9C147D83-4268-4132-88A5-BFB10F7F7427}" dt="2024-11-11T08:37:46.810" v="1"/>
        <pc:sldMkLst>
          <pc:docMk/>
          <pc:sldMk cId="1961064331" sldId="278"/>
        </pc:sldMkLst>
      </pc:sldChg>
      <pc:sldChg chg="add">
        <pc:chgData name="Yinan Li" userId="55ba4f79fc26ccb6" providerId="LiveId" clId="{9C147D83-4268-4132-88A5-BFB10F7F7427}" dt="2024-11-11T08:37:46.810" v="1"/>
        <pc:sldMkLst>
          <pc:docMk/>
          <pc:sldMk cId="197216837" sldId="279"/>
        </pc:sldMkLst>
      </pc:sldChg>
      <pc:sldChg chg="add">
        <pc:chgData name="Yinan Li" userId="55ba4f79fc26ccb6" providerId="LiveId" clId="{9C147D83-4268-4132-88A5-BFB10F7F7427}" dt="2024-11-11T08:37:46.810" v="1"/>
        <pc:sldMkLst>
          <pc:docMk/>
          <pc:sldMk cId="3501439701" sldId="280"/>
        </pc:sldMkLst>
      </pc:sldChg>
      <pc:sldChg chg="add">
        <pc:chgData name="Yinan Li" userId="55ba4f79fc26ccb6" providerId="LiveId" clId="{9C147D83-4268-4132-88A5-BFB10F7F7427}" dt="2024-11-11T08:37:46.810" v="1"/>
        <pc:sldMkLst>
          <pc:docMk/>
          <pc:sldMk cId="4217684620" sldId="281"/>
        </pc:sldMkLst>
      </pc:sldChg>
      <pc:sldChg chg="add">
        <pc:chgData name="Yinan Li" userId="55ba4f79fc26ccb6" providerId="LiveId" clId="{9C147D83-4268-4132-88A5-BFB10F7F7427}" dt="2024-11-11T08:37:46.810" v="1"/>
        <pc:sldMkLst>
          <pc:docMk/>
          <pc:sldMk cId="2492028946" sldId="282"/>
        </pc:sldMkLst>
      </pc:sldChg>
      <pc:sldChg chg="add">
        <pc:chgData name="Yinan Li" userId="55ba4f79fc26ccb6" providerId="LiveId" clId="{9C147D83-4268-4132-88A5-BFB10F7F7427}" dt="2024-11-11T08:37:46.810" v="1"/>
        <pc:sldMkLst>
          <pc:docMk/>
          <pc:sldMk cId="974533865" sldId="283"/>
        </pc:sldMkLst>
      </pc:sldChg>
      <pc:sldChg chg="add">
        <pc:chgData name="Yinan Li" userId="55ba4f79fc26ccb6" providerId="LiveId" clId="{9C147D83-4268-4132-88A5-BFB10F7F7427}" dt="2024-11-11T08:37:46.810" v="1"/>
        <pc:sldMkLst>
          <pc:docMk/>
          <pc:sldMk cId="613067626" sldId="284"/>
        </pc:sldMkLst>
      </pc:sldChg>
      <pc:sldChg chg="add">
        <pc:chgData name="Yinan Li" userId="55ba4f79fc26ccb6" providerId="LiveId" clId="{9C147D83-4268-4132-88A5-BFB10F7F7427}" dt="2024-11-11T08:37:46.810" v="1"/>
        <pc:sldMkLst>
          <pc:docMk/>
          <pc:sldMk cId="227615643" sldId="285"/>
        </pc:sldMkLst>
      </pc:sldChg>
      <pc:sldChg chg="add">
        <pc:chgData name="Yinan Li" userId="55ba4f79fc26ccb6" providerId="LiveId" clId="{9C147D83-4268-4132-88A5-BFB10F7F7427}" dt="2024-11-11T08:37:46.810" v="1"/>
        <pc:sldMkLst>
          <pc:docMk/>
          <pc:sldMk cId="2890125402" sldId="286"/>
        </pc:sldMkLst>
      </pc:sldChg>
      <pc:sldChg chg="add">
        <pc:chgData name="Yinan Li" userId="55ba4f79fc26ccb6" providerId="LiveId" clId="{9C147D83-4268-4132-88A5-BFB10F7F7427}" dt="2024-11-11T08:37:46.810" v="1"/>
        <pc:sldMkLst>
          <pc:docMk/>
          <pc:sldMk cId="3195764128" sldId="294"/>
        </pc:sldMkLst>
      </pc:sldChg>
      <pc:sldChg chg="add">
        <pc:chgData name="Yinan Li" userId="55ba4f79fc26ccb6" providerId="LiveId" clId="{9C147D83-4268-4132-88A5-BFB10F7F7427}" dt="2024-11-11T08:37:46.810" v="1"/>
        <pc:sldMkLst>
          <pc:docMk/>
          <pc:sldMk cId="3542969519" sldId="461"/>
        </pc:sldMkLst>
      </pc:sldChg>
      <pc:sldChg chg="modSp add mod ord">
        <pc:chgData name="Yinan Li" userId="55ba4f79fc26ccb6" providerId="LiveId" clId="{9C147D83-4268-4132-88A5-BFB10F7F7427}" dt="2024-11-18T00:37:15.157" v="49"/>
        <pc:sldMkLst>
          <pc:docMk/>
          <pc:sldMk cId="322656966" sldId="462"/>
        </pc:sldMkLst>
        <pc:spChg chg="mod">
          <ac:chgData name="Yinan Li" userId="55ba4f79fc26ccb6" providerId="LiveId" clId="{9C147D83-4268-4132-88A5-BFB10F7F7427}" dt="2024-11-12T00:42:27.364" v="43" actId="20577"/>
          <ac:spMkLst>
            <pc:docMk/>
            <pc:sldMk cId="322656966" sldId="462"/>
            <ac:spMk id="6" creationId="{8BB602F1-D47C-957A-227C-F6BBAF7258D2}"/>
          </ac:spMkLst>
        </pc:spChg>
      </pc:sldChg>
      <pc:sldMasterChg chg="delSldLayout">
        <pc:chgData name="Yinan Li" userId="55ba4f79fc26ccb6" providerId="LiveId" clId="{9C147D83-4268-4132-88A5-BFB10F7F7427}" dt="2024-11-11T08:37:29.220" v="0" actId="47"/>
        <pc:sldMasterMkLst>
          <pc:docMk/>
          <pc:sldMasterMk cId="3914604378" sldId="2147483660"/>
        </pc:sldMasterMkLst>
      </pc:sldMasterChg>
    </pc:docChg>
  </pc:docChgLst>
  <pc:docChgLst>
    <pc:chgData name="Yinan Li" userId="55ba4f79fc26ccb6" providerId="LiveId" clId="{1CC64B22-8F33-0C40-AD67-DF43B9593841}"/>
    <pc:docChg chg="addSld delSld modSld">
      <pc:chgData name="Yinan Li" userId="55ba4f79fc26ccb6" providerId="LiveId" clId="{1CC64B22-8F33-0C40-AD67-DF43B9593841}" dt="2024-11-25T03:38:50.459" v="4" actId="2696"/>
      <pc:docMkLst>
        <pc:docMk/>
      </pc:docMkLst>
      <pc:sldChg chg="del">
        <pc:chgData name="Yinan Li" userId="55ba4f79fc26ccb6" providerId="LiveId" clId="{1CC64B22-8F33-0C40-AD67-DF43B9593841}" dt="2024-11-25T03:38:07.909" v="0" actId="2696"/>
        <pc:sldMkLst>
          <pc:docMk/>
          <pc:sldMk cId="298159372" sldId="313"/>
        </pc:sldMkLst>
      </pc:sldChg>
      <pc:sldChg chg="add del">
        <pc:chgData name="Yinan Li" userId="55ba4f79fc26ccb6" providerId="LiveId" clId="{1CC64B22-8F33-0C40-AD67-DF43B9593841}" dt="2024-11-25T03:38:50" v="3" actId="2696"/>
        <pc:sldMkLst>
          <pc:docMk/>
          <pc:sldMk cId="3075287291" sldId="313"/>
        </pc:sldMkLst>
      </pc:sldChg>
      <pc:sldChg chg="add del">
        <pc:chgData name="Yinan Li" userId="55ba4f79fc26ccb6" providerId="LiveId" clId="{1CC64B22-8F33-0C40-AD67-DF43B9593841}" dt="2024-11-25T03:38:50.459" v="4" actId="2696"/>
        <pc:sldMkLst>
          <pc:docMk/>
          <pc:sldMk cId="1136465021" sldId="314"/>
        </pc:sldMkLst>
      </pc:sldChg>
      <pc:sldChg chg="del">
        <pc:chgData name="Yinan Li" userId="55ba4f79fc26ccb6" providerId="LiveId" clId="{1CC64B22-8F33-0C40-AD67-DF43B9593841}" dt="2024-11-25T03:38:07.909" v="0" actId="2696"/>
        <pc:sldMkLst>
          <pc:docMk/>
          <pc:sldMk cId="3482494696" sldId="314"/>
        </pc:sldMkLst>
      </pc:sldChg>
      <pc:sldChg chg="add">
        <pc:chgData name="Yinan Li" userId="55ba4f79fc26ccb6" providerId="LiveId" clId="{1CC64B22-8F33-0C40-AD67-DF43B9593841}" dt="2024-11-25T03:38:44.049" v="2"/>
        <pc:sldMkLst>
          <pc:docMk/>
          <pc:sldMk cId="1977178550" sldId="590"/>
        </pc:sldMkLst>
      </pc:sldChg>
      <pc:sldChg chg="add">
        <pc:chgData name="Yinan Li" userId="55ba4f79fc26ccb6" providerId="LiveId" clId="{1CC64B22-8F33-0C40-AD67-DF43B9593841}" dt="2024-11-25T03:38:44.049" v="2"/>
        <pc:sldMkLst>
          <pc:docMk/>
          <pc:sldMk cId="292106085" sldId="591"/>
        </pc:sldMkLst>
      </pc:sldChg>
    </pc:docChg>
  </pc:docChgLst>
  <pc:docChgLst>
    <pc:chgData name="Yinan Li" userId="55ba4f79fc26ccb6" providerId="LiveId" clId="{41AEF859-9EF9-4A01-9C28-020BA533C1DB}"/>
    <pc:docChg chg="undo custSel addSld delSld modSld sldOrd">
      <pc:chgData name="Yinan Li" userId="55ba4f79fc26ccb6" providerId="LiveId" clId="{41AEF859-9EF9-4A01-9C28-020BA533C1DB}" dt="2024-10-22T00:44:38.171" v="3283" actId="20577"/>
      <pc:docMkLst>
        <pc:docMk/>
      </pc:docMkLst>
      <pc:sldMasterChg chg="delSldLayout">
        <pc:chgData name="Yinan Li" userId="55ba4f79fc26ccb6" providerId="LiveId" clId="{41AEF859-9EF9-4A01-9C28-020BA533C1DB}" dt="2024-10-11T01:52:22.791" v="1393" actId="47"/>
        <pc:sldMasterMkLst>
          <pc:docMk/>
          <pc:sldMasterMk cId="3914604378" sldId="2147483660"/>
        </pc:sldMasterMkLst>
      </pc:sldMasterChg>
    </pc:docChg>
  </pc:docChgLst>
  <pc:docChgLst>
    <pc:chgData name="Yinan Li" userId="55ba4f79fc26ccb6" providerId="LiveId" clId="{933137F3-022E-4DE5-B3F4-90B5665EBDDB}"/>
    <pc:docChg chg="addSld delSld modSld sldOrd">
      <pc:chgData name="Yinan Li" userId="55ba4f79fc26ccb6" providerId="LiveId" clId="{933137F3-022E-4DE5-B3F4-90B5665EBDDB}" dt="2024-11-26T00:56:48.196" v="3"/>
      <pc:docMkLst>
        <pc:docMk/>
      </pc:docMkLst>
      <pc:sldChg chg="add">
        <pc:chgData name="Yinan Li" userId="55ba4f79fc26ccb6" providerId="LiveId" clId="{933137F3-022E-4DE5-B3F4-90B5665EBDDB}" dt="2024-11-26T00:53:13.388" v="1"/>
        <pc:sldMkLst>
          <pc:docMk/>
          <pc:sldMk cId="3213319187" sldId="259"/>
        </pc:sldMkLst>
      </pc:sldChg>
      <pc:sldChg chg="add">
        <pc:chgData name="Yinan Li" userId="55ba4f79fc26ccb6" providerId="LiveId" clId="{933137F3-022E-4DE5-B3F4-90B5665EBDDB}" dt="2024-11-26T00:53:13.388" v="1"/>
        <pc:sldMkLst>
          <pc:docMk/>
          <pc:sldMk cId="1823639862" sldId="260"/>
        </pc:sldMkLst>
      </pc:sldChg>
      <pc:sldChg chg="add">
        <pc:chgData name="Yinan Li" userId="55ba4f79fc26ccb6" providerId="LiveId" clId="{933137F3-022E-4DE5-B3F4-90B5665EBDDB}" dt="2024-11-26T00:53:13.388" v="1"/>
        <pc:sldMkLst>
          <pc:docMk/>
          <pc:sldMk cId="3241288206" sldId="261"/>
        </pc:sldMkLst>
      </pc:sldChg>
      <pc:sldChg chg="add">
        <pc:chgData name="Yinan Li" userId="55ba4f79fc26ccb6" providerId="LiveId" clId="{933137F3-022E-4DE5-B3F4-90B5665EBDDB}" dt="2024-11-26T00:53:13.388" v="1"/>
        <pc:sldMkLst>
          <pc:docMk/>
          <pc:sldMk cId="2912475056" sldId="262"/>
        </pc:sldMkLst>
      </pc:sldChg>
      <pc:sldChg chg="add">
        <pc:chgData name="Yinan Li" userId="55ba4f79fc26ccb6" providerId="LiveId" clId="{933137F3-022E-4DE5-B3F4-90B5665EBDDB}" dt="2024-11-26T00:53:13.388" v="1"/>
        <pc:sldMkLst>
          <pc:docMk/>
          <pc:sldMk cId="421347057" sldId="274"/>
        </pc:sldMkLst>
      </pc:sldChg>
      <pc:sldChg chg="ord">
        <pc:chgData name="Yinan Li" userId="55ba4f79fc26ccb6" providerId="LiveId" clId="{933137F3-022E-4DE5-B3F4-90B5665EBDDB}" dt="2024-11-25T06:56:26.915" v="0" actId="20578"/>
        <pc:sldMkLst>
          <pc:docMk/>
          <pc:sldMk cId="2974747116" sldId="276"/>
        </pc:sldMkLst>
      </pc:sldChg>
      <pc:sldChg chg="add">
        <pc:chgData name="Yinan Li" userId="55ba4f79fc26ccb6" providerId="LiveId" clId="{933137F3-022E-4DE5-B3F4-90B5665EBDDB}" dt="2024-11-26T00:53:13.388" v="1"/>
        <pc:sldMkLst>
          <pc:docMk/>
          <pc:sldMk cId="3579712218" sldId="277"/>
        </pc:sldMkLst>
      </pc:sldChg>
      <pc:sldChg chg="del">
        <pc:chgData name="Yinan Li" userId="55ba4f79fc26ccb6" providerId="LiveId" clId="{933137F3-022E-4DE5-B3F4-90B5665EBDDB}" dt="2024-11-26T00:56:18.326" v="2" actId="2696"/>
        <pc:sldMkLst>
          <pc:docMk/>
          <pc:sldMk cId="2246488340" sldId="312"/>
        </pc:sldMkLst>
      </pc:sldChg>
      <pc:sldChg chg="add">
        <pc:chgData name="Yinan Li" userId="55ba4f79fc26ccb6" providerId="LiveId" clId="{933137F3-022E-4DE5-B3F4-90B5665EBDDB}" dt="2024-11-26T00:56:48.196" v="3"/>
        <pc:sldMkLst>
          <pc:docMk/>
          <pc:sldMk cId="3080510733" sldId="312"/>
        </pc:sldMkLst>
      </pc:sldChg>
      <pc:sldChg chg="add">
        <pc:chgData name="Yinan Li" userId="55ba4f79fc26ccb6" providerId="LiveId" clId="{933137F3-022E-4DE5-B3F4-90B5665EBDDB}" dt="2024-11-26T00:53:13.388" v="1"/>
        <pc:sldMkLst>
          <pc:docMk/>
          <pc:sldMk cId="2251957461" sldId="313"/>
        </pc:sldMkLst>
      </pc:sldChg>
      <pc:sldChg chg="add">
        <pc:chgData name="Yinan Li" userId="55ba4f79fc26ccb6" providerId="LiveId" clId="{933137F3-022E-4DE5-B3F4-90B5665EBDDB}" dt="2024-11-26T00:53:13.388" v="1"/>
        <pc:sldMkLst>
          <pc:docMk/>
          <pc:sldMk cId="2108327266" sldId="314"/>
        </pc:sldMkLst>
      </pc:sldChg>
      <pc:sldChg chg="add">
        <pc:chgData name="Yinan Li" userId="55ba4f79fc26ccb6" providerId="LiveId" clId="{933137F3-022E-4DE5-B3F4-90B5665EBDDB}" dt="2024-11-26T00:53:13.388" v="1"/>
        <pc:sldMkLst>
          <pc:docMk/>
          <pc:sldMk cId="2080657115" sldId="318"/>
        </pc:sldMkLst>
      </pc:sldChg>
      <pc:sldChg chg="add">
        <pc:chgData name="Yinan Li" userId="55ba4f79fc26ccb6" providerId="LiveId" clId="{933137F3-022E-4DE5-B3F4-90B5665EBDDB}" dt="2024-11-26T00:53:13.388" v="1"/>
        <pc:sldMkLst>
          <pc:docMk/>
          <pc:sldMk cId="4119388196" sldId="319"/>
        </pc:sldMkLst>
      </pc:sldChg>
      <pc:sldChg chg="add">
        <pc:chgData name="Yinan Li" userId="55ba4f79fc26ccb6" providerId="LiveId" clId="{933137F3-022E-4DE5-B3F4-90B5665EBDDB}" dt="2024-11-26T00:53:13.388" v="1"/>
        <pc:sldMkLst>
          <pc:docMk/>
          <pc:sldMk cId="3999817728" sldId="320"/>
        </pc:sldMkLst>
      </pc:sldChg>
      <pc:sldChg chg="add">
        <pc:chgData name="Yinan Li" userId="55ba4f79fc26ccb6" providerId="LiveId" clId="{933137F3-022E-4DE5-B3F4-90B5665EBDDB}" dt="2024-11-26T00:53:13.388" v="1"/>
        <pc:sldMkLst>
          <pc:docMk/>
          <pc:sldMk cId="201168731" sldId="321"/>
        </pc:sldMkLst>
      </pc:sldChg>
      <pc:sldChg chg="add">
        <pc:chgData name="Yinan Li" userId="55ba4f79fc26ccb6" providerId="LiveId" clId="{933137F3-022E-4DE5-B3F4-90B5665EBDDB}" dt="2024-11-26T00:53:13.388" v="1"/>
        <pc:sldMkLst>
          <pc:docMk/>
          <pc:sldMk cId="537683670" sldId="322"/>
        </pc:sldMkLst>
      </pc:sldChg>
      <pc:sldChg chg="add">
        <pc:chgData name="Yinan Li" userId="55ba4f79fc26ccb6" providerId="LiveId" clId="{933137F3-022E-4DE5-B3F4-90B5665EBDDB}" dt="2024-11-26T00:53:13.388" v="1"/>
        <pc:sldMkLst>
          <pc:docMk/>
          <pc:sldMk cId="497327501" sldId="323"/>
        </pc:sldMkLst>
      </pc:sldChg>
      <pc:sldChg chg="add">
        <pc:chgData name="Yinan Li" userId="55ba4f79fc26ccb6" providerId="LiveId" clId="{933137F3-022E-4DE5-B3F4-90B5665EBDDB}" dt="2024-11-26T00:53:13.388" v="1"/>
        <pc:sldMkLst>
          <pc:docMk/>
          <pc:sldMk cId="1762235357" sldId="324"/>
        </pc:sldMkLst>
      </pc:sldChg>
      <pc:sldChg chg="add">
        <pc:chgData name="Yinan Li" userId="55ba4f79fc26ccb6" providerId="LiveId" clId="{933137F3-022E-4DE5-B3F4-90B5665EBDDB}" dt="2024-11-26T00:56:48.196" v="3"/>
        <pc:sldMkLst>
          <pc:docMk/>
          <pc:sldMk cId="1719102680" sldId="590"/>
        </pc:sldMkLst>
      </pc:sldChg>
      <pc:sldChg chg="del">
        <pc:chgData name="Yinan Li" userId="55ba4f79fc26ccb6" providerId="LiveId" clId="{933137F3-022E-4DE5-B3F4-90B5665EBDDB}" dt="2024-11-26T00:56:18.326" v="2" actId="2696"/>
        <pc:sldMkLst>
          <pc:docMk/>
          <pc:sldMk cId="1977178550" sldId="590"/>
        </pc:sldMkLst>
      </pc:sldChg>
      <pc:sldChg chg="del">
        <pc:chgData name="Yinan Li" userId="55ba4f79fc26ccb6" providerId="LiveId" clId="{933137F3-022E-4DE5-B3F4-90B5665EBDDB}" dt="2024-11-26T00:56:18.326" v="2" actId="2696"/>
        <pc:sldMkLst>
          <pc:docMk/>
          <pc:sldMk cId="292106085" sldId="591"/>
        </pc:sldMkLst>
      </pc:sldChg>
      <pc:sldChg chg="add">
        <pc:chgData name="Yinan Li" userId="55ba4f79fc26ccb6" providerId="LiveId" clId="{933137F3-022E-4DE5-B3F4-90B5665EBDDB}" dt="2024-11-26T00:56:48.196" v="3"/>
        <pc:sldMkLst>
          <pc:docMk/>
          <pc:sldMk cId="575898560" sldId="591"/>
        </pc:sldMkLst>
      </pc:sldChg>
      <pc:sldChg chg="add">
        <pc:chgData name="Yinan Li" userId="55ba4f79fc26ccb6" providerId="LiveId" clId="{933137F3-022E-4DE5-B3F4-90B5665EBDDB}" dt="2024-11-26T00:53:13.388" v="1"/>
        <pc:sldMkLst>
          <pc:docMk/>
          <pc:sldMk cId="2144814016" sldId="593"/>
        </pc:sldMkLst>
      </pc:sldChg>
      <pc:sldChg chg="add">
        <pc:chgData name="Yinan Li" userId="55ba4f79fc26ccb6" providerId="LiveId" clId="{933137F3-022E-4DE5-B3F4-90B5665EBDDB}" dt="2024-11-26T00:53:13.388" v="1"/>
        <pc:sldMkLst>
          <pc:docMk/>
          <pc:sldMk cId="2439236996" sldId="594"/>
        </pc:sldMkLst>
      </pc:sldChg>
      <pc:sldChg chg="add">
        <pc:chgData name="Yinan Li" userId="55ba4f79fc26ccb6" providerId="LiveId" clId="{933137F3-022E-4DE5-B3F4-90B5665EBDDB}" dt="2024-11-26T00:53:13.388" v="1"/>
        <pc:sldMkLst>
          <pc:docMk/>
          <pc:sldMk cId="706703432" sldId="595"/>
        </pc:sldMkLst>
      </pc:sldChg>
      <pc:sldChg chg="add">
        <pc:chgData name="Yinan Li" userId="55ba4f79fc26ccb6" providerId="LiveId" clId="{933137F3-022E-4DE5-B3F4-90B5665EBDDB}" dt="2024-11-26T00:53:13.388" v="1"/>
        <pc:sldMkLst>
          <pc:docMk/>
          <pc:sldMk cId="1580755033" sldId="596"/>
        </pc:sldMkLst>
      </pc:sldChg>
      <pc:sldChg chg="add">
        <pc:chgData name="Yinan Li" userId="55ba4f79fc26ccb6" providerId="LiveId" clId="{933137F3-022E-4DE5-B3F4-90B5665EBDDB}" dt="2024-11-26T00:53:13.388" v="1"/>
        <pc:sldMkLst>
          <pc:docMk/>
          <pc:sldMk cId="1770953293" sldId="597"/>
        </pc:sldMkLst>
      </pc:sldChg>
      <pc:sldChg chg="add">
        <pc:chgData name="Yinan Li" userId="55ba4f79fc26ccb6" providerId="LiveId" clId="{933137F3-022E-4DE5-B3F4-90B5665EBDDB}" dt="2024-11-26T00:53:13.388" v="1"/>
        <pc:sldMkLst>
          <pc:docMk/>
          <pc:sldMk cId="1881990490" sldId="598"/>
        </pc:sldMkLst>
      </pc:sldChg>
      <pc:sldChg chg="add">
        <pc:chgData name="Yinan Li" userId="55ba4f79fc26ccb6" providerId="LiveId" clId="{933137F3-022E-4DE5-B3F4-90B5665EBDDB}" dt="2024-11-26T00:53:13.388" v="1"/>
        <pc:sldMkLst>
          <pc:docMk/>
          <pc:sldMk cId="1647307642" sldId="599"/>
        </pc:sldMkLst>
      </pc:sldChg>
      <pc:sldChg chg="add">
        <pc:chgData name="Yinan Li" userId="55ba4f79fc26ccb6" providerId="LiveId" clId="{933137F3-022E-4DE5-B3F4-90B5665EBDDB}" dt="2024-11-26T00:53:13.388" v="1"/>
        <pc:sldMkLst>
          <pc:docMk/>
          <pc:sldMk cId="2110154309" sldId="600"/>
        </pc:sldMkLst>
      </pc:sldChg>
      <pc:sldChg chg="add">
        <pc:chgData name="Yinan Li" userId="55ba4f79fc26ccb6" providerId="LiveId" clId="{933137F3-022E-4DE5-B3F4-90B5665EBDDB}" dt="2024-11-26T00:53:13.388" v="1"/>
        <pc:sldMkLst>
          <pc:docMk/>
          <pc:sldMk cId="3117710478" sldId="601"/>
        </pc:sldMkLst>
      </pc:sldChg>
      <pc:sldChg chg="add">
        <pc:chgData name="Yinan Li" userId="55ba4f79fc26ccb6" providerId="LiveId" clId="{933137F3-022E-4DE5-B3F4-90B5665EBDDB}" dt="2024-11-26T00:53:13.388" v="1"/>
        <pc:sldMkLst>
          <pc:docMk/>
          <pc:sldMk cId="779269560" sldId="602"/>
        </pc:sldMkLst>
      </pc:sldChg>
      <pc:sldChg chg="add">
        <pc:chgData name="Yinan Li" userId="55ba4f79fc26ccb6" providerId="LiveId" clId="{933137F3-022E-4DE5-B3F4-90B5665EBDDB}" dt="2024-11-26T00:53:13.388" v="1"/>
        <pc:sldMkLst>
          <pc:docMk/>
          <pc:sldMk cId="545780980" sldId="603"/>
        </pc:sldMkLst>
      </pc:sldChg>
      <pc:sldChg chg="add">
        <pc:chgData name="Yinan Li" userId="55ba4f79fc26ccb6" providerId="LiveId" clId="{933137F3-022E-4DE5-B3F4-90B5665EBDDB}" dt="2024-11-26T00:53:13.388" v="1"/>
        <pc:sldMkLst>
          <pc:docMk/>
          <pc:sldMk cId="824841150" sldId="604"/>
        </pc:sldMkLst>
      </pc:sldChg>
      <pc:sldChg chg="add">
        <pc:chgData name="Yinan Li" userId="55ba4f79fc26ccb6" providerId="LiveId" clId="{933137F3-022E-4DE5-B3F4-90B5665EBDDB}" dt="2024-11-26T00:53:13.388" v="1"/>
        <pc:sldMkLst>
          <pc:docMk/>
          <pc:sldMk cId="1418065293" sldId="605"/>
        </pc:sldMkLst>
      </pc:sldChg>
      <pc:sldChg chg="add">
        <pc:chgData name="Yinan Li" userId="55ba4f79fc26ccb6" providerId="LiveId" clId="{933137F3-022E-4DE5-B3F4-90B5665EBDDB}" dt="2024-11-26T00:53:13.388" v="1"/>
        <pc:sldMkLst>
          <pc:docMk/>
          <pc:sldMk cId="1677352333" sldId="606"/>
        </pc:sldMkLst>
      </pc:sldChg>
      <pc:sldChg chg="add">
        <pc:chgData name="Yinan Li" userId="55ba4f79fc26ccb6" providerId="LiveId" clId="{933137F3-022E-4DE5-B3F4-90B5665EBDDB}" dt="2024-11-26T00:53:13.388" v="1"/>
        <pc:sldMkLst>
          <pc:docMk/>
          <pc:sldMk cId="687096002" sldId="607"/>
        </pc:sldMkLst>
      </pc:sldChg>
      <pc:sldChg chg="add">
        <pc:chgData name="Yinan Li" userId="55ba4f79fc26ccb6" providerId="LiveId" clId="{933137F3-022E-4DE5-B3F4-90B5665EBDDB}" dt="2024-11-26T00:53:13.388" v="1"/>
        <pc:sldMkLst>
          <pc:docMk/>
          <pc:sldMk cId="1361088287" sldId="608"/>
        </pc:sldMkLst>
      </pc:sldChg>
      <pc:sldChg chg="add">
        <pc:chgData name="Yinan Li" userId="55ba4f79fc26ccb6" providerId="LiveId" clId="{933137F3-022E-4DE5-B3F4-90B5665EBDDB}" dt="2024-11-26T00:53:13.388" v="1"/>
        <pc:sldMkLst>
          <pc:docMk/>
          <pc:sldMk cId="769885679" sldId="609"/>
        </pc:sldMkLst>
      </pc:sldChg>
      <pc:sldChg chg="add">
        <pc:chgData name="Yinan Li" userId="55ba4f79fc26ccb6" providerId="LiveId" clId="{933137F3-022E-4DE5-B3F4-90B5665EBDDB}" dt="2024-11-26T00:53:13.388" v="1"/>
        <pc:sldMkLst>
          <pc:docMk/>
          <pc:sldMk cId="2750396188" sldId="610"/>
        </pc:sldMkLst>
      </pc:sldChg>
      <pc:sldChg chg="add">
        <pc:chgData name="Yinan Li" userId="55ba4f79fc26ccb6" providerId="LiveId" clId="{933137F3-022E-4DE5-B3F4-90B5665EBDDB}" dt="2024-11-26T00:53:13.388" v="1"/>
        <pc:sldMkLst>
          <pc:docMk/>
          <pc:sldMk cId="3914406439" sldId="611"/>
        </pc:sldMkLst>
      </pc:sldChg>
      <pc:sldChg chg="add">
        <pc:chgData name="Yinan Li" userId="55ba4f79fc26ccb6" providerId="LiveId" clId="{933137F3-022E-4DE5-B3F4-90B5665EBDDB}" dt="2024-11-26T00:53:13.388" v="1"/>
        <pc:sldMkLst>
          <pc:docMk/>
          <pc:sldMk cId="2499327765" sldId="612"/>
        </pc:sldMkLst>
      </pc:sldChg>
      <pc:sldChg chg="add">
        <pc:chgData name="Yinan Li" userId="55ba4f79fc26ccb6" providerId="LiveId" clId="{933137F3-022E-4DE5-B3F4-90B5665EBDDB}" dt="2024-11-26T00:53:13.388" v="1"/>
        <pc:sldMkLst>
          <pc:docMk/>
          <pc:sldMk cId="4106188790" sldId="613"/>
        </pc:sldMkLst>
      </pc:sldChg>
      <pc:sldChg chg="add">
        <pc:chgData name="Yinan Li" userId="55ba4f79fc26ccb6" providerId="LiveId" clId="{933137F3-022E-4DE5-B3F4-90B5665EBDDB}" dt="2024-11-26T00:53:13.388" v="1"/>
        <pc:sldMkLst>
          <pc:docMk/>
          <pc:sldMk cId="2888716735" sldId="614"/>
        </pc:sldMkLst>
      </pc:sldChg>
      <pc:sldChg chg="add">
        <pc:chgData name="Yinan Li" userId="55ba4f79fc26ccb6" providerId="LiveId" clId="{933137F3-022E-4DE5-B3F4-90B5665EBDDB}" dt="2024-11-26T00:53:13.388" v="1"/>
        <pc:sldMkLst>
          <pc:docMk/>
          <pc:sldMk cId="1046010855" sldId="615"/>
        </pc:sldMkLst>
      </pc:sldChg>
      <pc:sldChg chg="add">
        <pc:chgData name="Yinan Li" userId="55ba4f79fc26ccb6" providerId="LiveId" clId="{933137F3-022E-4DE5-B3F4-90B5665EBDDB}" dt="2024-11-26T00:53:13.388" v="1"/>
        <pc:sldMkLst>
          <pc:docMk/>
          <pc:sldMk cId="4027372112" sldId="616"/>
        </pc:sldMkLst>
      </pc:sldChg>
      <pc:sldChg chg="add">
        <pc:chgData name="Yinan Li" userId="55ba4f79fc26ccb6" providerId="LiveId" clId="{933137F3-022E-4DE5-B3F4-90B5665EBDDB}" dt="2024-11-26T00:53:13.388" v="1"/>
        <pc:sldMkLst>
          <pc:docMk/>
          <pc:sldMk cId="1093461745" sldId="617"/>
        </pc:sldMkLst>
      </pc:sldChg>
      <pc:sldChg chg="add">
        <pc:chgData name="Yinan Li" userId="55ba4f79fc26ccb6" providerId="LiveId" clId="{933137F3-022E-4DE5-B3F4-90B5665EBDDB}" dt="2024-11-26T00:53:13.388" v="1"/>
        <pc:sldMkLst>
          <pc:docMk/>
          <pc:sldMk cId="337772571" sldId="618"/>
        </pc:sldMkLst>
      </pc:sldChg>
      <pc:sldChg chg="add">
        <pc:chgData name="Yinan Li" userId="55ba4f79fc26ccb6" providerId="LiveId" clId="{933137F3-022E-4DE5-B3F4-90B5665EBDDB}" dt="2024-11-26T00:53:13.388" v="1"/>
        <pc:sldMkLst>
          <pc:docMk/>
          <pc:sldMk cId="3484085861" sldId="619"/>
        </pc:sldMkLst>
      </pc:sldChg>
      <pc:sldChg chg="add">
        <pc:chgData name="Yinan Li" userId="55ba4f79fc26ccb6" providerId="LiveId" clId="{933137F3-022E-4DE5-B3F4-90B5665EBDDB}" dt="2024-11-26T00:53:13.388" v="1"/>
        <pc:sldMkLst>
          <pc:docMk/>
          <pc:sldMk cId="1025814133" sldId="620"/>
        </pc:sldMkLst>
      </pc:sldChg>
      <pc:sldChg chg="add">
        <pc:chgData name="Yinan Li" userId="55ba4f79fc26ccb6" providerId="LiveId" clId="{933137F3-022E-4DE5-B3F4-90B5665EBDDB}" dt="2024-11-26T00:53:13.388" v="1"/>
        <pc:sldMkLst>
          <pc:docMk/>
          <pc:sldMk cId="2602027883" sldId="621"/>
        </pc:sldMkLst>
      </pc:sldChg>
      <pc:sldChg chg="add">
        <pc:chgData name="Yinan Li" userId="55ba4f79fc26ccb6" providerId="LiveId" clId="{933137F3-022E-4DE5-B3F4-90B5665EBDDB}" dt="2024-11-26T00:53:13.388" v="1"/>
        <pc:sldMkLst>
          <pc:docMk/>
          <pc:sldMk cId="300982506" sldId="622"/>
        </pc:sldMkLst>
      </pc:sldChg>
      <pc:sldChg chg="add">
        <pc:chgData name="Yinan Li" userId="55ba4f79fc26ccb6" providerId="LiveId" clId="{933137F3-022E-4DE5-B3F4-90B5665EBDDB}" dt="2024-11-26T00:53:13.388" v="1"/>
        <pc:sldMkLst>
          <pc:docMk/>
          <pc:sldMk cId="2925558019" sldId="623"/>
        </pc:sldMkLst>
      </pc:sldChg>
      <pc:sldChg chg="add">
        <pc:chgData name="Yinan Li" userId="55ba4f79fc26ccb6" providerId="LiveId" clId="{933137F3-022E-4DE5-B3F4-90B5665EBDDB}" dt="2024-11-26T00:53:13.388" v="1"/>
        <pc:sldMkLst>
          <pc:docMk/>
          <pc:sldMk cId="1349236297" sldId="624"/>
        </pc:sldMkLst>
      </pc:sldChg>
      <pc:sldChg chg="add">
        <pc:chgData name="Yinan Li" userId="55ba4f79fc26ccb6" providerId="LiveId" clId="{933137F3-022E-4DE5-B3F4-90B5665EBDDB}" dt="2024-11-26T00:53:13.388" v="1"/>
        <pc:sldMkLst>
          <pc:docMk/>
          <pc:sldMk cId="2343578437" sldId="625"/>
        </pc:sldMkLst>
      </pc:sldChg>
      <pc:sldChg chg="add">
        <pc:chgData name="Yinan Li" userId="55ba4f79fc26ccb6" providerId="LiveId" clId="{933137F3-022E-4DE5-B3F4-90B5665EBDDB}" dt="2024-11-26T00:53:13.388" v="1"/>
        <pc:sldMkLst>
          <pc:docMk/>
          <pc:sldMk cId="3835146923" sldId="626"/>
        </pc:sldMkLst>
      </pc:sldChg>
      <pc:sldChg chg="add">
        <pc:chgData name="Yinan Li" userId="55ba4f79fc26ccb6" providerId="LiveId" clId="{933137F3-022E-4DE5-B3F4-90B5665EBDDB}" dt="2024-11-26T00:53:13.388" v="1"/>
        <pc:sldMkLst>
          <pc:docMk/>
          <pc:sldMk cId="2991168242" sldId="627"/>
        </pc:sldMkLst>
      </pc:sldChg>
      <pc:sldChg chg="add">
        <pc:chgData name="Yinan Li" userId="55ba4f79fc26ccb6" providerId="LiveId" clId="{933137F3-022E-4DE5-B3F4-90B5665EBDDB}" dt="2024-11-26T00:53:13.388" v="1"/>
        <pc:sldMkLst>
          <pc:docMk/>
          <pc:sldMk cId="4036367837" sldId="628"/>
        </pc:sldMkLst>
      </pc:sldChg>
      <pc:sldChg chg="add">
        <pc:chgData name="Yinan Li" userId="55ba4f79fc26ccb6" providerId="LiveId" clId="{933137F3-022E-4DE5-B3F4-90B5665EBDDB}" dt="2024-11-26T00:53:13.388" v="1"/>
        <pc:sldMkLst>
          <pc:docMk/>
          <pc:sldMk cId="2729602089" sldId="629"/>
        </pc:sldMkLst>
      </pc:sldChg>
      <pc:sldChg chg="add">
        <pc:chgData name="Yinan Li" userId="55ba4f79fc26ccb6" providerId="LiveId" clId="{933137F3-022E-4DE5-B3F4-90B5665EBDDB}" dt="2024-11-26T00:53:13.388" v="1"/>
        <pc:sldMkLst>
          <pc:docMk/>
          <pc:sldMk cId="3415923949" sldId="630"/>
        </pc:sldMkLst>
      </pc:sldChg>
      <pc:sldChg chg="add">
        <pc:chgData name="Yinan Li" userId="55ba4f79fc26ccb6" providerId="LiveId" clId="{933137F3-022E-4DE5-B3F4-90B5665EBDDB}" dt="2024-11-26T00:53:13.388" v="1"/>
        <pc:sldMkLst>
          <pc:docMk/>
          <pc:sldMk cId="1708779501" sldId="631"/>
        </pc:sldMkLst>
      </pc:sldChg>
      <pc:sldChg chg="add">
        <pc:chgData name="Yinan Li" userId="55ba4f79fc26ccb6" providerId="LiveId" clId="{933137F3-022E-4DE5-B3F4-90B5665EBDDB}" dt="2024-11-26T00:53:13.388" v="1"/>
        <pc:sldMkLst>
          <pc:docMk/>
          <pc:sldMk cId="220544088" sldId="632"/>
        </pc:sldMkLst>
      </pc:sldChg>
      <pc:sldChg chg="add">
        <pc:chgData name="Yinan Li" userId="55ba4f79fc26ccb6" providerId="LiveId" clId="{933137F3-022E-4DE5-B3F4-90B5665EBDDB}" dt="2024-11-26T00:53:13.388" v="1"/>
        <pc:sldMkLst>
          <pc:docMk/>
          <pc:sldMk cId="676215816" sldId="633"/>
        </pc:sldMkLst>
      </pc:sldChg>
      <pc:sldChg chg="add">
        <pc:chgData name="Yinan Li" userId="55ba4f79fc26ccb6" providerId="LiveId" clId="{933137F3-022E-4DE5-B3F4-90B5665EBDDB}" dt="2024-11-26T00:53:13.388" v="1"/>
        <pc:sldMkLst>
          <pc:docMk/>
          <pc:sldMk cId="2315433066" sldId="634"/>
        </pc:sldMkLst>
      </pc:sldChg>
      <pc:sldChg chg="add">
        <pc:chgData name="Yinan Li" userId="55ba4f79fc26ccb6" providerId="LiveId" clId="{933137F3-022E-4DE5-B3F4-90B5665EBDDB}" dt="2024-11-26T00:53:13.388" v="1"/>
        <pc:sldMkLst>
          <pc:docMk/>
          <pc:sldMk cId="1396625749" sldId="635"/>
        </pc:sldMkLst>
      </pc:sldChg>
      <pc:sldChg chg="add">
        <pc:chgData name="Yinan Li" userId="55ba4f79fc26ccb6" providerId="LiveId" clId="{933137F3-022E-4DE5-B3F4-90B5665EBDDB}" dt="2024-11-26T00:53:13.388" v="1"/>
        <pc:sldMkLst>
          <pc:docMk/>
          <pc:sldMk cId="177459378" sldId="636"/>
        </pc:sldMkLst>
      </pc:sldChg>
      <pc:sldChg chg="add">
        <pc:chgData name="Yinan Li" userId="55ba4f79fc26ccb6" providerId="LiveId" clId="{933137F3-022E-4DE5-B3F4-90B5665EBDDB}" dt="2024-11-26T00:53:13.388" v="1"/>
        <pc:sldMkLst>
          <pc:docMk/>
          <pc:sldMk cId="1388955748" sldId="637"/>
        </pc:sldMkLst>
      </pc:sldChg>
      <pc:sldChg chg="add">
        <pc:chgData name="Yinan Li" userId="55ba4f79fc26ccb6" providerId="LiveId" clId="{933137F3-022E-4DE5-B3F4-90B5665EBDDB}" dt="2024-11-26T00:53:13.388" v="1"/>
        <pc:sldMkLst>
          <pc:docMk/>
          <pc:sldMk cId="759184686" sldId="638"/>
        </pc:sldMkLst>
      </pc:sldChg>
      <pc:sldChg chg="add">
        <pc:chgData name="Yinan Li" userId="55ba4f79fc26ccb6" providerId="LiveId" clId="{933137F3-022E-4DE5-B3F4-90B5665EBDDB}" dt="2024-11-26T00:53:13.388" v="1"/>
        <pc:sldMkLst>
          <pc:docMk/>
          <pc:sldMk cId="3014802592" sldId="639"/>
        </pc:sldMkLst>
      </pc:sldChg>
      <pc:sldChg chg="add">
        <pc:chgData name="Yinan Li" userId="55ba4f79fc26ccb6" providerId="LiveId" clId="{933137F3-022E-4DE5-B3F4-90B5665EBDDB}" dt="2024-11-26T00:53:13.388" v="1"/>
        <pc:sldMkLst>
          <pc:docMk/>
          <pc:sldMk cId="181415565" sldId="640"/>
        </pc:sldMkLst>
      </pc:sldChg>
      <pc:sldChg chg="add">
        <pc:chgData name="Yinan Li" userId="55ba4f79fc26ccb6" providerId="LiveId" clId="{933137F3-022E-4DE5-B3F4-90B5665EBDDB}" dt="2024-11-26T00:53:13.388" v="1"/>
        <pc:sldMkLst>
          <pc:docMk/>
          <pc:sldMk cId="2769545963" sldId="641"/>
        </pc:sldMkLst>
      </pc:sldChg>
      <pc:sldChg chg="add">
        <pc:chgData name="Yinan Li" userId="55ba4f79fc26ccb6" providerId="LiveId" clId="{933137F3-022E-4DE5-B3F4-90B5665EBDDB}" dt="2024-11-26T00:53:13.388" v="1"/>
        <pc:sldMkLst>
          <pc:docMk/>
          <pc:sldMk cId="4230049471" sldId="642"/>
        </pc:sldMkLst>
      </pc:sldChg>
      <pc:sldChg chg="add">
        <pc:chgData name="Yinan Li" userId="55ba4f79fc26ccb6" providerId="LiveId" clId="{933137F3-022E-4DE5-B3F4-90B5665EBDDB}" dt="2024-11-26T00:53:13.388" v="1"/>
        <pc:sldMkLst>
          <pc:docMk/>
          <pc:sldMk cId="987125745" sldId="643"/>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CAD4D8C-1347-0F4C-AE10-D05F7E11DA53}" type="datetimeFigureOut">
              <a:rPr kumimoji="1" lang="zh-CN" altLang="en-US" smtClean="0"/>
              <a:t>2024/12/9</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1A91865-714E-794A-91EC-EE5DCEDEF08D}" type="slidenum">
              <a:rPr kumimoji="1" lang="zh-CN" altLang="en-US" smtClean="0"/>
              <a:t>‹#›</a:t>
            </a:fld>
            <a:endParaRPr kumimoji="1" lang="zh-CN" altLang="en-US"/>
          </a:p>
        </p:txBody>
      </p:sp>
    </p:spTree>
    <p:extLst>
      <p:ext uri="{BB962C8B-B14F-4D97-AF65-F5344CB8AC3E}">
        <p14:creationId xmlns:p14="http://schemas.microsoft.com/office/powerpoint/2010/main" val="30395609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E35B1D31-D355-4B20-AA6B-6AC25693B30A}" type="datetimeFigureOut">
              <a:rPr lang="zh-CN" altLang="en-US" smtClean="0">
                <a:solidFill>
                  <a:prstClr val="black">
                    <a:tint val="75000"/>
                  </a:prstClr>
                </a:solidFill>
              </a:rPr>
              <a:pPr/>
              <a:t>2024/12/9</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A6116B03-2C42-41B1-AAC0-16D8BC304AA4}"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71480400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0458E33-DBB0-4860-B125-8E282C973714}" type="datetimeFigureOut">
              <a:rPr lang="zh-CN" altLang="en-US" smtClean="0">
                <a:solidFill>
                  <a:prstClr val="black">
                    <a:tint val="75000"/>
                  </a:prstClr>
                </a:solidFill>
              </a:rPr>
              <a:pPr/>
              <a:t>2024/12/9</a:t>
            </a:fld>
            <a:endParaRPr lang="zh-CN" altLang="en-US">
              <a:solidFill>
                <a:prstClr val="black">
                  <a:tint val="75000"/>
                </a:prstClr>
              </a:solidFill>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solidFill>
                <a:prstClr val="black">
                  <a:tint val="75000"/>
                </a:prstClr>
              </a:solidFill>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9DD15E1-FCF7-472E-9FEB-4F8E54FE3480}" type="slidenum">
              <a:rPr lang="zh-CN" altLang="en-US" smtClean="0">
                <a:solidFill>
                  <a:prstClr val="black">
                    <a:tint val="75000"/>
                  </a:prstClr>
                </a:solidFill>
              </a:rPr>
              <a:pPr/>
              <a:t>‹#›</a:t>
            </a:fld>
            <a:endParaRPr lang="zh-CN" altLang="en-US">
              <a:solidFill>
                <a:prstClr val="black">
                  <a:tint val="75000"/>
                </a:prstClr>
              </a:solidFill>
            </a:endParaRPr>
          </a:p>
        </p:txBody>
      </p:sp>
      <p:pic>
        <p:nvPicPr>
          <p:cNvPr id="7" name="图片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268"/>
            <a:ext cx="12192000" cy="6857732"/>
          </a:xfrm>
          <a:prstGeom prst="rect">
            <a:avLst/>
          </a:prstGeom>
        </p:spPr>
      </p:pic>
    </p:spTree>
    <p:extLst>
      <p:ext uri="{BB962C8B-B14F-4D97-AF65-F5344CB8AC3E}">
        <p14:creationId xmlns:p14="http://schemas.microsoft.com/office/powerpoint/2010/main" val="3914604378"/>
      </p:ext>
    </p:extLst>
  </p:cSld>
  <p:clrMap bg1="lt1" tx1="dk1" bg2="lt2" tx2="dk2" accent1="accent1" accent2="accent2" accent3="accent3" accent4="accent4" accent5="accent5" accent6="accent6" hlink="hlink" folHlink="folHlink"/>
  <p:sldLayoutIdLst>
    <p:sldLayoutId id="214748367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1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10.png"/><Relationship Id="rId2" Type="http://schemas.openxmlformats.org/officeDocument/2006/relationships/image" Target="../media/image142.png"/><Relationship Id="rId1" Type="http://schemas.openxmlformats.org/officeDocument/2006/relationships/slideLayout" Target="../slideLayouts/slideLayout1.xml"/><Relationship Id="rId4" Type="http://schemas.openxmlformats.org/officeDocument/2006/relationships/image" Target="../media/image1610.png"/></Relationships>
</file>

<file path=ppt/slides/_rels/slide10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image" Target="../media/image3.emf"/><Relationship Id="rId1" Type="http://schemas.openxmlformats.org/officeDocument/2006/relationships/slideLayout" Target="../slideLayouts/slideLayout1.xml"/><Relationship Id="rId4" Type="http://schemas.openxmlformats.org/officeDocument/2006/relationships/image" Target="../media/image192.png"/></Relationships>
</file>

<file path=ppt/slides/_rels/slide11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11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11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xml"/></Relationships>
</file>

<file path=ppt/slides/_rels/slide11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xml"/></Relationships>
</file>

<file path=ppt/slides/_rels/slide11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1.xml"/></Relationships>
</file>

<file path=ppt/slides/_rels/slide117.xml.rels><?xml version="1.0" encoding="UTF-8" standalone="yes"?>
<Relationships xmlns="http://schemas.openxmlformats.org/package/2006/relationships"><Relationship Id="rId3" Type="http://schemas.openxmlformats.org/officeDocument/2006/relationships/image" Target="../media/image540.png"/><Relationship Id="rId2" Type="http://schemas.openxmlformats.org/officeDocument/2006/relationships/image" Target="../media/image53.png"/><Relationship Id="rId1" Type="http://schemas.openxmlformats.org/officeDocument/2006/relationships/slideLayout" Target="../slideLayouts/slideLayout1.xml"/></Relationships>
</file>

<file path=ppt/slides/_rels/slide11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xml"/></Relationships>
</file>

<file path=ppt/slides/_rels/slide11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202.png"/><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211.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221.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232.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242.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252.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261.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27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520.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82.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292.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302.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311.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321.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331.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351.png"/><Relationship Id="rId2" Type="http://schemas.openxmlformats.org/officeDocument/2006/relationships/image" Target="../media/image341.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370.png"/><Relationship Id="rId2" Type="http://schemas.openxmlformats.org/officeDocument/2006/relationships/image" Target="../media/image360.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380.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02.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432.png"/><Relationship Id="rId2" Type="http://schemas.openxmlformats.org/officeDocument/2006/relationships/image" Target="../media/image422.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442.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462.png"/><Relationship Id="rId2" Type="http://schemas.openxmlformats.org/officeDocument/2006/relationships/image" Target="../media/image6.emf"/><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482.png"/><Relationship Id="rId2" Type="http://schemas.openxmlformats.org/officeDocument/2006/relationships/image" Target="../media/image7.emf"/><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38.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4.png"/><Relationship Id="rId1" Type="http://schemas.openxmlformats.org/officeDocument/2006/relationships/slideLayout" Target="../slideLayouts/slideLayout1.xml"/><Relationship Id="rId4" Type="http://schemas.openxmlformats.org/officeDocument/2006/relationships/image" Target="../media/image710.png"/></Relationships>
</file>

<file path=ppt/slides/_rels/slide40.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810.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840.png"/><Relationship Id="rId2" Type="http://schemas.openxmlformats.org/officeDocument/2006/relationships/image" Target="../media/image83.png"/><Relationship Id="rId1" Type="http://schemas.openxmlformats.org/officeDocument/2006/relationships/slideLayout" Target="../slideLayouts/slideLayout1.xml"/><Relationship Id="rId4" Type="http://schemas.openxmlformats.org/officeDocument/2006/relationships/image" Target="../media/image850.png"/></Relationships>
</file>

<file path=ppt/slides/_rels/slide51.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image" Target="../media/image870.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image" Target="../media/image880.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image" Target="../media/image890.pn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image" Target="../media/image900.pn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image" Target="../media/image911.pn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0.png"/><Relationship Id="rId1" Type="http://schemas.openxmlformats.org/officeDocument/2006/relationships/slideLayout" Target="../slideLayouts/slideLayout1.xml"/><Relationship Id="rId4" Type="http://schemas.openxmlformats.org/officeDocument/2006/relationships/image" Target="../media/image94.png"/></Relationships>
</file>

<file path=ppt/slides/_rels/slide58.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96.png"/><Relationship Id="rId1" Type="http://schemas.openxmlformats.org/officeDocument/2006/relationships/slideLayout" Target="../slideLayouts/slideLayout1.xml"/><Relationship Id="rId5" Type="http://schemas.openxmlformats.org/officeDocument/2006/relationships/image" Target="../media/image15.jpg"/><Relationship Id="rId4" Type="http://schemas.openxmlformats.org/officeDocument/2006/relationships/image" Target="../media/image14.jpg"/></Relationships>
</file>

<file path=ppt/slides/_rels/slide6.xml.rels><?xml version="1.0" encoding="UTF-8" standalone="yes"?>
<Relationships xmlns="http://schemas.openxmlformats.org/package/2006/relationships"><Relationship Id="rId3" Type="http://schemas.openxmlformats.org/officeDocument/2006/relationships/image" Target="../media/image1010.png"/><Relationship Id="rId2" Type="http://schemas.openxmlformats.org/officeDocument/2006/relationships/image" Target="../media/image910.png"/><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800.png"/><Relationship Id="rId2" Type="http://schemas.openxmlformats.org/officeDocument/2006/relationships/image" Target="../media/image70.png"/><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image" Target="../media/image970.png"/><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1111.png"/><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7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210.png"/><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2" Type="http://schemas.openxmlformats.org/officeDocument/2006/relationships/image" Target="../media/image711.png"/><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8.png"/><Relationship Id="rId1" Type="http://schemas.openxmlformats.org/officeDocument/2006/relationships/slideLayout" Target="../slideLayouts/slideLayout1.xml"/><Relationship Id="rId4" Type="http://schemas.openxmlformats.org/officeDocument/2006/relationships/image" Target="../media/image121.png"/></Relationships>
</file>

<file path=ppt/slides/_rels/slide8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image" Target="../media/image161.png"/><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88.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image" Target="../media/image190.png"/><Relationship Id="rId1" Type="http://schemas.openxmlformats.org/officeDocument/2006/relationships/slideLayout" Target="../slideLayouts/slideLayout1.xml"/><Relationship Id="rId4" Type="http://schemas.openxmlformats.org/officeDocument/2006/relationships/image" Target="../media/image210.png"/></Relationships>
</file>

<file path=ppt/slides/_rels/slide89.xml.rels><?xml version="1.0" encoding="UTF-8" standalone="yes"?>
<Relationships xmlns="http://schemas.openxmlformats.org/package/2006/relationships"><Relationship Id="rId2" Type="http://schemas.openxmlformats.org/officeDocument/2006/relationships/image" Target="../media/image220.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2" Type="http://schemas.openxmlformats.org/officeDocument/2006/relationships/image" Target="../media/image230.png"/><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2" Type="http://schemas.openxmlformats.org/officeDocument/2006/relationships/image" Target="../media/image240.png"/><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2" Type="http://schemas.openxmlformats.org/officeDocument/2006/relationships/image" Target="../media/image250.png"/><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2" Type="http://schemas.openxmlformats.org/officeDocument/2006/relationships/image" Target="../media/image260.png"/><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2" Type="http://schemas.openxmlformats.org/officeDocument/2006/relationships/image" Target="../media/image270.png"/><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2" Type="http://schemas.openxmlformats.org/officeDocument/2006/relationships/image" Target="../media/image280.png"/><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2" Type="http://schemas.openxmlformats.org/officeDocument/2006/relationships/image" Target="../media/image290.png"/><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2" Type="http://schemas.openxmlformats.org/officeDocument/2006/relationships/image" Target="../media/image300.png"/><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2" Type="http://schemas.openxmlformats.org/officeDocument/2006/relationships/image" Target="../media/image310.png"/><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54573ECD-74C2-2A57-D2B4-4D3B2BDB6DCE}"/>
              </a:ext>
            </a:extLst>
          </p:cNvPr>
          <p:cNvSpPr txBox="1"/>
          <p:nvPr/>
        </p:nvSpPr>
        <p:spPr>
          <a:xfrm>
            <a:off x="338769" y="999647"/>
            <a:ext cx="5345935" cy="523220"/>
          </a:xfrm>
          <a:prstGeom prst="rect">
            <a:avLst/>
          </a:prstGeom>
          <a:solidFill>
            <a:schemeClr val="accent4"/>
          </a:solidFill>
        </p:spPr>
        <p:txBody>
          <a:bodyPr wrap="square">
            <a:spAutoFit/>
          </a:bodyPr>
          <a:lstStyle/>
          <a:p>
            <a:pPr>
              <a:spcBef>
                <a:spcPts val="900"/>
              </a:spcBef>
              <a:spcAft>
                <a:spcPts val="900"/>
              </a:spcAft>
            </a:pPr>
            <a:r>
              <a:rPr lang="zh-CN" altLang="zh-CN" sz="2800" b="1" dirty="0">
                <a:solidFill>
                  <a:srgbClr val="0000FF"/>
                </a:solidFill>
                <a:effectLst/>
                <a:latin typeface="Cambria" panose="02040503050406030204" pitchFamily="18" charset="0"/>
                <a:ea typeface="宋体" panose="02010600030101010101" pitchFamily="2" charset="-122"/>
                <a:cs typeface="宋体" panose="02010600030101010101" pitchFamily="2" charset="-122"/>
              </a:rPr>
              <a:t>§</a:t>
            </a:r>
            <a:r>
              <a:rPr lang="en-US" altLang="zh-CN" sz="2800" b="1" dirty="0">
                <a:solidFill>
                  <a:srgbClr val="0000FF"/>
                </a:solidFill>
                <a:effectLst/>
                <a:latin typeface="Cambria" panose="02040503050406030204" pitchFamily="18" charset="0"/>
                <a:ea typeface="宋体" panose="02010600030101010101" pitchFamily="2" charset="-122"/>
                <a:cs typeface="Times New Roman" panose="02020603050405020304" pitchFamily="18" charset="0"/>
              </a:rPr>
              <a:t>5.5.4 </a:t>
            </a:r>
            <a:r>
              <a:rPr lang="en-US" altLang="zh-CN" sz="2800" b="1" dirty="0" err="1">
                <a:solidFill>
                  <a:srgbClr val="0000FF"/>
                </a:solidFill>
                <a:effectLst/>
                <a:latin typeface="宋体" panose="02010600030101010101" pitchFamily="2" charset="-122"/>
                <a:ea typeface="宋体" panose="02010600030101010101" pitchFamily="2" charset="-122"/>
                <a:cs typeface="Times New Roman" panose="02020603050405020304" pitchFamily="18" charset="0"/>
              </a:rPr>
              <a:t>施密特</a:t>
            </a:r>
            <a:r>
              <a:rPr lang="en-US" altLang="zh-CN" sz="2800" b="1" dirty="0">
                <a:solidFill>
                  <a:srgbClr val="0000FF"/>
                </a:solidFill>
                <a:effectLst/>
                <a:latin typeface="Cambria" panose="02040503050406030204" pitchFamily="18" charset="0"/>
                <a:ea typeface="宋体" panose="02010600030101010101" pitchFamily="2" charset="-122"/>
                <a:cs typeface="Times New Roman" panose="02020603050405020304" pitchFamily="18" charset="0"/>
              </a:rPr>
              <a:t>(Schmidt)</a:t>
            </a:r>
            <a:r>
              <a:rPr lang="en-US" altLang="zh-CN" sz="2800" b="1" dirty="0" err="1">
                <a:solidFill>
                  <a:srgbClr val="0000FF"/>
                </a:solidFill>
                <a:effectLst/>
                <a:latin typeface="宋体" panose="02010600030101010101" pitchFamily="2" charset="-122"/>
                <a:ea typeface="宋体" panose="02010600030101010101" pitchFamily="2" charset="-122"/>
                <a:cs typeface="Times New Roman" panose="02020603050405020304" pitchFamily="18" charset="0"/>
              </a:rPr>
              <a:t>正交化</a:t>
            </a:r>
            <a:endParaRPr lang="zh-CN" altLang="zh-CN" sz="2800" b="1" dirty="0">
              <a:solidFill>
                <a:srgbClr val="0000FF"/>
              </a:solidFill>
              <a:effectLst/>
              <a:latin typeface="Cambria" panose="02040503050406030204" pitchFamily="18" charset="0"/>
              <a:ea typeface="宋体" panose="02010600030101010101" pitchFamily="2"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F7609149-08B1-60F0-CF6B-BE50914995BA}"/>
                  </a:ext>
                </a:extLst>
              </p:cNvPr>
              <p:cNvSpPr txBox="1"/>
              <p:nvPr/>
            </p:nvSpPr>
            <p:spPr>
              <a:xfrm>
                <a:off x="528809" y="2323759"/>
                <a:ext cx="10730429" cy="4037003"/>
              </a:xfrm>
              <a:prstGeom prst="rect">
                <a:avLst/>
              </a:prstGeom>
              <a:noFill/>
            </p:spPr>
            <p:txBody>
              <a:bodyPr wrap="square">
                <a:spAutoFit/>
              </a:bodyPr>
              <a:lstStyle/>
              <a:p>
                <a:pPr indent="304800">
                  <a:lnSpc>
                    <a:spcPct val="150000"/>
                  </a:lnSpc>
                  <a:spcBef>
                    <a:spcPts val="900"/>
                  </a:spcBef>
                  <a:spcAft>
                    <a:spcPts val="900"/>
                  </a:spcAft>
                </a:pP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在一个 </a:t>
                </a:r>
                <a14:m>
                  <m:oMath xmlns:m="http://schemas.openxmlformats.org/officeDocument/2006/math">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𝑛</m:t>
                    </m:r>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维内积空间是否存在标准正交基</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如何求标准正交基</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与第 </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3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章</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3.4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节相仿</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我们可以用施密特正交化过程求标准正交基</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p>
              <a:p>
                <a:pPr indent="304800">
                  <a:lnSpc>
                    <a:spcPct val="150000"/>
                  </a:lnSpc>
                  <a:spcBef>
                    <a:spcPts val="900"/>
                  </a:spcBef>
                  <a:spcAft>
                    <a:spcPts val="900"/>
                  </a:spcAft>
                </a:pP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施密特正交化过程解决了下面的问题</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a:t>
                </a:r>
                <a:endParaRPr lang="zh-CN" altLang="zh-CN" sz="2400" dirty="0">
                  <a:effectLst/>
                  <a:latin typeface="Cambria" panose="02040503050406030204" pitchFamily="18" charset="0"/>
                  <a:ea typeface="宋体" panose="02010600030101010101" pitchFamily="2" charset="-122"/>
                  <a:cs typeface="Times New Roman" panose="02020603050405020304" pitchFamily="18" charset="0"/>
                </a:endParaRPr>
              </a:p>
              <a:p>
                <a:pPr indent="304800">
                  <a:lnSpc>
                    <a:spcPct val="150000"/>
                  </a:lnSpc>
                  <a:spcBef>
                    <a:spcPts val="900"/>
                  </a:spcBef>
                  <a:spcAft>
                    <a:spcPts val="900"/>
                  </a:spcAft>
                </a:pP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已知一组线性无关的 </a:t>
                </a:r>
                <a14:m>
                  <m:oMath xmlns:m="http://schemas.openxmlformats.org/officeDocument/2006/math">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𝑛</m:t>
                    </m:r>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维向量 </a:t>
                </a:r>
                <a14:m>
                  <m:oMath xmlns:m="http://schemas.openxmlformats.org/officeDocument/2006/math">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𝜶</m:t>
                        </m:r>
                      </m:e>
                      <m:sub>
                        <m:r>
                          <a:rPr lang="en-US" altLang="zh-CN" sz="2400">
                            <a:effectLst/>
                            <a:latin typeface="Cambria Math" panose="02040503050406030204" pitchFamily="18" charset="0"/>
                            <a:ea typeface="宋体" panose="02010600030101010101" pitchFamily="2" charset="-122"/>
                            <a:cs typeface="Times New Roman" panose="02020603050405020304" pitchFamily="18" charset="0"/>
                          </a:rPr>
                          <m:t>1</m:t>
                        </m:r>
                      </m:sub>
                    </m:sSub>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14:m>
                  <m:oMath xmlns:m="http://schemas.openxmlformats.org/officeDocument/2006/math">
                    <m:r>
                      <a:rPr lang="en-US" altLang="zh-CN" sz="2400">
                        <a:effectLst/>
                        <a:latin typeface="Cambria Math" panose="02040503050406030204" pitchFamily="18" charset="0"/>
                        <a:ea typeface="宋体" panose="02010600030101010101" pitchFamily="2" charset="-122"/>
                        <a:cs typeface="Times New Roman" panose="02020603050405020304" pitchFamily="18" charset="0"/>
                      </a:rPr>
                      <m:t>⋯</m:t>
                    </m:r>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14:m>
                  <m:oMath xmlns:m="http://schemas.openxmlformats.org/officeDocument/2006/math">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𝜶</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𝑚</m:t>
                        </m:r>
                      </m:sub>
                    </m:sSub>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14:m>
                  <m:oMath xmlns:m="http://schemas.openxmlformats.org/officeDocument/2006/math">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𝑚</m:t>
                    </m:r>
                    <m:r>
                      <a:rPr lang="en-US" altLang="zh-CN" sz="24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𝑛</m:t>
                    </m:r>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求一个标准正交向量组 </a:t>
                </a:r>
                <a14:m>
                  <m:oMath xmlns:m="http://schemas.openxmlformats.org/officeDocument/2006/math">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𝜼</m:t>
                        </m:r>
                      </m:e>
                      <m:sub>
                        <m:r>
                          <a:rPr lang="en-US" altLang="zh-CN" sz="2400">
                            <a:effectLst/>
                            <a:latin typeface="Cambria Math" panose="02040503050406030204" pitchFamily="18" charset="0"/>
                            <a:ea typeface="宋体" panose="02010600030101010101" pitchFamily="2" charset="-122"/>
                            <a:cs typeface="Times New Roman" panose="02020603050405020304" pitchFamily="18" charset="0"/>
                          </a:rPr>
                          <m:t>1</m:t>
                        </m:r>
                      </m:sub>
                    </m:sSub>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14:m>
                  <m:oMath xmlns:m="http://schemas.openxmlformats.org/officeDocument/2006/math">
                    <m:r>
                      <a:rPr lang="en-US" altLang="zh-CN" sz="2400">
                        <a:effectLst/>
                        <a:latin typeface="Cambria Math" panose="02040503050406030204" pitchFamily="18" charset="0"/>
                        <a:ea typeface="宋体" panose="02010600030101010101" pitchFamily="2" charset="-122"/>
                        <a:cs typeface="Times New Roman" panose="02020603050405020304" pitchFamily="18" charset="0"/>
                      </a:rPr>
                      <m:t>⋯</m:t>
                    </m:r>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14:m>
                  <m:oMath xmlns:m="http://schemas.openxmlformats.org/officeDocument/2006/math">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𝜼</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𝑚</m:t>
                        </m:r>
                      </m:sub>
                    </m:sSub>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并且满足</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a:t>
                </a:r>
                <a:endParaRPr lang="zh-CN" altLang="zh-CN" sz="2400" dirty="0">
                  <a:effectLst/>
                  <a:latin typeface="Cambria" panose="02040503050406030204" pitchFamily="18" charset="0"/>
                  <a:ea typeface="宋体" panose="02010600030101010101" pitchFamily="2" charset="-122"/>
                  <a:cs typeface="Times New Roman" panose="02020603050405020304" pitchFamily="18" charset="0"/>
                </a:endParaRPr>
              </a:p>
              <a:p>
                <a:pPr algn="ctr">
                  <a:lnSpc>
                    <a:spcPct val="150000"/>
                  </a:lnSpc>
                  <a:spcBef>
                    <a:spcPts val="900"/>
                  </a:spcBef>
                  <a:spcAft>
                    <a:spcPts val="900"/>
                  </a:spcAft>
                </a:pPr>
                <a14:m>
                  <m:oMath xmlns:m="http://schemas.openxmlformats.org/officeDocument/2006/math">
                    <m:r>
                      <a:rPr lang="en-US" altLang="zh-CN" sz="24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𝑖</m:t>
                    </m:r>
                    <m:r>
                      <a:rPr lang="en-US" altLang="zh-CN" sz="24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𝑚</m:t>
                    </m:r>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向量组 </a:t>
                </a:r>
                <a14:m>
                  <m:oMath xmlns:m="http://schemas.openxmlformats.org/officeDocument/2006/math">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𝜶</m:t>
                        </m:r>
                      </m:e>
                      <m:sub>
                        <m:r>
                          <a:rPr lang="en-US" altLang="zh-CN" sz="2400">
                            <a:effectLst/>
                            <a:latin typeface="Cambria Math" panose="02040503050406030204" pitchFamily="18" charset="0"/>
                            <a:ea typeface="宋体" panose="02010600030101010101" pitchFamily="2" charset="-122"/>
                            <a:cs typeface="Times New Roman" panose="02020603050405020304" pitchFamily="18" charset="0"/>
                          </a:rPr>
                          <m:t>1</m:t>
                        </m:r>
                      </m:sub>
                    </m:sSub>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14:m>
                  <m:oMath xmlns:m="http://schemas.openxmlformats.org/officeDocument/2006/math">
                    <m:r>
                      <a:rPr lang="en-US" altLang="zh-CN" sz="2400">
                        <a:effectLst/>
                        <a:latin typeface="Cambria Math" panose="02040503050406030204" pitchFamily="18" charset="0"/>
                        <a:ea typeface="宋体" panose="02010600030101010101" pitchFamily="2" charset="-122"/>
                        <a:cs typeface="Times New Roman" panose="02020603050405020304" pitchFamily="18" charset="0"/>
                      </a:rPr>
                      <m:t>⋯</m:t>
                    </m:r>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14:m>
                  <m:oMath xmlns:m="http://schemas.openxmlformats.org/officeDocument/2006/math">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𝜶</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𝑖</m:t>
                        </m:r>
                      </m:sub>
                    </m:sSub>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与 向量组 </a:t>
                </a:r>
                <a14:m>
                  <m:oMath xmlns:m="http://schemas.openxmlformats.org/officeDocument/2006/math">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𝜼</m:t>
                        </m:r>
                      </m:e>
                      <m:sub>
                        <m:r>
                          <a:rPr lang="en-US" altLang="zh-CN" sz="2400">
                            <a:effectLst/>
                            <a:latin typeface="Cambria Math" panose="02040503050406030204" pitchFamily="18" charset="0"/>
                            <a:ea typeface="宋体" panose="02010600030101010101" pitchFamily="2" charset="-122"/>
                            <a:cs typeface="Times New Roman" panose="02020603050405020304" pitchFamily="18" charset="0"/>
                          </a:rPr>
                          <m:t>1</m:t>
                        </m:r>
                      </m:sub>
                    </m:sSub>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14:m>
                  <m:oMath xmlns:m="http://schemas.openxmlformats.org/officeDocument/2006/math">
                    <m:r>
                      <a:rPr lang="en-US" altLang="zh-CN" sz="2400">
                        <a:effectLst/>
                        <a:latin typeface="Cambria Math" panose="02040503050406030204" pitchFamily="18" charset="0"/>
                        <a:ea typeface="宋体" panose="02010600030101010101" pitchFamily="2" charset="-122"/>
                        <a:cs typeface="Times New Roman" panose="02020603050405020304" pitchFamily="18" charset="0"/>
                      </a:rPr>
                      <m:t>⋯</m:t>
                    </m:r>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14:m>
                  <m:oMath xmlns:m="http://schemas.openxmlformats.org/officeDocument/2006/math">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𝜼</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𝑖</m:t>
                        </m:r>
                      </m:sub>
                    </m:sSub>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等价</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a:t>
                </a:r>
                <a:endParaRPr lang="zh-CN" altLang="zh-CN" sz="2400" dirty="0">
                  <a:effectLst/>
                  <a:latin typeface="Cambria" panose="02040503050406030204" pitchFamily="18" charset="0"/>
                  <a:ea typeface="宋体" panose="02010600030101010101" pitchFamily="2" charset="-122"/>
                  <a:cs typeface="Times New Roman" panose="02020603050405020304" pitchFamily="18" charset="0"/>
                </a:endParaRPr>
              </a:p>
            </p:txBody>
          </p:sp>
        </mc:Choice>
        <mc:Fallback xmlns="">
          <p:sp>
            <p:nvSpPr>
              <p:cNvPr id="5" name="文本框 4">
                <a:extLst>
                  <a:ext uri="{FF2B5EF4-FFF2-40B4-BE49-F238E27FC236}">
                    <a16:creationId xmlns:a16="http://schemas.microsoft.com/office/drawing/2014/main" id="{F7609149-08B1-60F0-CF6B-BE50914995BA}"/>
                  </a:ext>
                </a:extLst>
              </p:cNvPr>
              <p:cNvSpPr txBox="1">
                <a:spLocks noRot="1" noChangeAspect="1" noMove="1" noResize="1" noEditPoints="1" noAdjustHandles="1" noChangeArrowheads="1" noChangeShapeType="1" noTextEdit="1"/>
              </p:cNvSpPr>
              <p:nvPr/>
            </p:nvSpPr>
            <p:spPr>
              <a:xfrm>
                <a:off x="528809" y="2323759"/>
                <a:ext cx="10730429" cy="4037003"/>
              </a:xfrm>
              <a:prstGeom prst="rect">
                <a:avLst/>
              </a:prstGeom>
              <a:blipFill>
                <a:blip r:embed="rId2"/>
                <a:stretch>
                  <a:fillRect l="-827" r="-591" b="-250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102051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3CC88C0A-9342-2BA4-8F14-F95C497729ED}"/>
                  </a:ext>
                </a:extLst>
              </p:cNvPr>
              <p:cNvSpPr txBox="1"/>
              <p:nvPr/>
            </p:nvSpPr>
            <p:spPr>
              <a:xfrm>
                <a:off x="980501" y="1558347"/>
                <a:ext cx="9518574" cy="3670236"/>
              </a:xfrm>
              <a:prstGeom prst="rect">
                <a:avLst/>
              </a:prstGeom>
              <a:noFill/>
            </p:spPr>
            <p:txBody>
              <a:bodyPr wrap="square">
                <a:spAutoFit/>
              </a:bodyPr>
              <a:lstStyle/>
              <a:p>
                <a:pPr indent="306070">
                  <a:lnSpc>
                    <a:spcPct val="150000"/>
                  </a:lnSpc>
                  <a:spcBef>
                    <a:spcPts val="900"/>
                  </a:spcBef>
                  <a:spcAft>
                    <a:spcPts val="900"/>
                  </a:spcAft>
                </a:pPr>
                <a:r>
                  <a:rPr lang="zh-CN" altLang="en-US" sz="2400" b="1" dirty="0">
                    <a:effectLst/>
                    <a:ea typeface="Cambria Math" panose="02040503050406030204" pitchFamily="18" charset="0"/>
                    <a:cs typeface="Times New Roman" panose="02020603050405020304" pitchFamily="18" charset="0"/>
                  </a:rPr>
                  <a:t>    </a:t>
                </a:r>
                <a14:m>
                  <m:oMath xmlns:m="http://schemas.openxmlformats.org/officeDocument/2006/math">
                    <m:r>
                      <a:rPr lang="en-US" altLang="zh-CN" sz="2400" b="1" i="1" smtClean="0">
                        <a:effectLst/>
                        <a:latin typeface="Cambria Math" panose="02040503050406030204" pitchFamily="18" charset="0"/>
                        <a:ea typeface="Cambria Math" panose="02040503050406030204" pitchFamily="18" charset="0"/>
                        <a:cs typeface="Times New Roman" panose="02020603050405020304" pitchFamily="18" charset="0"/>
                      </a:rPr>
                      <m:t>𝑨𝒙</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𝜆</m:t>
                    </m:r>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𝒙</m:t>
                    </m:r>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en-US" altLang="zh-CN" sz="2400" dirty="0" err="1">
                    <a:effectLst/>
                    <a:latin typeface="宋体" panose="02010600030101010101" pitchFamily="2" charset="-122"/>
                    <a:ea typeface="宋体" panose="02010600030101010101" pitchFamily="2" charset="-122"/>
                    <a:cs typeface="Times New Roman" panose="02020603050405020304" pitchFamily="18" charset="0"/>
                  </a:rPr>
                  <a:t>等价于</a:t>
                </a:r>
                <a:endParaRPr lang="zh-CN" altLang="zh-CN" sz="2400" dirty="0">
                  <a:effectLst/>
                  <a:latin typeface="Cambria" panose="02040503050406030204" pitchFamily="18" charset="0"/>
                  <a:ea typeface="宋体" panose="02010600030101010101" pitchFamily="2" charset="-122"/>
                  <a:cs typeface="Times New Roman" panose="02020603050405020304" pitchFamily="18" charset="0"/>
                </a:endParaRPr>
              </a:p>
              <a:p>
                <a:pPr>
                  <a:lnSpc>
                    <a:spcPct val="150000"/>
                  </a:lnSpc>
                  <a:spcBef>
                    <a:spcPts val="900"/>
                  </a:spcBef>
                  <a:spcAft>
                    <a:spcPts val="900"/>
                  </a:spcAft>
                </a:pPr>
                <a14:m>
                  <m:oMathPara xmlns:m="http://schemas.openxmlformats.org/officeDocument/2006/math">
                    <m:oMathParaPr>
                      <m:jc m:val="centerGroup"/>
                    </m:oMathParaPr>
                    <m:oMath xmlns:m="http://schemas.openxmlformats.org/officeDocument/2006/math">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𝜆</m:t>
                      </m:r>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𝑬</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𝑨</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𝒙</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𝟎</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oMath>
                  </m:oMathPara>
                </a14:m>
                <a:endParaRPr lang="zh-CN" altLang="zh-CN" sz="2400" dirty="0">
                  <a:effectLst/>
                  <a:latin typeface="Cambria" panose="02040503050406030204" pitchFamily="18" charset="0"/>
                  <a:ea typeface="宋体" panose="02010600030101010101" pitchFamily="2" charset="-122"/>
                  <a:cs typeface="Times New Roman" panose="02020603050405020304" pitchFamily="18" charset="0"/>
                </a:endParaRPr>
              </a:p>
              <a:p>
                <a:pPr>
                  <a:lnSpc>
                    <a:spcPct val="150000"/>
                  </a:lnSpc>
                  <a:spcBef>
                    <a:spcPts val="900"/>
                  </a:spcBef>
                  <a:spcAft>
                    <a:spcPts val="900"/>
                  </a:spcAft>
                </a:pP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所求向量 </a:t>
                </a:r>
                <a14:m>
                  <m:oMath xmlns:m="http://schemas.openxmlformats.org/officeDocument/2006/math">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𝐱</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𝟎</m:t>
                    </m:r>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意味着齐次线性方程组 </a:t>
                </a:r>
                <a14:m>
                  <m:oMath xmlns:m="http://schemas.openxmlformats.org/officeDocument/2006/math">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𝜆</m:t>
                    </m:r>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𝑬</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𝑨</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𝒙</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𝟎</m:t>
                    </m:r>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有非零解</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p>
              <a:p>
                <a:pPr>
                  <a:lnSpc>
                    <a:spcPct val="150000"/>
                  </a:lnSpc>
                  <a:spcBef>
                    <a:spcPts val="900"/>
                  </a:spcBef>
                  <a:spcAft>
                    <a:spcPts val="900"/>
                  </a:spcAft>
                </a:pP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其充要条件是</a:t>
                </a:r>
              </a:p>
              <a:p>
                <a:pPr>
                  <a:lnSpc>
                    <a:spcPct val="150000"/>
                  </a:lnSpc>
                  <a:spcBef>
                    <a:spcPts val="900"/>
                  </a:spcBef>
                  <a:spcAft>
                    <a:spcPts val="900"/>
                  </a:spcAft>
                </a:pPr>
                <a14:m>
                  <m:oMathPara xmlns:m="http://schemas.openxmlformats.org/officeDocument/2006/math">
                    <m:oMathParaPr>
                      <m:jc m:val="centerGroup"/>
                    </m:oMathParaPr>
                    <m:oMath xmlns:m="http://schemas.openxmlformats.org/officeDocument/2006/math">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𝜆</m:t>
                      </m:r>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𝑬</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𝑨</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|=0.</m:t>
                      </m:r>
                    </m:oMath>
                  </m:oMathPara>
                </a14:m>
                <a:endParaRPr lang="zh-CN" altLang="zh-CN" sz="2400" dirty="0">
                  <a:effectLst/>
                  <a:latin typeface="Cambria" panose="02040503050406030204" pitchFamily="18" charset="0"/>
                  <a:ea typeface="宋体" panose="02010600030101010101" pitchFamily="2" charset="-122"/>
                  <a:cs typeface="Times New Roman" panose="02020603050405020304" pitchFamily="18" charset="0"/>
                </a:endParaRPr>
              </a:p>
            </p:txBody>
          </p:sp>
        </mc:Choice>
        <mc:Fallback xmlns="">
          <p:sp>
            <p:nvSpPr>
              <p:cNvPr id="3" name="文本框 2">
                <a:extLst>
                  <a:ext uri="{FF2B5EF4-FFF2-40B4-BE49-F238E27FC236}">
                    <a16:creationId xmlns:a16="http://schemas.microsoft.com/office/drawing/2014/main" id="{3CC88C0A-9342-2BA4-8F14-F95C497729ED}"/>
                  </a:ext>
                </a:extLst>
              </p:cNvPr>
              <p:cNvSpPr txBox="1">
                <a:spLocks noRot="1" noChangeAspect="1" noMove="1" noResize="1" noEditPoints="1" noAdjustHandles="1" noChangeArrowheads="1" noChangeShapeType="1" noTextEdit="1"/>
              </p:cNvSpPr>
              <p:nvPr/>
            </p:nvSpPr>
            <p:spPr>
              <a:xfrm>
                <a:off x="980501" y="1558347"/>
                <a:ext cx="9518574" cy="3670236"/>
              </a:xfrm>
              <a:prstGeom prst="rect">
                <a:avLst/>
              </a:prstGeom>
              <a:blipFill>
                <a:blip r:embed="rId2"/>
                <a:stretch>
                  <a:fillRect l="-10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D1CED0DD-AF57-54F6-1892-6496C8629372}"/>
                  </a:ext>
                </a:extLst>
              </p:cNvPr>
              <p:cNvSpPr txBox="1"/>
              <p:nvPr/>
            </p:nvSpPr>
            <p:spPr>
              <a:xfrm>
                <a:off x="2575193" y="5156024"/>
                <a:ext cx="6097836" cy="574516"/>
              </a:xfrm>
              <a:prstGeom prst="rect">
                <a:avLst/>
              </a:prstGeom>
              <a:noFill/>
            </p:spPr>
            <p:txBody>
              <a:bodyPr wrap="square">
                <a:spAutoFit/>
              </a:bodyPr>
              <a:lstStyle/>
              <a:p>
                <a:pPr>
                  <a:lnSpc>
                    <a:spcPct val="150000"/>
                  </a:lnSpc>
                  <a:spcBef>
                    <a:spcPts val="900"/>
                  </a:spcBef>
                  <a:spcAft>
                    <a:spcPts val="900"/>
                  </a:spcAft>
                </a:pPr>
                <a:r>
                  <a:rPr lang="zh-CN" altLang="en-US"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再带入 </a:t>
                </a:r>
                <a14:m>
                  <m:oMath xmlns:m="http://schemas.openxmlformats.org/officeDocument/2006/math">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𝜆</m:t>
                    </m:r>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𝑬</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𝑨</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𝒙</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𝟎</m:t>
                    </m:r>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解得 </a:t>
                </a:r>
                <a14:m>
                  <m:oMath xmlns:m="http://schemas.openxmlformats.org/officeDocument/2006/math">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𝒙</m:t>
                    </m:r>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a:t>
                </a:r>
                <a:endParaRPr lang="zh-CN" altLang="zh-CN" sz="2400" dirty="0">
                  <a:effectLst/>
                  <a:latin typeface="Cambria" panose="02040503050406030204" pitchFamily="18" charset="0"/>
                  <a:ea typeface="宋体" panose="02010600030101010101" pitchFamily="2" charset="-122"/>
                  <a:cs typeface="Times New Roman" panose="02020603050405020304" pitchFamily="18" charset="0"/>
                </a:endParaRPr>
              </a:p>
            </p:txBody>
          </p:sp>
        </mc:Choice>
        <mc:Fallback xmlns="">
          <p:sp>
            <p:nvSpPr>
              <p:cNvPr id="5" name="文本框 4">
                <a:extLst>
                  <a:ext uri="{FF2B5EF4-FFF2-40B4-BE49-F238E27FC236}">
                    <a16:creationId xmlns:a16="http://schemas.microsoft.com/office/drawing/2014/main" id="{D1CED0DD-AF57-54F6-1892-6496C8629372}"/>
                  </a:ext>
                </a:extLst>
              </p:cNvPr>
              <p:cNvSpPr txBox="1">
                <a:spLocks noRot="1" noChangeAspect="1" noMove="1" noResize="1" noEditPoints="1" noAdjustHandles="1" noChangeArrowheads="1" noChangeShapeType="1" noTextEdit="1"/>
              </p:cNvSpPr>
              <p:nvPr/>
            </p:nvSpPr>
            <p:spPr>
              <a:xfrm>
                <a:off x="2575193" y="5156024"/>
                <a:ext cx="6097836" cy="574516"/>
              </a:xfrm>
              <a:prstGeom prst="rect">
                <a:avLst/>
              </a:prstGeom>
              <a:blipFill>
                <a:blip r:embed="rId3"/>
                <a:stretch>
                  <a:fillRect l="-415" b="-2173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879FD3D7-3050-9342-FC16-6578513657BB}"/>
                  </a:ext>
                </a:extLst>
              </p:cNvPr>
              <p:cNvSpPr txBox="1"/>
              <p:nvPr/>
            </p:nvSpPr>
            <p:spPr>
              <a:xfrm>
                <a:off x="980501" y="5156024"/>
                <a:ext cx="1881130" cy="574516"/>
              </a:xfrm>
              <a:prstGeom prst="rect">
                <a:avLst/>
              </a:prstGeom>
              <a:noFill/>
            </p:spPr>
            <p:txBody>
              <a:bodyPr wrap="square">
                <a:spAutoFit/>
              </a:bodyPr>
              <a:lstStyle/>
              <a:p>
                <a:pPr>
                  <a:lnSpc>
                    <a:spcPct val="150000"/>
                  </a:lnSpc>
                  <a:spcBef>
                    <a:spcPts val="900"/>
                  </a:spcBef>
                  <a:spcAft>
                    <a:spcPts val="900"/>
                  </a:spcAft>
                </a:pP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从中解得 </a:t>
                </a:r>
                <a14:m>
                  <m:oMath xmlns:m="http://schemas.openxmlformats.org/officeDocument/2006/math">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𝜆</m:t>
                    </m:r>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a:t>
                </a:r>
                <a:endParaRPr lang="zh-CN" altLang="zh-CN" sz="2400" dirty="0">
                  <a:effectLst/>
                  <a:latin typeface="Cambria" panose="02040503050406030204" pitchFamily="18" charset="0"/>
                  <a:ea typeface="宋体" panose="02010600030101010101" pitchFamily="2" charset="-122"/>
                  <a:cs typeface="Times New Roman" panose="02020603050405020304" pitchFamily="18" charset="0"/>
                </a:endParaRPr>
              </a:p>
            </p:txBody>
          </p:sp>
        </mc:Choice>
        <mc:Fallback xmlns="">
          <p:sp>
            <p:nvSpPr>
              <p:cNvPr id="6" name="文本框 5">
                <a:extLst>
                  <a:ext uri="{FF2B5EF4-FFF2-40B4-BE49-F238E27FC236}">
                    <a16:creationId xmlns:a16="http://schemas.microsoft.com/office/drawing/2014/main" id="{879FD3D7-3050-9342-FC16-6578513657BB}"/>
                  </a:ext>
                </a:extLst>
              </p:cNvPr>
              <p:cNvSpPr txBox="1">
                <a:spLocks noRot="1" noChangeAspect="1" noMove="1" noResize="1" noEditPoints="1" noAdjustHandles="1" noChangeArrowheads="1" noChangeShapeType="1" noTextEdit="1"/>
              </p:cNvSpPr>
              <p:nvPr/>
            </p:nvSpPr>
            <p:spPr>
              <a:xfrm>
                <a:off x="980501" y="5156024"/>
                <a:ext cx="1881130" cy="574516"/>
              </a:xfrm>
              <a:prstGeom prst="rect">
                <a:avLst/>
              </a:prstGeom>
              <a:blipFill>
                <a:blip r:embed="rId4"/>
                <a:stretch>
                  <a:fillRect l="-5369" b="-2173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580755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E2FE8D0E-6832-3471-74A9-999A39947E9F}"/>
                  </a:ext>
                </a:extLst>
              </p:cNvPr>
              <p:cNvSpPr txBox="1"/>
              <p:nvPr/>
            </p:nvSpPr>
            <p:spPr>
              <a:xfrm>
                <a:off x="473726" y="879147"/>
                <a:ext cx="10840597" cy="2455159"/>
              </a:xfrm>
              <a:prstGeom prst="rect">
                <a:avLst/>
              </a:prstGeom>
              <a:noFill/>
            </p:spPr>
            <p:txBody>
              <a:bodyPr wrap="square">
                <a:spAutoFit/>
              </a:bodyPr>
              <a:lstStyle/>
              <a:p>
                <a:pPr>
                  <a:lnSpc>
                    <a:spcPct val="150000"/>
                  </a:lnSpc>
                  <a:spcBef>
                    <a:spcPts val="900"/>
                  </a:spcBef>
                  <a:spcAft>
                    <a:spcPts val="900"/>
                  </a:spcAft>
                </a:pPr>
                <a:r>
                  <a:rPr lang="en-US" altLang="zh-CN" sz="2400" dirty="0" err="1">
                    <a:effectLst/>
                    <a:latin typeface="宋体" panose="02010600030101010101" pitchFamily="2" charset="-122"/>
                    <a:ea typeface="宋体" panose="02010600030101010101" pitchFamily="2" charset="-122"/>
                    <a:cs typeface="Times New Roman" panose="02020603050405020304" pitchFamily="18" charset="0"/>
                  </a:rPr>
                  <a:t>于是</a:t>
                </a:r>
                <a:endParaRPr lang="zh-CN" altLang="zh-CN" sz="2400" dirty="0">
                  <a:effectLst/>
                  <a:latin typeface="Cambria" panose="02040503050406030204" pitchFamily="18" charset="0"/>
                  <a:ea typeface="宋体" panose="02010600030101010101" pitchFamily="2" charset="-122"/>
                  <a:cs typeface="Times New Roman" panose="02020603050405020304" pitchFamily="18" charset="0"/>
                </a:endParaRPr>
              </a:p>
              <a:p>
                <a:pPr>
                  <a:spcBef>
                    <a:spcPts val="900"/>
                  </a:spcBef>
                  <a:spcAft>
                    <a:spcPts val="900"/>
                  </a:spcAft>
                </a:pPr>
                <a14:m>
                  <m:oMathPara xmlns:m="http://schemas.openxmlformats.org/officeDocument/2006/math">
                    <m:oMathParaPr>
                      <m:jc m:val="centerGroup"/>
                    </m:oMathParaPr>
                    <m:oMath xmlns:m="http://schemas.openxmlformats.org/officeDocument/2006/math">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𝚲</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d>
                        <m:d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dPr>
                        <m:e>
                          <m:m>
                            <m:mPr>
                              <m:plcHide m:val="on"/>
                              <m:mcs>
                                <m:mc>
                                  <m:mcPr>
                                    <m:count m:val="2"/>
                                    <m:mcJc m:val="center"/>
                                  </m:mcPr>
                                </m:mc>
                              </m:mcs>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mPr>
                            <m:m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e>
                              <m:e/>
                            </m:mr>
                            <m:mr>
                              <m:e/>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3</m:t>
                                </m:r>
                              </m:e>
                            </m:mr>
                          </m:m>
                        </m:e>
                      </m:d>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,  </m:t>
                      </m:r>
                      <m:sSup>
                        <m:sSup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𝚲</m:t>
                          </m:r>
                        </m:e>
                        <m:sup>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𝑛</m:t>
                          </m:r>
                        </m:sup>
                      </m:sSup>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d>
                        <m:d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dPr>
                        <m:e>
                          <m:m>
                            <m:mPr>
                              <m:plcHide m:val="on"/>
                              <m:mcs>
                                <m:mc>
                                  <m:mcPr>
                                    <m:count m:val="2"/>
                                    <m:mcJc m:val="center"/>
                                  </m:mcPr>
                                </m:mc>
                              </m:mcs>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mPr>
                            <m:m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e>
                              <m:e/>
                            </m:mr>
                            <m:mr>
                              <m:e/>
                              <m:e>
                                <m:sSup>
                                  <m:sSup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3</m:t>
                                    </m:r>
                                  </m:e>
                                  <m:sup>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𝑛</m:t>
                                    </m:r>
                                  </m:sup>
                                </m:sSup>
                              </m:e>
                            </m:mr>
                          </m:m>
                        </m:e>
                      </m:d>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oMath>
                  </m:oMathPara>
                </a14:m>
                <a:endParaRPr lang="zh-CN" altLang="zh-CN" sz="2400" dirty="0">
                  <a:effectLst/>
                  <a:latin typeface="Cambria" panose="02040503050406030204" pitchFamily="18" charset="0"/>
                  <a:ea typeface="宋体" panose="02010600030101010101" pitchFamily="2" charset="-122"/>
                  <a:cs typeface="Times New Roman" panose="02020603050405020304" pitchFamily="18" charset="0"/>
                </a:endParaRPr>
              </a:p>
              <a:p>
                <a:pPr>
                  <a:lnSpc>
                    <a:spcPct val="150000"/>
                  </a:lnSpc>
                  <a:spcBef>
                    <a:spcPts val="900"/>
                  </a:spcBef>
                  <a:spcAft>
                    <a:spcPts val="900"/>
                  </a:spcAft>
                </a:pP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对应 </a:t>
                </a:r>
                <a14:m>
                  <m:oMath xmlns:m="http://schemas.openxmlformats.org/officeDocument/2006/math">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𝜆</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sub>
                    </m:s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由 </a:t>
                </a:r>
                <a14:m>
                  <m:oMath xmlns:m="http://schemas.openxmlformats.org/officeDocument/2006/math">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𝐄</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𝐀</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d>
                      <m:d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dPr>
                      <m:e>
                        <m:m>
                          <m:mPr>
                            <m:plcHide m:val="on"/>
                            <m:mcs>
                              <m:mc>
                                <m:mcPr>
                                  <m:count m:val="2"/>
                                  <m:mcJc m:val="center"/>
                                </m:mcPr>
                              </m:mc>
                            </m:mcs>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mPr>
                          <m:m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e>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e>
                          </m:mr>
                          <m:m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e>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e>
                          </m:mr>
                        </m:m>
                      </m:e>
                    </m:d>
                    <m:limUpp>
                      <m:limUpp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limUpp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e>
                      <m:lim>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𝑟</m:t>
                        </m:r>
                      </m:lim>
                    </m:limUpp>
                    <m:d>
                      <m:d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dPr>
                      <m:e>
                        <m:m>
                          <m:mPr>
                            <m:plcHide m:val="on"/>
                            <m:mcs>
                              <m:mc>
                                <m:mcPr>
                                  <m:count m:val="2"/>
                                  <m:mcJc m:val="center"/>
                                </m:mcPr>
                              </m:mc>
                            </m:mcs>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mPr>
                          <m:m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e>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e>
                          </m:mr>
                          <m:m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0</m:t>
                              </m:r>
                            </m:e>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0</m:t>
                              </m:r>
                            </m:e>
                          </m:mr>
                        </m:m>
                      </m:e>
                    </m:d>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得 </a:t>
                </a:r>
                <a14:m>
                  <m:oMath xmlns:m="http://schemas.openxmlformats.org/officeDocument/2006/math">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𝛏</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sub>
                    </m:s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d>
                      <m:d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dPr>
                      <m:e>
                        <m:m>
                          <m:mPr>
                            <m:plcHide m:val="on"/>
                            <m:mcs>
                              <m:mc>
                                <m:mcPr>
                                  <m:count m:val="1"/>
                                  <m:mcJc m:val="center"/>
                                </m:mcPr>
                              </m:mc>
                            </m:mcs>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mPr>
                          <m:m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e>
                          </m:mr>
                          <m:m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e>
                          </m:mr>
                        </m:m>
                      </m:e>
                    </m:d>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a:t>
                </a:r>
                <a:endParaRPr lang="zh-CN" altLang="zh-CN" sz="2400" dirty="0">
                  <a:effectLst/>
                  <a:latin typeface="Cambria" panose="02040503050406030204" pitchFamily="18" charset="0"/>
                  <a:ea typeface="宋体" panose="02010600030101010101" pitchFamily="2" charset="-122"/>
                  <a:cs typeface="Times New Roman" panose="02020603050405020304" pitchFamily="18" charset="0"/>
                </a:endParaRPr>
              </a:p>
            </p:txBody>
          </p:sp>
        </mc:Choice>
        <mc:Fallback xmlns="">
          <p:sp>
            <p:nvSpPr>
              <p:cNvPr id="2" name="文本框 1">
                <a:extLst>
                  <a:ext uri="{FF2B5EF4-FFF2-40B4-BE49-F238E27FC236}">
                    <a16:creationId xmlns:a16="http://schemas.microsoft.com/office/drawing/2014/main" id="{E2FE8D0E-6832-3471-74A9-999A39947E9F}"/>
                  </a:ext>
                </a:extLst>
              </p:cNvPr>
              <p:cNvSpPr txBox="1">
                <a:spLocks noRot="1" noChangeAspect="1" noMove="1" noResize="1" noEditPoints="1" noAdjustHandles="1" noChangeArrowheads="1" noChangeShapeType="1" noTextEdit="1"/>
              </p:cNvSpPr>
              <p:nvPr/>
            </p:nvSpPr>
            <p:spPr>
              <a:xfrm>
                <a:off x="473726" y="879147"/>
                <a:ext cx="10840597" cy="2455159"/>
              </a:xfrm>
              <a:prstGeom prst="rect">
                <a:avLst/>
              </a:prstGeom>
              <a:blipFill>
                <a:blip r:embed="rId2"/>
                <a:stretch>
                  <a:fillRect l="-937" b="-154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6116CCD1-AFE7-9854-FD19-56BA75062533}"/>
                  </a:ext>
                </a:extLst>
              </p:cNvPr>
              <p:cNvSpPr txBox="1"/>
              <p:nvPr/>
            </p:nvSpPr>
            <p:spPr>
              <a:xfrm>
                <a:off x="396608" y="3417956"/>
                <a:ext cx="10840596" cy="3440044"/>
              </a:xfrm>
              <a:prstGeom prst="rect">
                <a:avLst/>
              </a:prstGeom>
              <a:noFill/>
            </p:spPr>
            <p:txBody>
              <a:bodyPr wrap="square">
                <a:spAutoFit/>
              </a:bodyPr>
              <a:lstStyle/>
              <a:p>
                <a:pPr>
                  <a:lnSpc>
                    <a:spcPct val="150000"/>
                  </a:lnSpc>
                  <a:spcBef>
                    <a:spcPts val="900"/>
                  </a:spcBef>
                  <a:spcAft>
                    <a:spcPts val="900"/>
                  </a:spcAft>
                </a:pP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对应 </a:t>
                </a:r>
                <a14:m>
                  <m:oMath xmlns:m="http://schemas.openxmlformats.org/officeDocument/2006/math">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𝜆</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2</m:t>
                        </m:r>
                      </m:sub>
                    </m:s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=3</m:t>
                    </m:r>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由 </a:t>
                </a:r>
                <a14:m>
                  <m:oMath xmlns:m="http://schemas.openxmlformats.org/officeDocument/2006/math">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3</m:t>
                    </m:r>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𝐄</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𝐀</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d>
                      <m:d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dPr>
                      <m:e>
                        <m:m>
                          <m:mPr>
                            <m:plcHide m:val="on"/>
                            <m:mcs>
                              <m:mc>
                                <m:mcPr>
                                  <m:count m:val="2"/>
                                  <m:mcJc m:val="center"/>
                                </m:mcPr>
                              </m:mc>
                            </m:mcs>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mPr>
                          <m:m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e>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e>
                          </m:mr>
                          <m:m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e>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e>
                          </m:mr>
                        </m:m>
                      </m:e>
                    </m:d>
                    <m:limUpp>
                      <m:limUpp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limUpp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e>
                      <m:lim>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𝑟</m:t>
                        </m:r>
                      </m:lim>
                    </m:limUpp>
                    <m:d>
                      <m:d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dPr>
                      <m:e>
                        <m:m>
                          <m:mPr>
                            <m:plcHide m:val="on"/>
                            <m:mcs>
                              <m:mc>
                                <m:mcPr>
                                  <m:count m:val="2"/>
                                  <m:mcJc m:val="center"/>
                                </m:mcPr>
                              </m:mc>
                            </m:mcs>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mPr>
                          <m:m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e>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e>
                          </m:mr>
                          <m:m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0</m:t>
                              </m:r>
                            </m:e>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0</m:t>
                              </m:r>
                            </m:e>
                          </m:mr>
                        </m:m>
                      </m:e>
                    </m:d>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得 </a:t>
                </a:r>
                <a14:m>
                  <m:oMath xmlns:m="http://schemas.openxmlformats.org/officeDocument/2006/math">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𝛏</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2</m:t>
                        </m:r>
                      </m:sub>
                    </m:s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d>
                      <m:d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dPr>
                      <m:e>
                        <m:m>
                          <m:mPr>
                            <m:plcHide m:val="on"/>
                            <m:mcs>
                              <m:mc>
                                <m:mcPr>
                                  <m:count m:val="1"/>
                                  <m:mcJc m:val="center"/>
                                </m:mcPr>
                              </m:mc>
                            </m:mcs>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mPr>
                          <m:m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e>
                          </m:mr>
                          <m:m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e>
                          </m:mr>
                        </m:m>
                      </m:e>
                    </m:d>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a:t>
                </a:r>
                <a:endParaRPr lang="zh-CN" altLang="zh-CN" sz="2400" dirty="0">
                  <a:effectLst/>
                  <a:latin typeface="Cambria" panose="02040503050406030204" pitchFamily="18" charset="0"/>
                  <a:ea typeface="宋体" panose="02010600030101010101" pitchFamily="2" charset="-122"/>
                  <a:cs typeface="Times New Roman" panose="02020603050405020304" pitchFamily="18" charset="0"/>
                </a:endParaRPr>
              </a:p>
              <a:p>
                <a:pPr>
                  <a:lnSpc>
                    <a:spcPct val="150000"/>
                  </a:lnSpc>
                  <a:spcBef>
                    <a:spcPts val="900"/>
                  </a:spcBef>
                  <a:spcAft>
                    <a:spcPts val="900"/>
                  </a:spcAft>
                </a:pP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从而 </a:t>
                </a:r>
                <a14:m>
                  <m:oMath xmlns:m="http://schemas.openxmlformats.org/officeDocument/2006/math">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𝐏</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𝛏</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sub>
                    </m:s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𝛏</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2</m:t>
                        </m:r>
                      </m:sub>
                    </m:s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d>
                      <m:d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dPr>
                      <m:e>
                        <m:m>
                          <m:mPr>
                            <m:plcHide m:val="on"/>
                            <m:mcs>
                              <m:mc>
                                <m:mcPr>
                                  <m:count m:val="2"/>
                                  <m:mcJc m:val="center"/>
                                </m:mcPr>
                              </m:mc>
                            </m:mcs>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mPr>
                          <m:m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e>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e>
                          </m:mr>
                          <m:m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e>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e>
                          </m:mr>
                        </m:m>
                      </m:e>
                    </m:d>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再求出 </a:t>
                </a:r>
                <a14:m>
                  <m:oMath xmlns:m="http://schemas.openxmlformats.org/officeDocument/2006/math">
                    <m:sSup>
                      <m:sSup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𝐏</m:t>
                        </m:r>
                      </m:e>
                      <m:sup>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sup>
                    </m:sSup>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num>
                      <m:den>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2</m:t>
                        </m:r>
                      </m:den>
                    </m:f>
                    <m:d>
                      <m:d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dPr>
                      <m:e>
                        <m:m>
                          <m:mPr>
                            <m:plcHide m:val="on"/>
                            <m:mcs>
                              <m:mc>
                                <m:mcPr>
                                  <m:count m:val="2"/>
                                  <m:mcJc m:val="center"/>
                                </m:mcPr>
                              </m:mc>
                            </m:mcs>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mPr>
                          <m:m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e>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e>
                          </m:mr>
                          <m:m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e>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e>
                          </m:mr>
                        </m:m>
                      </m:e>
                    </m:d>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于是</a:t>
                </a:r>
              </a:p>
              <a:p>
                <a:pPr>
                  <a:lnSpc>
                    <a:spcPct val="150000"/>
                  </a:lnSpc>
                  <a:spcBef>
                    <a:spcPts val="900"/>
                  </a:spcBef>
                  <a:spcAft>
                    <a:spcPts val="900"/>
                  </a:spcAft>
                </a:pPr>
                <a14:m>
                  <m:oMathPara xmlns:m="http://schemas.openxmlformats.org/officeDocument/2006/math">
                    <m:oMathParaPr>
                      <m:jc m:val="centerGroup"/>
                    </m:oMathParaPr>
                    <m:oMath xmlns:m="http://schemas.openxmlformats.org/officeDocument/2006/math">
                      <m:sSup>
                        <m:sSup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𝐀</m:t>
                          </m:r>
                        </m:e>
                        <m:sup>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𝑛</m:t>
                          </m:r>
                        </m:sup>
                      </m:sSup>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𝐏</m:t>
                      </m:r>
                      <m:sSup>
                        <m:sSup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𝚲</m:t>
                          </m:r>
                        </m:e>
                        <m:sup>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𝑛</m:t>
                          </m:r>
                        </m:sup>
                      </m:sSup>
                      <m:sSup>
                        <m:sSup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𝐏</m:t>
                          </m:r>
                        </m:e>
                        <m:sup>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sup>
                      </m:sSup>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num>
                        <m:den>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2</m:t>
                          </m:r>
                        </m:den>
                      </m:f>
                      <m:d>
                        <m:d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dPr>
                        <m:e>
                          <m:m>
                            <m:mPr>
                              <m:plcHide m:val="on"/>
                              <m:mcs>
                                <m:mc>
                                  <m:mcPr>
                                    <m:count m:val="2"/>
                                    <m:mcJc m:val="center"/>
                                  </m:mcPr>
                                </m:mc>
                              </m:mcs>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mPr>
                            <m:m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e>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e>
                            </m:mr>
                            <m:m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e>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e>
                            </m:mr>
                          </m:m>
                        </m:e>
                      </m:d>
                      <m:d>
                        <m:d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dPr>
                        <m:e>
                          <m:m>
                            <m:mPr>
                              <m:plcHide m:val="on"/>
                              <m:mcs>
                                <m:mc>
                                  <m:mcPr>
                                    <m:count m:val="2"/>
                                    <m:mcJc m:val="center"/>
                                  </m:mcPr>
                                </m:mc>
                              </m:mcs>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mPr>
                            <m:m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e>
                              <m:e/>
                            </m:mr>
                            <m:mr>
                              <m:e/>
                              <m:e>
                                <m:sSup>
                                  <m:sSup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3</m:t>
                                    </m:r>
                                  </m:e>
                                  <m:sup>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𝑛</m:t>
                                    </m:r>
                                  </m:sup>
                                </m:sSup>
                              </m:e>
                            </m:mr>
                          </m:m>
                        </m:e>
                      </m:d>
                      <m:d>
                        <m:d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dPr>
                        <m:e>
                          <m:m>
                            <m:mPr>
                              <m:plcHide m:val="on"/>
                              <m:mcs>
                                <m:mc>
                                  <m:mcPr>
                                    <m:count m:val="2"/>
                                    <m:mcJc m:val="center"/>
                                  </m:mcPr>
                                </m:mc>
                              </m:mcs>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mPr>
                            <m:m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e>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e>
                            </m:mr>
                            <m:m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e>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e>
                            </m:mr>
                          </m:m>
                        </m:e>
                      </m:d>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num>
                        <m:den>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2</m:t>
                          </m:r>
                        </m:den>
                      </m:f>
                      <m:d>
                        <m:d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dPr>
                        <m:e>
                          <m:m>
                            <m:mPr>
                              <m:plcHide m:val="on"/>
                              <m:mcs>
                                <m:mc>
                                  <m:mcPr>
                                    <m:count m:val="2"/>
                                    <m:mcJc m:val="center"/>
                                  </m:mcPr>
                                </m:mc>
                              </m:mcs>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mPr>
                            <m:m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sSup>
                                  <m:sSup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3</m:t>
                                    </m:r>
                                  </m:e>
                                  <m:sup>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𝑛</m:t>
                                    </m:r>
                                  </m:sup>
                                </m:sSup>
                              </m:e>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sSup>
                                  <m:sSup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3</m:t>
                                    </m:r>
                                  </m:e>
                                  <m:sup>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𝑛</m:t>
                                    </m:r>
                                  </m:sup>
                                </m:sSup>
                              </m:e>
                            </m:mr>
                            <m:m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sSup>
                                  <m:sSup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3</m:t>
                                    </m:r>
                                  </m:e>
                                  <m:sup>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𝑛</m:t>
                                    </m:r>
                                  </m:sup>
                                </m:sSup>
                              </m:e>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sSup>
                                  <m:sSup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3</m:t>
                                    </m:r>
                                  </m:e>
                                  <m:sup>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𝑛</m:t>
                                    </m:r>
                                  </m:sup>
                                </m:sSup>
                              </m:e>
                            </m:mr>
                          </m:m>
                        </m:e>
                      </m:d>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oMath>
                  </m:oMathPara>
                </a14:m>
                <a:endParaRPr lang="zh-CN" altLang="zh-CN" sz="2400" dirty="0">
                  <a:effectLst/>
                  <a:latin typeface="Cambria" panose="02040503050406030204" pitchFamily="18" charset="0"/>
                  <a:ea typeface="宋体" panose="02010600030101010101" pitchFamily="2" charset="-122"/>
                  <a:cs typeface="Times New Roman" panose="02020603050405020304" pitchFamily="18" charset="0"/>
                </a:endParaRPr>
              </a:p>
            </p:txBody>
          </p:sp>
        </mc:Choice>
        <mc:Fallback xmlns="">
          <p:sp>
            <p:nvSpPr>
              <p:cNvPr id="4" name="文本框 3">
                <a:extLst>
                  <a:ext uri="{FF2B5EF4-FFF2-40B4-BE49-F238E27FC236}">
                    <a16:creationId xmlns:a16="http://schemas.microsoft.com/office/drawing/2014/main" id="{6116CCD1-AFE7-9854-FD19-56BA75062533}"/>
                  </a:ext>
                </a:extLst>
              </p:cNvPr>
              <p:cNvSpPr txBox="1">
                <a:spLocks noRot="1" noChangeAspect="1" noMove="1" noResize="1" noEditPoints="1" noAdjustHandles="1" noChangeArrowheads="1" noChangeShapeType="1" noTextEdit="1"/>
              </p:cNvSpPr>
              <p:nvPr/>
            </p:nvSpPr>
            <p:spPr>
              <a:xfrm>
                <a:off x="396608" y="3417956"/>
                <a:ext cx="10840596" cy="3440044"/>
              </a:xfrm>
              <a:prstGeom prst="rect">
                <a:avLst/>
              </a:prstGeom>
              <a:blipFill>
                <a:blip r:embed="rId3"/>
                <a:stretch>
                  <a:fillRect l="-93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844700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F67C7FE1-33DF-61DD-9B13-C97FBCEAFA96}"/>
                  </a:ext>
                </a:extLst>
              </p:cNvPr>
              <p:cNvSpPr txBox="1"/>
              <p:nvPr/>
            </p:nvSpPr>
            <p:spPr>
              <a:xfrm>
                <a:off x="378246" y="876316"/>
                <a:ext cx="11435508" cy="5667705"/>
              </a:xfrm>
              <a:prstGeom prst="rect">
                <a:avLst/>
              </a:prstGeom>
              <a:noFill/>
            </p:spPr>
            <p:txBody>
              <a:bodyPr wrap="square">
                <a:spAutoFit/>
              </a:bodyPr>
              <a:lstStyle/>
              <a:p>
                <a:pPr>
                  <a:spcBef>
                    <a:spcPts val="900"/>
                  </a:spcBef>
                  <a:spcAft>
                    <a:spcPts val="900"/>
                  </a:spcAft>
                </a:pPr>
                <a:r>
                  <a:rPr lang="zh-CN" altLang="zh-CN" sz="2400" b="1" dirty="0">
                    <a:solidFill>
                      <a:srgbClr val="0070C0"/>
                    </a:solidFill>
                    <a:effectLst/>
                    <a:latin typeface="Cambria" panose="02040503050406030204" pitchFamily="18" charset="0"/>
                    <a:ea typeface="宋体" panose="02010600030101010101" pitchFamily="2" charset="-122"/>
                    <a:cs typeface="Times New Roman" panose="02020603050405020304" pitchFamily="18" charset="0"/>
                  </a:rPr>
                  <a:t>例 </a:t>
                </a:r>
                <a:r>
                  <a:rPr lang="en-US" altLang="zh-CN" sz="2400" b="1" dirty="0">
                    <a:solidFill>
                      <a:srgbClr val="0070C0"/>
                    </a:solidFill>
                    <a:effectLst/>
                    <a:latin typeface="Cambria" panose="02040503050406030204" pitchFamily="18" charset="0"/>
                    <a:ea typeface="宋体" panose="02010600030101010101" pitchFamily="2" charset="-122"/>
                    <a:cs typeface="Times New Roman" panose="02020603050405020304" pitchFamily="18" charset="0"/>
                  </a:rPr>
                  <a:t>6.3.3</a:t>
                </a:r>
                <a:r>
                  <a:rPr lang="en-US" altLang="zh-CN" sz="2400" dirty="0">
                    <a:solidFill>
                      <a:srgbClr val="0070C0"/>
                    </a:solidFill>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设</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14:m>
                  <m:oMath xmlns:m="http://schemas.openxmlformats.org/officeDocument/2006/math">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𝐀</m:t>
                    </m:r>
                    <m:r>
                      <a:rPr lang="en-US" altLang="zh-CN" sz="2400">
                        <a:effectLst/>
                        <a:latin typeface="Cambria Math" panose="02040503050406030204" pitchFamily="18" charset="0"/>
                        <a:ea typeface="宋体" panose="02010600030101010101" pitchFamily="2" charset="-122"/>
                        <a:cs typeface="Times New Roman" panose="02020603050405020304" pitchFamily="18" charset="0"/>
                      </a:rPr>
                      <m:t>=</m:t>
                    </m:r>
                    <m:d>
                      <m:d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dPr>
                      <m:e>
                        <m:m>
                          <m:mPr>
                            <m:plcHide m:val="on"/>
                            <m:mcs>
                              <m:mc>
                                <m:mcPr>
                                  <m:count m:val="3"/>
                                  <m:mcJc m:val="center"/>
                                </m:mcPr>
                              </m:mc>
                            </m:mcs>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mPr>
                          <m:mr>
                            <m:e>
                              <m:r>
                                <a:rPr lang="en-US" altLang="zh-CN" sz="2400">
                                  <a:effectLst/>
                                  <a:latin typeface="Cambria Math" panose="02040503050406030204" pitchFamily="18" charset="0"/>
                                  <a:ea typeface="宋体" panose="02010600030101010101" pitchFamily="2" charset="-122"/>
                                  <a:cs typeface="Times New Roman" panose="02020603050405020304" pitchFamily="18" charset="0"/>
                                </a:rPr>
                                <m:t>1</m:t>
                              </m:r>
                            </m:e>
                            <m:e>
                              <m:r>
                                <a:rPr lang="en-US" altLang="zh-CN" sz="2400">
                                  <a:effectLst/>
                                  <a:latin typeface="Cambria Math" panose="02040503050406030204" pitchFamily="18" charset="0"/>
                                  <a:ea typeface="宋体" panose="02010600030101010101" pitchFamily="2" charset="-122"/>
                                  <a:cs typeface="Times New Roman" panose="02020603050405020304" pitchFamily="18" charset="0"/>
                                </a:rPr>
                                <m:t>4</m:t>
                              </m:r>
                            </m:e>
                            <m:e>
                              <m:r>
                                <a:rPr lang="en-US" altLang="zh-CN" sz="2400">
                                  <a:effectLst/>
                                  <a:latin typeface="Cambria Math" panose="02040503050406030204" pitchFamily="18" charset="0"/>
                                  <a:ea typeface="宋体" panose="02010600030101010101" pitchFamily="2" charset="-122"/>
                                  <a:cs typeface="Times New Roman" panose="02020603050405020304" pitchFamily="18" charset="0"/>
                                </a:rPr>
                                <m:t>2</m:t>
                              </m:r>
                            </m:e>
                          </m:mr>
                          <m:mr>
                            <m:e>
                              <m:r>
                                <a:rPr lang="en-US" altLang="zh-CN" sz="2400">
                                  <a:effectLst/>
                                  <a:latin typeface="Cambria Math" panose="02040503050406030204" pitchFamily="18" charset="0"/>
                                  <a:ea typeface="宋体" panose="02010600030101010101" pitchFamily="2" charset="-122"/>
                                  <a:cs typeface="Times New Roman" panose="02020603050405020304" pitchFamily="18" charset="0"/>
                                </a:rPr>
                                <m:t>0</m:t>
                              </m:r>
                            </m:e>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a:effectLst/>
                                  <a:latin typeface="Cambria Math" panose="02040503050406030204" pitchFamily="18" charset="0"/>
                                  <a:ea typeface="宋体" panose="02010600030101010101" pitchFamily="2" charset="-122"/>
                                  <a:cs typeface="Times New Roman" panose="02020603050405020304" pitchFamily="18" charset="0"/>
                                </a:rPr>
                                <m:t>3</m:t>
                              </m:r>
                            </m:e>
                            <m:e>
                              <m:r>
                                <a:rPr lang="en-US" altLang="zh-CN" sz="2400">
                                  <a:effectLst/>
                                  <a:latin typeface="Cambria Math" panose="02040503050406030204" pitchFamily="18" charset="0"/>
                                  <a:ea typeface="宋体" panose="02010600030101010101" pitchFamily="2" charset="-122"/>
                                  <a:cs typeface="Times New Roman" panose="02020603050405020304" pitchFamily="18" charset="0"/>
                                </a:rPr>
                                <m:t>4</m:t>
                              </m:r>
                            </m:e>
                          </m:mr>
                          <m:mr>
                            <m:e>
                              <m:r>
                                <a:rPr lang="en-US" altLang="zh-CN" sz="2400">
                                  <a:effectLst/>
                                  <a:latin typeface="Cambria Math" panose="02040503050406030204" pitchFamily="18" charset="0"/>
                                  <a:ea typeface="宋体" panose="02010600030101010101" pitchFamily="2" charset="-122"/>
                                  <a:cs typeface="Times New Roman" panose="02020603050405020304" pitchFamily="18" charset="0"/>
                                </a:rPr>
                                <m:t>0</m:t>
                              </m:r>
                            </m:e>
                            <m:e>
                              <m:r>
                                <a:rPr lang="en-US" altLang="zh-CN" sz="2400">
                                  <a:effectLst/>
                                  <a:latin typeface="Cambria Math" panose="02040503050406030204" pitchFamily="18" charset="0"/>
                                  <a:ea typeface="宋体" panose="02010600030101010101" pitchFamily="2" charset="-122"/>
                                  <a:cs typeface="Times New Roman" panose="02020603050405020304" pitchFamily="18" charset="0"/>
                                </a:rPr>
                                <m:t>4</m:t>
                              </m:r>
                            </m:e>
                            <m:e>
                              <m:r>
                                <a:rPr lang="en-US" altLang="zh-CN" sz="2400">
                                  <a:effectLst/>
                                  <a:latin typeface="Cambria Math" panose="02040503050406030204" pitchFamily="18" charset="0"/>
                                  <a:ea typeface="宋体" panose="02010600030101010101" pitchFamily="2" charset="-122"/>
                                  <a:cs typeface="Times New Roman" panose="02020603050405020304" pitchFamily="18" charset="0"/>
                                </a:rPr>
                                <m:t>3</m:t>
                              </m:r>
                            </m:e>
                          </m:mr>
                        </m:m>
                      </m:e>
                    </m:d>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求</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14:m>
                  <m:oMath xmlns:m="http://schemas.openxmlformats.org/officeDocument/2006/math">
                    <m:sSup>
                      <m:sSup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𝐀</m:t>
                        </m:r>
                      </m:e>
                      <m:sup>
                        <m:r>
                          <a:rPr lang="en-US" altLang="zh-CN" sz="2400">
                            <a:effectLst/>
                            <a:latin typeface="Cambria Math" panose="02040503050406030204" pitchFamily="18" charset="0"/>
                            <a:ea typeface="宋体" panose="02010600030101010101" pitchFamily="2" charset="-122"/>
                            <a:cs typeface="Times New Roman" panose="02020603050405020304" pitchFamily="18" charset="0"/>
                          </a:rPr>
                          <m:t>100</m:t>
                        </m:r>
                      </m:sup>
                    </m:sSup>
                  </m:oMath>
                </a14:m>
                <a:r>
                  <a:rPr lang="en-US" altLang="zh-CN" sz="2400" i="1" dirty="0">
                    <a:effectLst/>
                    <a:latin typeface="Cambria" panose="02040503050406030204" pitchFamily="18" charset="0"/>
                    <a:ea typeface="宋体" panose="02010600030101010101" pitchFamily="2" charset="-122"/>
                    <a:cs typeface="Times New Roman" panose="02020603050405020304" pitchFamily="18" charset="0"/>
                  </a:rPr>
                  <a:t>.</a:t>
                </a:r>
                <a:endParaRPr lang="zh-CN" altLang="zh-CN" sz="2400" dirty="0">
                  <a:effectLst/>
                  <a:latin typeface="Cambria" panose="02040503050406030204" pitchFamily="18" charset="0"/>
                  <a:ea typeface="宋体" panose="02010600030101010101" pitchFamily="2" charset="-122"/>
                  <a:cs typeface="Times New Roman" panose="02020603050405020304" pitchFamily="18" charset="0"/>
                </a:endParaRPr>
              </a:p>
              <a:p>
                <a:pPr>
                  <a:spcBef>
                    <a:spcPts val="900"/>
                  </a:spcBef>
                  <a:spcAft>
                    <a:spcPts val="900"/>
                  </a:spcAft>
                </a:pPr>
                <a:r>
                  <a:rPr lang="zh-CN" altLang="zh-CN" sz="2400" dirty="0">
                    <a:solidFill>
                      <a:srgbClr val="0070C0"/>
                    </a:solidFill>
                    <a:effectLst/>
                    <a:latin typeface="Cambria" panose="02040503050406030204" pitchFamily="18" charset="0"/>
                    <a:ea typeface="宋体" panose="02010600030101010101" pitchFamily="2" charset="-122"/>
                    <a:cs typeface="Times New Roman" panose="02020603050405020304" pitchFamily="18" charset="0"/>
                  </a:rPr>
                  <a:t>解</a:t>
                </a:r>
                <a:r>
                  <a:rPr lang="en-US" altLang="zh-CN" sz="2400" dirty="0">
                    <a:solidFill>
                      <a:srgbClr val="0070C0"/>
                    </a:solidFill>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先把矩阵</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14:m>
                  <m:oMath xmlns:m="http://schemas.openxmlformats.org/officeDocument/2006/math">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𝐀</m:t>
                    </m:r>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对角化</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由</a:t>
                </a:r>
              </a:p>
              <a:p>
                <a:pPr>
                  <a:spcBef>
                    <a:spcPts val="900"/>
                  </a:spcBef>
                  <a:spcAft>
                    <a:spcPts val="900"/>
                  </a:spcAft>
                </a:pPr>
                <a14:m>
                  <m:oMathPara xmlns:m="http://schemas.openxmlformats.org/officeDocument/2006/math">
                    <m:oMathParaPr>
                      <m:jc m:val="centerGroup"/>
                    </m:oMathParaPr>
                    <m:oMath xmlns:m="http://schemas.openxmlformats.org/officeDocument/2006/math">
                      <m:d>
                        <m:dPr>
                          <m:begChr m:val="|"/>
                          <m:endChr m:val="|"/>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𝜆</m:t>
                          </m:r>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𝐄</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𝐀</m:t>
                          </m:r>
                        </m:e>
                      </m:d>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d>
                        <m:dPr>
                          <m:begChr m:val="|"/>
                          <m:endChr m:val="|"/>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dPr>
                        <m:e>
                          <m:m>
                            <m:mPr>
                              <m:plcHide m:val="on"/>
                              <m:mcs>
                                <m:mc>
                                  <m:mcPr>
                                    <m:count m:val="3"/>
                                    <m:mcJc m:val="center"/>
                                  </m:mcPr>
                                </m:mc>
                              </m:mcs>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mPr>
                            <m:m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𝜆</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e>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−4</m:t>
                                </m:r>
                              </m:e>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−2</m:t>
                                </m:r>
                              </m:e>
                            </m:mr>
                            <m:m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0</m:t>
                                </m:r>
                              </m:e>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𝜆</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+3</m:t>
                                </m:r>
                              </m:e>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−4</m:t>
                                </m:r>
                              </m:e>
                            </m:mr>
                            <m:m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0</m:t>
                                </m:r>
                              </m:e>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−4</m:t>
                                </m:r>
                              </m:e>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𝜆</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−3</m:t>
                                </m:r>
                              </m:e>
                            </m:mr>
                          </m:m>
                        </m:e>
                      </m:d>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𝜆</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𝜆</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−5)(</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𝜆</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+5),</m:t>
                      </m:r>
                    </m:oMath>
                  </m:oMathPara>
                </a14:m>
                <a:endParaRPr lang="zh-CN" altLang="zh-CN" sz="2400" dirty="0">
                  <a:effectLst/>
                  <a:latin typeface="Cambria" panose="02040503050406030204" pitchFamily="18" charset="0"/>
                  <a:ea typeface="宋体" panose="02010600030101010101" pitchFamily="2" charset="-122"/>
                  <a:cs typeface="Times New Roman" panose="02020603050405020304" pitchFamily="18" charset="0"/>
                </a:endParaRPr>
              </a:p>
              <a:p>
                <a:pPr>
                  <a:spcBef>
                    <a:spcPts val="900"/>
                  </a:spcBef>
                  <a:spcAft>
                    <a:spcPts val="900"/>
                  </a:spcAft>
                </a:pP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得</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14:m>
                  <m:oMath xmlns:m="http://schemas.openxmlformats.org/officeDocument/2006/math">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𝐀</m:t>
                    </m:r>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的特征值为</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14:m>
                  <m:oMath xmlns:m="http://schemas.openxmlformats.org/officeDocument/2006/math">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𝜆</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sub>
                    </m:s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14:m>
                  <m:oMath xmlns:m="http://schemas.openxmlformats.org/officeDocument/2006/math">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𝜆</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2</m:t>
                        </m:r>
                      </m:sub>
                    </m:s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=5</m:t>
                    </m:r>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14:m>
                  <m:oMath xmlns:m="http://schemas.openxmlformats.org/officeDocument/2006/math">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𝜆</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3</m:t>
                        </m:r>
                      </m:sub>
                    </m:s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=−5</m:t>
                    </m:r>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a:t>
                </a:r>
                <a:endParaRPr lang="zh-CN" altLang="zh-CN" sz="2400" dirty="0">
                  <a:effectLst/>
                  <a:latin typeface="Cambria" panose="02040503050406030204" pitchFamily="18" charset="0"/>
                  <a:ea typeface="宋体" panose="02010600030101010101" pitchFamily="2" charset="-122"/>
                  <a:cs typeface="Times New Roman" panose="02020603050405020304" pitchFamily="18" charset="0"/>
                </a:endParaRPr>
              </a:p>
              <a:p>
                <a:pPr indent="304800">
                  <a:spcBef>
                    <a:spcPts val="900"/>
                  </a:spcBef>
                  <a:spcAft>
                    <a:spcPts val="900"/>
                  </a:spcAft>
                </a:pP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当</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14:m>
                  <m:oMath xmlns:m="http://schemas.openxmlformats.org/officeDocument/2006/math">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𝜆</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sub>
                    </m:s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时</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解方程</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14:m>
                  <m:oMath xmlns:m="http://schemas.openxmlformats.org/officeDocument/2006/math">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𝐄</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𝐀</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𝐱</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𝟎</m:t>
                    </m:r>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由</a:t>
                </a:r>
              </a:p>
              <a:p>
                <a:pPr>
                  <a:spcBef>
                    <a:spcPts val="900"/>
                  </a:spcBef>
                  <a:spcAft>
                    <a:spcPts val="900"/>
                  </a:spcAft>
                </a:pPr>
                <a14:m>
                  <m:oMathPara xmlns:m="http://schemas.openxmlformats.org/officeDocument/2006/math">
                    <m:oMathParaPr>
                      <m:jc m:val="centerGroup"/>
                    </m:oMathParaPr>
                    <m:oMath xmlns:m="http://schemas.openxmlformats.org/officeDocument/2006/math">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𝐄</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𝐀</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d>
                        <m:d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dPr>
                        <m:e>
                          <m:m>
                            <m:mPr>
                              <m:plcHide m:val="on"/>
                              <m:mcs>
                                <m:mc>
                                  <m:mcPr>
                                    <m:count m:val="3"/>
                                    <m:mcJc m:val="center"/>
                                  </m:mcPr>
                                </m:mc>
                              </m:mcs>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mPr>
                            <m:m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0</m:t>
                                </m:r>
                              </m:e>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−4</m:t>
                                </m:r>
                              </m:e>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−2</m:t>
                                </m:r>
                              </m:e>
                            </m:mr>
                            <m:m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0</m:t>
                                </m:r>
                              </m:e>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4</m:t>
                                </m:r>
                              </m:e>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−4</m:t>
                                </m:r>
                              </m:e>
                            </m:mr>
                            <m:m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0</m:t>
                                </m:r>
                              </m:e>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−4</m:t>
                                </m:r>
                              </m:e>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−2</m:t>
                                </m:r>
                              </m:e>
                            </m:mr>
                          </m:m>
                        </m:e>
                      </m:d>
                      <m:limUpp>
                        <m:limUpp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limUpp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e>
                        <m:lim>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𝑟</m:t>
                          </m:r>
                        </m:lim>
                      </m:limUpp>
                      <m:d>
                        <m:d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dPr>
                        <m:e>
                          <m:m>
                            <m:mPr>
                              <m:plcHide m:val="on"/>
                              <m:mcs>
                                <m:mc>
                                  <m:mcPr>
                                    <m:count m:val="3"/>
                                    <m:mcJc m:val="center"/>
                                  </m:mcPr>
                                </m:mc>
                              </m:mcs>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mPr>
                            <m:m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0</m:t>
                                </m:r>
                              </m:e>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e>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0</m:t>
                                </m:r>
                              </m:e>
                            </m:mr>
                            <m:m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0</m:t>
                                </m:r>
                              </m:e>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0</m:t>
                                </m:r>
                              </m:e>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e>
                            </m:mr>
                            <m:m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0</m:t>
                                </m:r>
                              </m:e>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0</m:t>
                                </m:r>
                              </m:e>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0</m:t>
                                </m:r>
                              </m:e>
                            </m:mr>
                          </m:m>
                        </m:e>
                      </m:d>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oMath>
                  </m:oMathPara>
                </a14:m>
                <a:endParaRPr lang="zh-CN" altLang="zh-CN" sz="2400" dirty="0">
                  <a:effectLst/>
                  <a:latin typeface="Cambria" panose="02040503050406030204" pitchFamily="18" charset="0"/>
                  <a:ea typeface="宋体" panose="02010600030101010101" pitchFamily="2" charset="-122"/>
                  <a:cs typeface="Times New Roman" panose="02020603050405020304" pitchFamily="18" charset="0"/>
                </a:endParaRPr>
              </a:p>
              <a:p>
                <a:pPr>
                  <a:spcBef>
                    <a:spcPts val="900"/>
                  </a:spcBef>
                  <a:spcAft>
                    <a:spcPts val="900"/>
                  </a:spcAft>
                </a:pP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可取</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14:m>
                  <m:oMath xmlns:m="http://schemas.openxmlformats.org/officeDocument/2006/math">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𝜆</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sub>
                    </m:s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对应的特征向量为</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14:m>
                  <m:oMath xmlns:m="http://schemas.openxmlformats.org/officeDocument/2006/math">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𝐩</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sub>
                    </m:s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 0, 0</m:t>
                    </m:r>
                    <m:sSup>
                      <m:sSup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e>
                      <m:sup>
                        <m:r>
                          <m:rPr>
                            <m:sty m:val="p"/>
                          </m:rPr>
                          <a:rPr lang="en-US" altLang="zh-CN" sz="2400">
                            <a:effectLst/>
                            <a:latin typeface="Cambria Math" panose="02040503050406030204" pitchFamily="18" charset="0"/>
                            <a:ea typeface="宋体" panose="02010600030101010101" pitchFamily="2" charset="-122"/>
                            <a:cs typeface="Times New Roman" panose="02020603050405020304" pitchFamily="18" charset="0"/>
                          </a:rPr>
                          <m:t>T</m:t>
                        </m:r>
                      </m:sup>
                    </m:sSup>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a:t>
                </a:r>
                <a:endParaRPr lang="zh-CN" altLang="zh-CN" sz="2400" dirty="0">
                  <a:effectLst/>
                  <a:latin typeface="Cambria" panose="02040503050406030204" pitchFamily="18" charset="0"/>
                  <a:ea typeface="宋体" panose="02010600030101010101" pitchFamily="2" charset="-122"/>
                  <a:cs typeface="Times New Roman" panose="02020603050405020304" pitchFamily="18" charset="0"/>
                </a:endParaRPr>
              </a:p>
            </p:txBody>
          </p:sp>
        </mc:Choice>
        <mc:Fallback xmlns="">
          <p:sp>
            <p:nvSpPr>
              <p:cNvPr id="3" name="文本框 2">
                <a:extLst>
                  <a:ext uri="{FF2B5EF4-FFF2-40B4-BE49-F238E27FC236}">
                    <a16:creationId xmlns:a16="http://schemas.microsoft.com/office/drawing/2014/main" id="{F67C7FE1-33DF-61DD-9B13-C97FBCEAFA96}"/>
                  </a:ext>
                </a:extLst>
              </p:cNvPr>
              <p:cNvSpPr txBox="1">
                <a:spLocks noRot="1" noChangeAspect="1" noMove="1" noResize="1" noEditPoints="1" noAdjustHandles="1" noChangeArrowheads="1" noChangeShapeType="1" noTextEdit="1"/>
              </p:cNvSpPr>
              <p:nvPr/>
            </p:nvSpPr>
            <p:spPr>
              <a:xfrm>
                <a:off x="378246" y="876316"/>
                <a:ext cx="11435508" cy="5667705"/>
              </a:xfrm>
              <a:prstGeom prst="rect">
                <a:avLst/>
              </a:prstGeom>
              <a:blipFill>
                <a:blip r:embed="rId2"/>
                <a:stretch>
                  <a:fillRect l="-776" b="-134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727137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62A3B728-B6A1-2CA0-040C-2AE2D322CF53}"/>
                  </a:ext>
                </a:extLst>
              </p:cNvPr>
              <p:cNvSpPr txBox="1"/>
              <p:nvPr/>
            </p:nvSpPr>
            <p:spPr>
              <a:xfrm>
                <a:off x="598583" y="1189821"/>
                <a:ext cx="10994834" cy="5131469"/>
              </a:xfrm>
              <a:prstGeom prst="rect">
                <a:avLst/>
              </a:prstGeom>
              <a:noFill/>
            </p:spPr>
            <p:txBody>
              <a:bodyPr wrap="square">
                <a:spAutoFit/>
              </a:bodyPr>
              <a:lstStyle/>
              <a:p>
                <a:pPr indent="304800">
                  <a:lnSpc>
                    <a:spcPct val="150000"/>
                  </a:lnSpc>
                  <a:spcBef>
                    <a:spcPts val="900"/>
                  </a:spcBef>
                  <a:spcAft>
                    <a:spcPts val="900"/>
                  </a:spcAft>
                </a:pP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当</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14:m>
                  <m:oMath xmlns:m="http://schemas.openxmlformats.org/officeDocument/2006/math">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𝜆</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2</m:t>
                        </m:r>
                      </m:sub>
                    </m:s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=5</m:t>
                    </m:r>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时</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解方程</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14:m>
                  <m:oMath xmlns:m="http://schemas.openxmlformats.org/officeDocument/2006/math">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(5</m:t>
                    </m:r>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𝐄</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𝐀</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𝐱</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𝟎</m:t>
                    </m:r>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由</a:t>
                </a:r>
              </a:p>
              <a:p>
                <a:pPr>
                  <a:spcBef>
                    <a:spcPts val="900"/>
                  </a:spcBef>
                  <a:spcAft>
                    <a:spcPts val="900"/>
                  </a:spcAft>
                </a:pPr>
                <a14:m>
                  <m:oMathPara xmlns:m="http://schemas.openxmlformats.org/officeDocument/2006/math">
                    <m:oMathParaPr>
                      <m:jc m:val="centerGroup"/>
                    </m:oMathParaPr>
                    <m:oMath xmlns:m="http://schemas.openxmlformats.org/officeDocument/2006/math">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5</m:t>
                      </m:r>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𝐄</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𝐀</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d>
                        <m:d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dPr>
                        <m:e>
                          <m:m>
                            <m:mPr>
                              <m:plcHide m:val="on"/>
                              <m:mcs>
                                <m:mc>
                                  <m:mcPr>
                                    <m:count m:val="3"/>
                                    <m:mcJc m:val="center"/>
                                  </m:mcPr>
                                </m:mc>
                              </m:mcs>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mPr>
                            <m:m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4</m:t>
                                </m:r>
                              </m:e>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−4</m:t>
                                </m:r>
                              </m:e>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−2</m:t>
                                </m:r>
                              </m:e>
                            </m:mr>
                            <m:m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0</m:t>
                                </m:r>
                              </m:e>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8</m:t>
                                </m:r>
                              </m:e>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−4</m:t>
                                </m:r>
                              </m:e>
                            </m:mr>
                            <m:m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0</m:t>
                                </m:r>
                              </m:e>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−4</m:t>
                                </m:r>
                              </m:e>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2</m:t>
                                </m:r>
                              </m:e>
                            </m:mr>
                          </m:m>
                        </m:e>
                      </m:d>
                      <m:limUpp>
                        <m:limUpp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limUpp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e>
                        <m:lim>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𝑟</m:t>
                          </m:r>
                        </m:lim>
                      </m:limUpp>
                      <m:d>
                        <m:d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dPr>
                        <m:e>
                          <m:m>
                            <m:mPr>
                              <m:plcHide m:val="on"/>
                              <m:mcs>
                                <m:mc>
                                  <m:mcPr>
                                    <m:count m:val="3"/>
                                    <m:mcJc m:val="center"/>
                                  </m:mcPr>
                                </m:mc>
                              </m:mcs>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mPr>
                            <m:m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e>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0</m:t>
                                </m:r>
                              </m:e>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e>
                            </m:mr>
                            <m:m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0</m:t>
                                </m:r>
                              </m:e>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2</m:t>
                                </m:r>
                              </m:e>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e>
                            </m:mr>
                            <m:m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0</m:t>
                                </m:r>
                              </m:e>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0</m:t>
                                </m:r>
                              </m:e>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0</m:t>
                                </m:r>
                              </m:e>
                            </m:mr>
                          </m:m>
                        </m:e>
                      </m:d>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oMath>
                  </m:oMathPara>
                </a14:m>
                <a:endParaRPr lang="zh-CN" altLang="zh-CN" sz="2400" dirty="0">
                  <a:effectLst/>
                  <a:latin typeface="Cambria" panose="02040503050406030204" pitchFamily="18" charset="0"/>
                  <a:ea typeface="宋体" panose="02010600030101010101" pitchFamily="2" charset="-122"/>
                  <a:cs typeface="Times New Roman" panose="02020603050405020304" pitchFamily="18" charset="0"/>
                </a:endParaRPr>
              </a:p>
              <a:p>
                <a:pPr>
                  <a:lnSpc>
                    <a:spcPct val="150000"/>
                  </a:lnSpc>
                  <a:spcBef>
                    <a:spcPts val="900"/>
                  </a:spcBef>
                  <a:spcAft>
                    <a:spcPts val="900"/>
                  </a:spcAft>
                </a:pP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可取</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14:m>
                  <m:oMath xmlns:m="http://schemas.openxmlformats.org/officeDocument/2006/math">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𝜆</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2</m:t>
                        </m:r>
                      </m:sub>
                    </m:s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=5</m:t>
                    </m:r>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对应的特征向量为</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14:m>
                  <m:oMath xmlns:m="http://schemas.openxmlformats.org/officeDocument/2006/math">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𝐩</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2</m:t>
                        </m:r>
                      </m:sub>
                    </m:s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=(2, 1, 2</m:t>
                    </m:r>
                    <m:sSup>
                      <m:sSup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e>
                      <m:sup>
                        <m:r>
                          <m:rPr>
                            <m:sty m:val="p"/>
                          </m:rPr>
                          <a:rPr lang="en-US" altLang="zh-CN" sz="2400">
                            <a:effectLst/>
                            <a:latin typeface="Cambria Math" panose="02040503050406030204" pitchFamily="18" charset="0"/>
                            <a:ea typeface="宋体" panose="02010600030101010101" pitchFamily="2" charset="-122"/>
                            <a:cs typeface="Times New Roman" panose="02020603050405020304" pitchFamily="18" charset="0"/>
                          </a:rPr>
                          <m:t>T</m:t>
                        </m:r>
                      </m:sup>
                    </m:sSup>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a:t>
                </a:r>
                <a:endParaRPr lang="zh-CN" altLang="zh-CN" sz="2400" dirty="0">
                  <a:effectLst/>
                  <a:latin typeface="Cambria" panose="02040503050406030204" pitchFamily="18" charset="0"/>
                  <a:ea typeface="宋体" panose="02010600030101010101" pitchFamily="2" charset="-122"/>
                  <a:cs typeface="Times New Roman" panose="02020603050405020304" pitchFamily="18" charset="0"/>
                </a:endParaRPr>
              </a:p>
              <a:p>
                <a:pPr indent="304800">
                  <a:lnSpc>
                    <a:spcPct val="150000"/>
                  </a:lnSpc>
                  <a:spcBef>
                    <a:spcPts val="900"/>
                  </a:spcBef>
                  <a:spcAft>
                    <a:spcPts val="900"/>
                  </a:spcAft>
                </a:pP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当</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14:m>
                  <m:oMath xmlns:m="http://schemas.openxmlformats.org/officeDocument/2006/math">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𝜆</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3</m:t>
                        </m:r>
                      </m:sub>
                    </m:s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=−5</m:t>
                    </m:r>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时</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解方程</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14:m>
                  <m:oMath xmlns:m="http://schemas.openxmlformats.org/officeDocument/2006/math">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(−5</m:t>
                    </m:r>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𝐄</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𝐀</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𝐱</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𝟎</m:t>
                    </m:r>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由</a:t>
                </a:r>
              </a:p>
              <a:p>
                <a:pPr>
                  <a:spcBef>
                    <a:spcPts val="900"/>
                  </a:spcBef>
                  <a:spcAft>
                    <a:spcPts val="900"/>
                  </a:spcAft>
                </a:pPr>
                <a14:m>
                  <m:oMathPara xmlns:m="http://schemas.openxmlformats.org/officeDocument/2006/math">
                    <m:oMathParaPr>
                      <m:jc m:val="centerGroup"/>
                    </m:oMathParaPr>
                    <m:oMath xmlns:m="http://schemas.openxmlformats.org/officeDocument/2006/math">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−5</m:t>
                      </m:r>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𝐄</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𝐀</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d>
                        <m:d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dPr>
                        <m:e>
                          <m:m>
                            <m:mPr>
                              <m:plcHide m:val="on"/>
                              <m:mcs>
                                <m:mc>
                                  <m:mcPr>
                                    <m:count m:val="3"/>
                                    <m:mcJc m:val="center"/>
                                  </m:mcPr>
                                </m:mc>
                              </m:mcs>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mPr>
                            <m:m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−6</m:t>
                                </m:r>
                              </m:e>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−4</m:t>
                                </m:r>
                              </m:e>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−2</m:t>
                                </m:r>
                              </m:e>
                            </m:mr>
                            <m:m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0</m:t>
                                </m:r>
                              </m:e>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−2</m:t>
                                </m:r>
                              </m:e>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−4</m:t>
                                </m:r>
                              </m:e>
                            </m:mr>
                            <m:m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0</m:t>
                                </m:r>
                              </m:e>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−4</m:t>
                                </m:r>
                              </m:e>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−8</m:t>
                                </m:r>
                              </m:e>
                            </m:mr>
                          </m:m>
                        </m:e>
                      </m:d>
                      <m:limUpp>
                        <m:limUpp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limUpp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e>
                        <m:lim>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𝑟</m:t>
                          </m:r>
                        </m:lim>
                      </m:limUpp>
                      <m:d>
                        <m:d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dPr>
                        <m:e>
                          <m:m>
                            <m:mPr>
                              <m:plcHide m:val="on"/>
                              <m:mcs>
                                <m:mc>
                                  <m:mcPr>
                                    <m:count m:val="3"/>
                                    <m:mcJc m:val="center"/>
                                  </m:mcPr>
                                </m:mc>
                              </m:mcs>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mPr>
                            <m:m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e>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0</m:t>
                                </m:r>
                              </m:e>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e>
                            </m:mr>
                            <m:m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0</m:t>
                                </m:r>
                              </m:e>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e>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2</m:t>
                                </m:r>
                              </m:e>
                            </m:mr>
                            <m:m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0</m:t>
                                </m:r>
                              </m:e>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0</m:t>
                                </m:r>
                              </m:e>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0</m:t>
                                </m:r>
                              </m:e>
                            </m:mr>
                          </m:m>
                        </m:e>
                      </m:d>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oMath>
                  </m:oMathPara>
                </a14:m>
                <a:endParaRPr lang="zh-CN" altLang="zh-CN" sz="2400" dirty="0">
                  <a:effectLst/>
                  <a:latin typeface="Cambria" panose="02040503050406030204" pitchFamily="18" charset="0"/>
                  <a:ea typeface="宋体" panose="02010600030101010101" pitchFamily="2" charset="-122"/>
                  <a:cs typeface="Times New Roman" panose="02020603050405020304" pitchFamily="18" charset="0"/>
                </a:endParaRPr>
              </a:p>
              <a:p>
                <a:pPr>
                  <a:lnSpc>
                    <a:spcPct val="150000"/>
                  </a:lnSpc>
                  <a:spcBef>
                    <a:spcPts val="900"/>
                  </a:spcBef>
                  <a:spcAft>
                    <a:spcPts val="900"/>
                  </a:spcAft>
                </a:pP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可取</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14:m>
                  <m:oMath xmlns:m="http://schemas.openxmlformats.org/officeDocument/2006/math">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𝜆</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3</m:t>
                        </m:r>
                      </m:sub>
                    </m:s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=−5</m:t>
                    </m:r>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对应的特征向量为</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14:m>
                  <m:oMath xmlns:m="http://schemas.openxmlformats.org/officeDocument/2006/math">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𝐩</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3</m:t>
                        </m:r>
                      </m:sub>
                    </m:s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 −2, 1</m:t>
                    </m:r>
                    <m:sSup>
                      <m:sSup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e>
                      <m:sup>
                        <m:r>
                          <m:rPr>
                            <m:sty m:val="p"/>
                          </m:rPr>
                          <a:rPr lang="en-US" altLang="zh-CN" sz="2400">
                            <a:effectLst/>
                            <a:latin typeface="Cambria Math" panose="02040503050406030204" pitchFamily="18" charset="0"/>
                            <a:ea typeface="宋体" panose="02010600030101010101" pitchFamily="2" charset="-122"/>
                            <a:cs typeface="Times New Roman" panose="02020603050405020304" pitchFamily="18" charset="0"/>
                          </a:rPr>
                          <m:t>T</m:t>
                        </m:r>
                      </m:sup>
                    </m:sSup>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a:t>
                </a:r>
                <a:endParaRPr lang="zh-CN" altLang="zh-CN" sz="2400" dirty="0">
                  <a:effectLst/>
                  <a:latin typeface="Cambria" panose="02040503050406030204" pitchFamily="18" charset="0"/>
                  <a:ea typeface="宋体" panose="02010600030101010101" pitchFamily="2" charset="-122"/>
                  <a:cs typeface="Times New Roman" panose="02020603050405020304" pitchFamily="18" charset="0"/>
                </a:endParaRPr>
              </a:p>
            </p:txBody>
          </p:sp>
        </mc:Choice>
        <mc:Fallback xmlns="">
          <p:sp>
            <p:nvSpPr>
              <p:cNvPr id="3" name="文本框 2">
                <a:extLst>
                  <a:ext uri="{FF2B5EF4-FFF2-40B4-BE49-F238E27FC236}">
                    <a16:creationId xmlns:a16="http://schemas.microsoft.com/office/drawing/2014/main" id="{62A3B728-B6A1-2CA0-040C-2AE2D322CF53}"/>
                  </a:ext>
                </a:extLst>
              </p:cNvPr>
              <p:cNvSpPr txBox="1">
                <a:spLocks noRot="1" noChangeAspect="1" noMove="1" noResize="1" noEditPoints="1" noAdjustHandles="1" noChangeArrowheads="1" noChangeShapeType="1" noTextEdit="1"/>
              </p:cNvSpPr>
              <p:nvPr/>
            </p:nvSpPr>
            <p:spPr>
              <a:xfrm>
                <a:off x="598583" y="1189821"/>
                <a:ext cx="10994834" cy="5131469"/>
              </a:xfrm>
              <a:prstGeom prst="rect">
                <a:avLst/>
              </a:prstGeom>
              <a:blipFill>
                <a:blip r:embed="rId2"/>
                <a:stretch>
                  <a:fillRect l="-924" b="-172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78180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A264F7A7-0F05-5A68-2494-135471662446}"/>
                  </a:ext>
                </a:extLst>
              </p:cNvPr>
              <p:cNvSpPr txBox="1"/>
              <p:nvPr/>
            </p:nvSpPr>
            <p:spPr>
              <a:xfrm>
                <a:off x="374573" y="844581"/>
                <a:ext cx="10994834" cy="5775299"/>
              </a:xfrm>
              <a:prstGeom prst="rect">
                <a:avLst/>
              </a:prstGeom>
              <a:noFill/>
            </p:spPr>
            <p:txBody>
              <a:bodyPr wrap="square">
                <a:spAutoFit/>
              </a:bodyPr>
              <a:lstStyle/>
              <a:p>
                <a:pPr indent="304800">
                  <a:lnSpc>
                    <a:spcPct val="150000"/>
                  </a:lnSpc>
                  <a:spcBef>
                    <a:spcPts val="900"/>
                  </a:spcBef>
                  <a:spcAft>
                    <a:spcPts val="900"/>
                  </a:spcAft>
                </a:pPr>
                <a:r>
                  <a:rPr lang="zh-CN" altLang="en-US" sz="2400" dirty="0">
                    <a:effectLst/>
                    <a:latin typeface="宋体" panose="02010600030101010101" pitchFamily="2" charset="-122"/>
                    <a:ea typeface="宋体" panose="02010600030101010101" pitchFamily="2" charset="-122"/>
                    <a:cs typeface="Times New Roman" panose="02020603050405020304" pitchFamily="18" charset="0"/>
                  </a:rPr>
                  <a:t>   </a:t>
                </a:r>
                <a:r>
                  <a:rPr lang="en-US" altLang="zh-CN" sz="2400" dirty="0" err="1">
                    <a:effectLst/>
                    <a:latin typeface="宋体" panose="02010600030101010101" pitchFamily="2" charset="-122"/>
                    <a:ea typeface="宋体" panose="02010600030101010101" pitchFamily="2" charset="-122"/>
                    <a:cs typeface="Times New Roman" panose="02020603050405020304" pitchFamily="18" charset="0"/>
                  </a:rPr>
                  <a:t>由</a:t>
                </a:r>
                <a:endParaRPr lang="zh-CN" altLang="zh-CN" sz="2400" dirty="0">
                  <a:effectLst/>
                  <a:latin typeface="Cambria" panose="02040503050406030204" pitchFamily="18" charset="0"/>
                  <a:ea typeface="宋体" panose="02010600030101010101" pitchFamily="2" charset="-122"/>
                  <a:cs typeface="Times New Roman" panose="02020603050405020304" pitchFamily="18" charset="0"/>
                </a:endParaRPr>
              </a:p>
              <a:p>
                <a:pPr>
                  <a:lnSpc>
                    <a:spcPct val="150000"/>
                  </a:lnSpc>
                  <a:spcBef>
                    <a:spcPts val="900"/>
                  </a:spcBef>
                  <a:spcAft>
                    <a:spcPts val="900"/>
                  </a:spcAft>
                </a:pPr>
                <a14:m>
                  <m:oMathPara xmlns:m="http://schemas.openxmlformats.org/officeDocument/2006/math">
                    <m:oMathParaPr>
                      <m:jc m:val="centerGroup"/>
                    </m:oMathParaPr>
                    <m:oMath xmlns:m="http://schemas.openxmlformats.org/officeDocument/2006/math">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𝐀</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𝐩</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sub>
                      </m:s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 </m:t>
                      </m:r>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𝐩</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2</m:t>
                          </m:r>
                        </m:sub>
                      </m:s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 </m:t>
                      </m:r>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𝐩</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3</m:t>
                          </m:r>
                        </m:sub>
                      </m:s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𝐩</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sub>
                      </m:s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 </m:t>
                      </m:r>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𝐩</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2</m:t>
                          </m:r>
                        </m:sub>
                      </m:s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 </m:t>
                      </m:r>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𝐩</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3</m:t>
                          </m:r>
                        </m:sub>
                      </m:s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r>
                        <m:rPr>
                          <m:sty m:val="p"/>
                        </m:rPr>
                        <a:rPr lang="en-US" altLang="zh-CN" sz="2400">
                          <a:effectLst/>
                          <a:latin typeface="Cambria Math" panose="02040503050406030204" pitchFamily="18" charset="0"/>
                          <a:ea typeface="宋体" panose="02010600030101010101" pitchFamily="2" charset="-122"/>
                          <a:cs typeface="Times New Roman" panose="02020603050405020304" pitchFamily="18" charset="0"/>
                        </a:rPr>
                        <m:t>diag</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 5, −5),</m:t>
                      </m:r>
                    </m:oMath>
                  </m:oMathPara>
                </a14:m>
                <a:endParaRPr lang="zh-CN" altLang="zh-CN" sz="2400" dirty="0">
                  <a:effectLst/>
                  <a:latin typeface="Cambria" panose="02040503050406030204" pitchFamily="18" charset="0"/>
                  <a:ea typeface="宋体" panose="02010600030101010101" pitchFamily="2" charset="-122"/>
                  <a:cs typeface="Times New Roman" panose="02020603050405020304" pitchFamily="18" charset="0"/>
                </a:endParaRPr>
              </a:p>
              <a:p>
                <a:pPr>
                  <a:lnSpc>
                    <a:spcPct val="150000"/>
                  </a:lnSpc>
                  <a:spcBef>
                    <a:spcPts val="900"/>
                  </a:spcBef>
                  <a:spcAft>
                    <a:spcPts val="900"/>
                  </a:spcAft>
                </a:pP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记 </a:t>
                </a:r>
                <a14:m>
                  <m:oMath xmlns:m="http://schemas.openxmlformats.org/officeDocument/2006/math">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𝐏</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𝐩</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sub>
                    </m:s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 </m:t>
                    </m:r>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𝐩</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2</m:t>
                        </m:r>
                      </m:sub>
                    </m:s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 </m:t>
                    </m:r>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𝐩</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3</m:t>
                        </m:r>
                      </m:sub>
                    </m:s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14:m>
                  <m:oMath xmlns:m="http://schemas.openxmlformats.org/officeDocument/2006/math">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𝚲</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r>
                      <m:rPr>
                        <m:sty m:val="p"/>
                      </m:rPr>
                      <a:rPr lang="en-US" altLang="zh-CN" sz="2400">
                        <a:effectLst/>
                        <a:latin typeface="Cambria Math" panose="02040503050406030204" pitchFamily="18" charset="0"/>
                        <a:ea typeface="宋体" panose="02010600030101010101" pitchFamily="2" charset="-122"/>
                        <a:cs typeface="Times New Roman" panose="02020603050405020304" pitchFamily="18" charset="0"/>
                      </a:rPr>
                      <m:t>diag</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 5, −5)</m:t>
                    </m:r>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则 </a:t>
                </a:r>
                <a14:m>
                  <m:oMath xmlns:m="http://schemas.openxmlformats.org/officeDocument/2006/math">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𝐀𝐏</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𝐏</m:t>
                    </m:r>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𝚲</m:t>
                    </m:r>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即</a:t>
                </a:r>
              </a:p>
              <a:p>
                <a:pPr>
                  <a:lnSpc>
                    <a:spcPct val="150000"/>
                  </a:lnSpc>
                  <a:spcBef>
                    <a:spcPts val="900"/>
                  </a:spcBef>
                  <a:spcAft>
                    <a:spcPts val="900"/>
                  </a:spcAft>
                </a:pPr>
                <a14:m>
                  <m:oMathPara xmlns:m="http://schemas.openxmlformats.org/officeDocument/2006/math">
                    <m:oMathParaPr>
                      <m:jc m:val="centerGroup"/>
                    </m:oMathParaPr>
                    <m:oMath xmlns:m="http://schemas.openxmlformats.org/officeDocument/2006/math">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𝐀</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𝐏</m:t>
                      </m:r>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𝚲</m:t>
                      </m:r>
                      <m:sSup>
                        <m:sSup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𝐏</m:t>
                          </m:r>
                        </m:e>
                        <m:sup>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sup>
                      </m:sSup>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oMath>
                  </m:oMathPara>
                </a14:m>
                <a:endParaRPr lang="zh-CN" altLang="zh-CN" sz="2400" dirty="0">
                  <a:effectLst/>
                  <a:latin typeface="Cambria" panose="02040503050406030204" pitchFamily="18" charset="0"/>
                  <a:ea typeface="宋体" panose="02010600030101010101" pitchFamily="2" charset="-122"/>
                  <a:cs typeface="Times New Roman" panose="02020603050405020304" pitchFamily="18" charset="0"/>
                </a:endParaRPr>
              </a:p>
              <a:p>
                <a:pPr>
                  <a:spcBef>
                    <a:spcPts val="900"/>
                  </a:spcBef>
                  <a:spcAft>
                    <a:spcPts val="900"/>
                  </a:spcAft>
                </a:pPr>
                <a:r>
                  <a:rPr lang="en-US" altLang="zh-CN" sz="2400" dirty="0" err="1">
                    <a:effectLst/>
                    <a:latin typeface="宋体" panose="02010600030101010101" pitchFamily="2" charset="-122"/>
                    <a:ea typeface="宋体" panose="02010600030101010101" pitchFamily="2" charset="-122"/>
                    <a:cs typeface="Times New Roman" panose="02020603050405020304" pitchFamily="18" charset="0"/>
                  </a:rPr>
                  <a:t>则</a:t>
                </a:r>
                <a:endParaRPr lang="zh-CN" altLang="zh-CN" sz="2400" dirty="0">
                  <a:effectLst/>
                  <a:latin typeface="Cambria" panose="02040503050406030204" pitchFamily="18" charset="0"/>
                  <a:ea typeface="宋体" panose="02010600030101010101" pitchFamily="2" charset="-122"/>
                  <a:cs typeface="Times New Roman" panose="02020603050405020304" pitchFamily="18" charset="0"/>
                </a:endParaRPr>
              </a:p>
              <a:p>
                <a:pPr>
                  <a:spcBef>
                    <a:spcPts val="900"/>
                  </a:spcBef>
                  <a:spcAft>
                    <a:spcPts val="900"/>
                  </a:spcAft>
                </a:pPr>
                <a14:m>
                  <m:oMathPara xmlns:m="http://schemas.openxmlformats.org/officeDocument/2006/math">
                    <m:oMathParaPr>
                      <m:jc m:val="centerGroup"/>
                    </m:oMathParaPr>
                    <m:oMath xmlns:m="http://schemas.openxmlformats.org/officeDocument/2006/math">
                      <m:m>
                        <m:mPr>
                          <m:plcHide m:val="on"/>
                          <m:mcs>
                            <m:mc>
                              <m:mcPr>
                                <m:count m:val="2"/>
                                <m:mcJc m:val="center"/>
                              </m:mcPr>
                            </m:mc>
                          </m:mcs>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mPr>
                        <m:mr>
                          <m:e/>
                          <m:e>
                            <m:sSup>
                              <m:sSupPr>
                                <m:ctrlPr>
                                  <a:rPr lang="zh-CN" altLang="zh-CN" sz="2400" i="1">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b="1" i="1">
                                    <a:latin typeface="Cambria Math" panose="02040503050406030204" pitchFamily="18" charset="0"/>
                                    <a:cs typeface="Times New Roman" panose="02020603050405020304" pitchFamily="18" charset="0"/>
                                  </a:rPr>
                                  <m:t>𝐀</m:t>
                                </m:r>
                              </m:e>
                              <m:sup>
                                <m:r>
                                  <a:rPr lang="en-US" altLang="zh-CN" sz="2400" i="1">
                                    <a:latin typeface="Cambria Math" panose="02040503050406030204" pitchFamily="18" charset="0"/>
                                    <a:cs typeface="Times New Roman" panose="02020603050405020304" pitchFamily="18" charset="0"/>
                                  </a:rPr>
                                  <m:t>100</m:t>
                                </m:r>
                              </m:sup>
                            </m:sSup>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𝐏</m:t>
                            </m:r>
                            <m:sSup>
                              <m:sSup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𝚲</m:t>
                                </m:r>
                              </m:e>
                              <m:sup>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100</m:t>
                                </m:r>
                              </m:sup>
                            </m:sSup>
                            <m:sSup>
                              <m:sSup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𝐏</m:t>
                                </m:r>
                              </m:e>
                              <m:sup>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sup>
                            </m:sSup>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d>
                              <m:d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dPr>
                              <m:e>
                                <m:m>
                                  <m:mPr>
                                    <m:plcHide m:val="on"/>
                                    <m:mcs>
                                      <m:mc>
                                        <m:mcPr>
                                          <m:count m:val="3"/>
                                          <m:mcJc m:val="center"/>
                                        </m:mcPr>
                                      </m:mc>
                                    </m:mcs>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mPr>
                                  <m:m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e>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2</m:t>
                                      </m:r>
                                    </m:e>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e>
                                  </m:mr>
                                  <m:m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0</m:t>
                                      </m:r>
                                    </m:e>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e>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−2</m:t>
                                      </m:r>
                                    </m:e>
                                  </m:mr>
                                  <m:m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0</m:t>
                                      </m:r>
                                    </m:e>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2</m:t>
                                      </m:r>
                                    </m:e>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e>
                                  </m:mr>
                                </m:m>
                              </m:e>
                            </m:d>
                            <m:d>
                              <m:d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dPr>
                              <m:e>
                                <m:m>
                                  <m:mPr>
                                    <m:plcHide m:val="on"/>
                                    <m:mcs>
                                      <m:mc>
                                        <m:mcPr>
                                          <m:count m:val="3"/>
                                          <m:mcJc m:val="center"/>
                                        </m:mcPr>
                                      </m:mc>
                                    </m:mcs>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mPr>
                                  <m:m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e>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0</m:t>
                                      </m:r>
                                    </m:e>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0</m:t>
                                      </m:r>
                                    </m:e>
                                  </m:mr>
                                  <m:m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0</m:t>
                                      </m:r>
                                    </m:e>
                                    <m:e>
                                      <m:sSup>
                                        <m:sSup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5</m:t>
                                          </m:r>
                                        </m:e>
                                        <m:sup>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100</m:t>
                                          </m:r>
                                        </m:sup>
                                      </m:sSup>
                                    </m:e>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0</m:t>
                                      </m:r>
                                    </m:e>
                                  </m:mr>
                                  <m:m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0</m:t>
                                      </m:r>
                                    </m:e>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0</m:t>
                                      </m:r>
                                    </m:e>
                                    <m:e>
                                      <m:sSup>
                                        <m:sSup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5</m:t>
                                          </m:r>
                                        </m:e>
                                        <m:sup>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100</m:t>
                                          </m:r>
                                        </m:sup>
                                      </m:sSup>
                                    </m:e>
                                  </m:mr>
                                </m:m>
                              </m:e>
                            </m:d>
                            <m:sSup>
                              <m:sSup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pPr>
                              <m:e>
                                <m:d>
                                  <m:d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dPr>
                                  <m:e>
                                    <m:m>
                                      <m:mPr>
                                        <m:plcHide m:val="on"/>
                                        <m:mcs>
                                          <m:mc>
                                            <m:mcPr>
                                              <m:count m:val="3"/>
                                              <m:mcJc m:val="center"/>
                                            </m:mcPr>
                                          </m:mc>
                                        </m:mcs>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mPr>
                                      <m:m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e>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2</m:t>
                                          </m:r>
                                        </m:e>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e>
                                      </m:mr>
                                      <m:m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0</m:t>
                                          </m:r>
                                        </m:e>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e>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−2</m:t>
                                          </m:r>
                                        </m:e>
                                      </m:mr>
                                      <m:m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0</m:t>
                                          </m:r>
                                        </m:e>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2</m:t>
                                          </m:r>
                                        </m:e>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e>
                                      </m:mr>
                                    </m:m>
                                  </m:e>
                                </m:d>
                              </m:e>
                              <m:sup>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sup>
                            </m:sSup>
                          </m:e>
                        </m:mr>
                        <m:mr>
                          <m:e/>
                          <m:e>
                            <m:r>
                              <a:rPr lang="zh-CN" altLang="en-US" sz="2400" b="0" i="1" smtClean="0">
                                <a:effectLst/>
                                <a:latin typeface="Cambria Math" panose="02040503050406030204" pitchFamily="18" charset="0"/>
                                <a:ea typeface="宋体" panose="02010600030101010101" pitchFamily="2" charset="-122"/>
                                <a:cs typeface="Times New Roman" panose="02020603050405020304" pitchFamily="18" charset="0"/>
                              </a:rPr>
                              <m:t>                      </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d>
                              <m:d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dPr>
                              <m:e>
                                <m:m>
                                  <m:mPr>
                                    <m:plcHide m:val="on"/>
                                    <m:mcs>
                                      <m:mc>
                                        <m:mcPr>
                                          <m:count m:val="3"/>
                                          <m:mcJc m:val="center"/>
                                        </m:mcPr>
                                      </m:mc>
                                    </m:mcs>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mPr>
                                  <m:m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e>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2⋅</m:t>
                                      </m:r>
                                      <m:sSup>
                                        <m:sSup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5</m:t>
                                          </m:r>
                                        </m:e>
                                        <m:sup>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100</m:t>
                                          </m:r>
                                        </m:sup>
                                      </m:sSup>
                                    </m:e>
                                    <m:e>
                                      <m:sSup>
                                        <m:sSup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5</m:t>
                                          </m:r>
                                        </m:e>
                                        <m:sup>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100</m:t>
                                          </m:r>
                                        </m:sup>
                                      </m:sSup>
                                    </m:e>
                                  </m:mr>
                                  <m:m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0</m:t>
                                      </m:r>
                                    </m:e>
                                    <m:e>
                                      <m:sSup>
                                        <m:sSup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5</m:t>
                                          </m:r>
                                        </m:e>
                                        <m:sup>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100</m:t>
                                          </m:r>
                                        </m:sup>
                                      </m:sSup>
                                    </m:e>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−2⋅</m:t>
                                      </m:r>
                                      <m:sSup>
                                        <m:sSup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5</m:t>
                                          </m:r>
                                        </m:e>
                                        <m:sup>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100</m:t>
                                          </m:r>
                                        </m:sup>
                                      </m:sSup>
                                    </m:e>
                                  </m:mr>
                                  <m:m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0</m:t>
                                      </m:r>
                                    </m:e>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2⋅</m:t>
                                      </m:r>
                                      <m:sSup>
                                        <m:sSup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5</m:t>
                                          </m:r>
                                        </m:e>
                                        <m:sup>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100</m:t>
                                          </m:r>
                                        </m:sup>
                                      </m:sSup>
                                    </m:e>
                                    <m:e>
                                      <m:sSup>
                                        <m:sSup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5</m:t>
                                          </m:r>
                                        </m:e>
                                        <m:sup>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100</m:t>
                                          </m:r>
                                        </m:sup>
                                      </m:sSup>
                                    </m:e>
                                  </m:mr>
                                </m:m>
                              </m:e>
                            </m:d>
                            <m:sSup>
                              <m:sSup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pPr>
                              <m:e>
                                <m:d>
                                  <m:d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dPr>
                                  <m:e>
                                    <m:m>
                                      <m:mPr>
                                        <m:plcHide m:val="on"/>
                                        <m:mcs>
                                          <m:mc>
                                            <m:mcPr>
                                              <m:count m:val="3"/>
                                              <m:mcJc m:val="center"/>
                                            </m:mcPr>
                                          </m:mc>
                                        </m:mcs>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mPr>
                                      <m:m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e>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2</m:t>
                                          </m:r>
                                        </m:e>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e>
                                      </m:mr>
                                      <m:m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0</m:t>
                                          </m:r>
                                        </m:e>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e>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−2</m:t>
                                          </m:r>
                                        </m:e>
                                      </m:mr>
                                      <m:m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0</m:t>
                                          </m:r>
                                        </m:e>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2</m:t>
                                          </m:r>
                                        </m:e>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e>
                                      </m:mr>
                                    </m:m>
                                  </m:e>
                                </m:d>
                              </m:e>
                              <m:sup>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sup>
                            </m:sSup>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d>
                              <m:d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dPr>
                              <m:e>
                                <m:m>
                                  <m:mPr>
                                    <m:plcHide m:val="on"/>
                                    <m:mcs>
                                      <m:mc>
                                        <m:mcPr>
                                          <m:count m:val="3"/>
                                          <m:mcJc m:val="center"/>
                                        </m:mcPr>
                                      </m:mc>
                                    </m:mcs>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mPr>
                                  <m:m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e>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0</m:t>
                                      </m:r>
                                    </m:e>
                                    <m:e>
                                      <m:sSup>
                                        <m:sSup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5</m:t>
                                          </m:r>
                                        </m:e>
                                        <m:sup>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100</m:t>
                                          </m:r>
                                        </m:sup>
                                      </m:sSup>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e>
                                  </m:mr>
                                  <m:m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0</m:t>
                                      </m:r>
                                    </m:e>
                                    <m:e>
                                      <m:sSup>
                                        <m:sSup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5</m:t>
                                          </m:r>
                                        </m:e>
                                        <m:sup>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100</m:t>
                                          </m:r>
                                        </m:sup>
                                      </m:sSup>
                                    </m:e>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0</m:t>
                                      </m:r>
                                    </m:e>
                                  </m:mr>
                                  <m:m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0</m:t>
                                      </m:r>
                                    </m:e>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0</m:t>
                                      </m:r>
                                    </m:e>
                                    <m:e>
                                      <m:sSup>
                                        <m:sSup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5</m:t>
                                          </m:r>
                                        </m:e>
                                        <m:sup>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100</m:t>
                                          </m:r>
                                        </m:sup>
                                      </m:sSup>
                                    </m:e>
                                  </m:mr>
                                </m:m>
                              </m:e>
                            </m:d>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e>
                        </m:mr>
                      </m:m>
                    </m:oMath>
                  </m:oMathPara>
                </a14:m>
                <a:endParaRPr lang="zh-CN" altLang="zh-CN" sz="2400" dirty="0">
                  <a:effectLst/>
                  <a:latin typeface="Cambria" panose="02040503050406030204" pitchFamily="18" charset="0"/>
                  <a:ea typeface="宋体" panose="02010600030101010101" pitchFamily="2" charset="-122"/>
                  <a:cs typeface="Times New Roman" panose="02020603050405020304" pitchFamily="18" charset="0"/>
                </a:endParaRPr>
              </a:p>
            </p:txBody>
          </p:sp>
        </mc:Choice>
        <mc:Fallback xmlns="">
          <p:sp>
            <p:nvSpPr>
              <p:cNvPr id="2" name="文本框 1">
                <a:extLst>
                  <a:ext uri="{FF2B5EF4-FFF2-40B4-BE49-F238E27FC236}">
                    <a16:creationId xmlns:a16="http://schemas.microsoft.com/office/drawing/2014/main" id="{A264F7A7-0F05-5A68-2494-135471662446}"/>
                  </a:ext>
                </a:extLst>
              </p:cNvPr>
              <p:cNvSpPr txBox="1">
                <a:spLocks noRot="1" noChangeAspect="1" noMove="1" noResize="1" noEditPoints="1" noAdjustHandles="1" noChangeArrowheads="1" noChangeShapeType="1" noTextEdit="1"/>
              </p:cNvSpPr>
              <p:nvPr/>
            </p:nvSpPr>
            <p:spPr>
              <a:xfrm>
                <a:off x="374573" y="844581"/>
                <a:ext cx="10994834" cy="5775299"/>
              </a:xfrm>
              <a:prstGeom prst="rect">
                <a:avLst/>
              </a:prstGeom>
              <a:blipFill>
                <a:blip r:embed="rId2"/>
                <a:stretch>
                  <a:fillRect l="-80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88075422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54003B31-3804-3618-F6BF-E5072DC580D7}"/>
              </a:ext>
            </a:extLst>
          </p:cNvPr>
          <p:cNvSpPr txBox="1"/>
          <p:nvPr/>
        </p:nvSpPr>
        <p:spPr>
          <a:xfrm>
            <a:off x="782197" y="1912470"/>
            <a:ext cx="10366872" cy="1913344"/>
          </a:xfrm>
          <a:prstGeom prst="rect">
            <a:avLst/>
          </a:prstGeom>
          <a:noFill/>
        </p:spPr>
        <p:txBody>
          <a:bodyPr wrap="square">
            <a:spAutoFit/>
          </a:bodyPr>
          <a:lstStyle/>
          <a:p>
            <a:pPr indent="381000">
              <a:lnSpc>
                <a:spcPct val="150000"/>
              </a:lnSpc>
              <a:spcBef>
                <a:spcPts val="900"/>
              </a:spcBef>
              <a:spcAft>
                <a:spcPts val="900"/>
              </a:spcAft>
            </a:pP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注</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这个题型很</a:t>
            </a:r>
            <a:r>
              <a:rPr lang="zh-CN" altLang="en-US" sz="2400" dirty="0">
                <a:effectLst/>
                <a:latin typeface="Cambria" panose="02040503050406030204" pitchFamily="18" charset="0"/>
                <a:ea typeface="宋体" panose="02010600030101010101" pitchFamily="2" charset="-122"/>
                <a:cs typeface="Times New Roman" panose="02020603050405020304" pitchFamily="18" charset="0"/>
              </a:rPr>
              <a:t>常见</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en-US"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解此类型的题目的时候</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不要一味地只想到使用对角化的方法</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要灵活地依据题目的特点求解</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p>
          <a:p>
            <a:pPr indent="381000">
              <a:lnSpc>
                <a:spcPct val="150000"/>
              </a:lnSpc>
              <a:spcBef>
                <a:spcPts val="900"/>
              </a:spcBef>
              <a:spcAft>
                <a:spcPts val="900"/>
              </a:spcAft>
            </a:pP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比如下面的题目</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a:t>
            </a:r>
            <a:endParaRPr lang="zh-CN" altLang="zh-CN" sz="2400" dirty="0">
              <a:effectLst/>
              <a:latin typeface="Cambria" panose="02040503050406030204" pitchFamily="18" charset="0"/>
              <a:ea typeface="宋体" panose="02010600030101010101" pitchFamily="2" charset="-122"/>
              <a:cs typeface="Times New Roman" panose="02020603050405020304" pitchFamily="18" charset="0"/>
            </a:endParaRPr>
          </a:p>
        </p:txBody>
      </p:sp>
      <p:sp>
        <p:nvSpPr>
          <p:cNvPr id="4" name="文本框 3">
            <a:extLst>
              <a:ext uri="{FF2B5EF4-FFF2-40B4-BE49-F238E27FC236}">
                <a16:creationId xmlns:a16="http://schemas.microsoft.com/office/drawing/2014/main" id="{89CC5F78-78DF-1B23-7C80-9C89852395DB}"/>
              </a:ext>
            </a:extLst>
          </p:cNvPr>
          <p:cNvSpPr txBox="1"/>
          <p:nvPr/>
        </p:nvSpPr>
        <p:spPr>
          <a:xfrm>
            <a:off x="88824" y="1912470"/>
            <a:ext cx="954107" cy="1015663"/>
          </a:xfrm>
          <a:prstGeom prst="rect">
            <a:avLst/>
          </a:prstGeom>
          <a:noFill/>
        </p:spPr>
        <p:txBody>
          <a:bodyPr wrap="none" rtlCol="0">
            <a:spAutoFit/>
          </a:bodyPr>
          <a:lstStyle/>
          <a:p>
            <a:r>
              <a:rPr kumimoji="1" lang="zh-CN" altLang="en-US" sz="6000" dirty="0"/>
              <a:t>⚡️</a:t>
            </a:r>
          </a:p>
        </p:txBody>
      </p:sp>
    </p:spTree>
    <p:extLst>
      <p:ext uri="{BB962C8B-B14F-4D97-AF65-F5344CB8AC3E}">
        <p14:creationId xmlns:p14="http://schemas.microsoft.com/office/powerpoint/2010/main" val="280391538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63DFD311-A86A-E314-4C87-05BF3EAD54BA}"/>
                  </a:ext>
                </a:extLst>
              </p:cNvPr>
              <p:cNvSpPr txBox="1"/>
              <p:nvPr/>
            </p:nvSpPr>
            <p:spPr>
              <a:xfrm>
                <a:off x="224010" y="952603"/>
                <a:ext cx="11743980" cy="4561633"/>
              </a:xfrm>
              <a:prstGeom prst="rect">
                <a:avLst/>
              </a:prstGeom>
              <a:noFill/>
            </p:spPr>
            <p:txBody>
              <a:bodyPr wrap="square">
                <a:spAutoFit/>
              </a:bodyPr>
              <a:lstStyle/>
              <a:p>
                <a:pPr>
                  <a:spcBef>
                    <a:spcPts val="900"/>
                  </a:spcBef>
                  <a:spcAft>
                    <a:spcPts val="900"/>
                  </a:spcAft>
                </a:pPr>
                <a:r>
                  <a:rPr lang="zh-CN" altLang="zh-CN" sz="2400" b="1" dirty="0">
                    <a:solidFill>
                      <a:srgbClr val="0070C0"/>
                    </a:solidFill>
                    <a:effectLst/>
                    <a:latin typeface="Cambria" panose="02040503050406030204" pitchFamily="18" charset="0"/>
                    <a:ea typeface="宋体" panose="02010600030101010101" pitchFamily="2" charset="-122"/>
                    <a:cs typeface="Times New Roman" panose="02020603050405020304" pitchFamily="18" charset="0"/>
                  </a:rPr>
                  <a:t>例 </a:t>
                </a:r>
                <a:r>
                  <a:rPr lang="en-US" altLang="zh-CN" sz="2400" b="1" dirty="0">
                    <a:solidFill>
                      <a:srgbClr val="0070C0"/>
                    </a:solidFill>
                    <a:effectLst/>
                    <a:latin typeface="Cambria" panose="02040503050406030204" pitchFamily="18" charset="0"/>
                    <a:ea typeface="宋体" panose="02010600030101010101" pitchFamily="2" charset="-122"/>
                    <a:cs typeface="Times New Roman" panose="02020603050405020304" pitchFamily="18" charset="0"/>
                  </a:rPr>
                  <a:t>6.3.4</a:t>
                </a:r>
                <a:r>
                  <a:rPr lang="en-US" altLang="zh-CN" sz="2400" dirty="0">
                    <a:solidFill>
                      <a:srgbClr val="0070C0"/>
                    </a:solidFill>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设 </a:t>
                </a:r>
                <a14:m>
                  <m:oMath xmlns:m="http://schemas.openxmlformats.org/officeDocument/2006/math">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𝐀</m:t>
                    </m:r>
                    <m:r>
                      <a:rPr lang="en-US" altLang="zh-CN" sz="2400">
                        <a:effectLst/>
                        <a:latin typeface="Cambria Math" panose="02040503050406030204" pitchFamily="18" charset="0"/>
                        <a:ea typeface="宋体" panose="02010600030101010101" pitchFamily="2" charset="-122"/>
                        <a:cs typeface="Times New Roman" panose="02020603050405020304" pitchFamily="18" charset="0"/>
                      </a:rPr>
                      <m:t>=</m:t>
                    </m:r>
                    <m:d>
                      <m:d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dPr>
                      <m:e>
                        <m:m>
                          <m:mPr>
                            <m:plcHide m:val="on"/>
                            <m:mcs>
                              <m:mc>
                                <m:mcPr>
                                  <m:count m:val="3"/>
                                  <m:mcJc m:val="center"/>
                                </m:mcPr>
                              </m:mc>
                            </m:mcs>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mPr>
                          <m:m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a:effectLst/>
                                  <a:latin typeface="Cambria Math" panose="02040503050406030204" pitchFamily="18" charset="0"/>
                                  <a:ea typeface="宋体" panose="02010600030101010101" pitchFamily="2" charset="-122"/>
                                  <a:cs typeface="Times New Roman" panose="02020603050405020304" pitchFamily="18" charset="0"/>
                                </a:rPr>
                                <m:t>1</m:t>
                              </m:r>
                            </m:e>
                            <m:e>
                              <m:r>
                                <a:rPr lang="en-US" altLang="zh-CN" sz="2400">
                                  <a:effectLst/>
                                  <a:latin typeface="Cambria Math" panose="02040503050406030204" pitchFamily="18" charset="0"/>
                                  <a:ea typeface="宋体" panose="02010600030101010101" pitchFamily="2" charset="-122"/>
                                  <a:cs typeface="Times New Roman" panose="02020603050405020304" pitchFamily="18" charset="0"/>
                                </a:rPr>
                                <m:t>1</m:t>
                              </m:r>
                            </m:e>
                            <m:e>
                              <m:r>
                                <a:rPr lang="en-US" altLang="zh-CN" sz="2400">
                                  <a:effectLst/>
                                  <a:latin typeface="Cambria Math" panose="02040503050406030204" pitchFamily="18" charset="0"/>
                                  <a:ea typeface="宋体" panose="02010600030101010101" pitchFamily="2" charset="-122"/>
                                  <a:cs typeface="Times New Roman" panose="02020603050405020304" pitchFamily="18" charset="0"/>
                                </a:rPr>
                                <m:t>1</m:t>
                              </m:r>
                            </m:e>
                          </m:mr>
                          <m:mr>
                            <m:e>
                              <m:r>
                                <a:rPr lang="en-US" altLang="zh-CN" sz="2400">
                                  <a:effectLst/>
                                  <a:latin typeface="Cambria Math" panose="02040503050406030204" pitchFamily="18" charset="0"/>
                                  <a:ea typeface="宋体" panose="02010600030101010101" pitchFamily="2" charset="-122"/>
                                  <a:cs typeface="Times New Roman" panose="02020603050405020304" pitchFamily="18" charset="0"/>
                                </a:rPr>
                                <m:t>1</m:t>
                              </m:r>
                            </m:e>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a:effectLst/>
                                  <a:latin typeface="Cambria Math" panose="02040503050406030204" pitchFamily="18" charset="0"/>
                                  <a:ea typeface="宋体" panose="02010600030101010101" pitchFamily="2" charset="-122"/>
                                  <a:cs typeface="Times New Roman" panose="02020603050405020304" pitchFamily="18" charset="0"/>
                                </a:rPr>
                                <m:t>1</m:t>
                              </m:r>
                            </m:e>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a:effectLst/>
                                  <a:latin typeface="Cambria Math" panose="02040503050406030204" pitchFamily="18" charset="0"/>
                                  <a:ea typeface="宋体" panose="02010600030101010101" pitchFamily="2" charset="-122"/>
                                  <a:cs typeface="Times New Roman" panose="02020603050405020304" pitchFamily="18" charset="0"/>
                                </a:rPr>
                                <m:t>1</m:t>
                              </m:r>
                            </m:e>
                          </m:mr>
                          <m:mr>
                            <m:e>
                              <m:r>
                                <a:rPr lang="en-US" altLang="zh-CN" sz="2400">
                                  <a:effectLst/>
                                  <a:latin typeface="Cambria Math" panose="02040503050406030204" pitchFamily="18" charset="0"/>
                                  <a:ea typeface="宋体" panose="02010600030101010101" pitchFamily="2" charset="-122"/>
                                  <a:cs typeface="Times New Roman" panose="02020603050405020304" pitchFamily="18" charset="0"/>
                                </a:rPr>
                                <m:t>1</m:t>
                              </m:r>
                            </m:e>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a:effectLst/>
                                  <a:latin typeface="Cambria Math" panose="02040503050406030204" pitchFamily="18" charset="0"/>
                                  <a:ea typeface="宋体" panose="02010600030101010101" pitchFamily="2" charset="-122"/>
                                  <a:cs typeface="Times New Roman" panose="02020603050405020304" pitchFamily="18" charset="0"/>
                                </a:rPr>
                                <m:t>1</m:t>
                              </m:r>
                            </m:e>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a:effectLst/>
                                  <a:latin typeface="Cambria Math" panose="02040503050406030204" pitchFamily="18" charset="0"/>
                                  <a:ea typeface="宋体" panose="02010600030101010101" pitchFamily="2" charset="-122"/>
                                  <a:cs typeface="Times New Roman" panose="02020603050405020304" pitchFamily="18" charset="0"/>
                                </a:rPr>
                                <m:t>1</m:t>
                              </m:r>
                            </m:e>
                          </m:mr>
                        </m:m>
                      </m:e>
                    </m:d>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计算 </a:t>
                </a:r>
                <a14:m>
                  <m:oMath xmlns:m="http://schemas.openxmlformats.org/officeDocument/2006/math">
                    <m:sSup>
                      <m:sSup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𝐀</m:t>
                        </m:r>
                      </m:e>
                      <m:sup>
                        <m:r>
                          <a:rPr lang="en-US" altLang="zh-CN" sz="2400">
                            <a:effectLst/>
                            <a:latin typeface="Cambria Math" panose="02040503050406030204" pitchFamily="18" charset="0"/>
                            <a:ea typeface="宋体" panose="02010600030101010101" pitchFamily="2" charset="-122"/>
                            <a:cs typeface="Times New Roman" panose="02020603050405020304" pitchFamily="18" charset="0"/>
                          </a:rPr>
                          <m:t>202</m:t>
                        </m:r>
                        <m:r>
                          <a:rPr lang="en-US" altLang="zh-CN" sz="2400" b="0" i="1" smtClean="0">
                            <a:effectLst/>
                            <a:latin typeface="Cambria Math" panose="02040503050406030204" pitchFamily="18" charset="0"/>
                            <a:ea typeface="宋体" panose="02010600030101010101" pitchFamily="2" charset="-122"/>
                            <a:cs typeface="Times New Roman" panose="02020603050405020304" pitchFamily="18" charset="0"/>
                          </a:rPr>
                          <m:t>4</m:t>
                        </m:r>
                      </m:sup>
                    </m:sSup>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a:t>
                </a:r>
                <a:endParaRPr lang="zh-CN" altLang="zh-CN" sz="2400" dirty="0">
                  <a:effectLst/>
                  <a:latin typeface="Cambria" panose="02040503050406030204" pitchFamily="18" charset="0"/>
                  <a:ea typeface="宋体" panose="02010600030101010101" pitchFamily="2" charset="-122"/>
                  <a:cs typeface="Times New Roman" panose="02020603050405020304" pitchFamily="18" charset="0"/>
                </a:endParaRPr>
              </a:p>
              <a:p>
                <a:pPr>
                  <a:spcBef>
                    <a:spcPts val="900"/>
                  </a:spcBef>
                  <a:spcAft>
                    <a:spcPts val="900"/>
                  </a:spcAft>
                </a:pPr>
                <a:r>
                  <a:rPr lang="zh-CN" altLang="zh-CN" sz="2400" dirty="0">
                    <a:solidFill>
                      <a:srgbClr val="0070C0"/>
                    </a:solidFill>
                    <a:effectLst/>
                    <a:latin typeface="Cambria" panose="02040503050406030204" pitchFamily="18" charset="0"/>
                    <a:ea typeface="宋体" panose="02010600030101010101" pitchFamily="2" charset="-122"/>
                    <a:cs typeface="Times New Roman" panose="02020603050405020304" pitchFamily="18" charset="0"/>
                  </a:rPr>
                  <a:t>解</a:t>
                </a:r>
                <a:r>
                  <a:rPr lang="en-US" altLang="zh-CN" sz="2400" dirty="0">
                    <a:solidFill>
                      <a:srgbClr val="0070C0"/>
                    </a:solidFill>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注意到</a:t>
                </a:r>
              </a:p>
              <a:p>
                <a:pPr>
                  <a:spcBef>
                    <a:spcPts val="900"/>
                  </a:spcBef>
                  <a:spcAft>
                    <a:spcPts val="900"/>
                  </a:spcAft>
                </a:pPr>
                <a14:m>
                  <m:oMathPara xmlns:m="http://schemas.openxmlformats.org/officeDocument/2006/math">
                    <m:oMathParaPr>
                      <m:jc m:val="centerGroup"/>
                    </m:oMathParaPr>
                    <m:oMath xmlns:m="http://schemas.openxmlformats.org/officeDocument/2006/math">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𝐀</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d>
                        <m:d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dPr>
                        <m:e>
                          <m:m>
                            <m:mPr>
                              <m:plcHide m:val="on"/>
                              <m:mcs>
                                <m:mc>
                                  <m:mcPr>
                                    <m:count m:val="3"/>
                                    <m:mcJc m:val="center"/>
                                  </m:mcPr>
                                </m:mc>
                              </m:mcs>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mPr>
                            <m:m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e>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e>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e>
                            </m:mr>
                            <m:m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e>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e>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e>
                            </m:mr>
                            <m:m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e>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e>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e>
                            </m:mr>
                          </m:m>
                        </m:e>
                      </m:d>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d>
                        <m:d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dPr>
                        <m:e>
                          <m:m>
                            <m:mPr>
                              <m:plcHide m:val="on"/>
                              <m:mcs>
                                <m:mc>
                                  <m:mcPr>
                                    <m:count m:val="1"/>
                                    <m:mcJc m:val="center"/>
                                  </m:mcPr>
                                </m:mc>
                              </m:mcs>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mPr>
                            <m:m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e>
                            </m:mr>
                            <m:m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e>
                            </m:mr>
                            <m:m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e>
                            </m:mr>
                          </m:m>
                        </m:e>
                      </m:d>
                      <m:d>
                        <m:d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1,−1,−1</m:t>
                          </m:r>
                        </m:e>
                      </m:d>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oMath>
                  </m:oMathPara>
                </a14:m>
                <a:endParaRPr lang="zh-CN" altLang="zh-CN" sz="2400" dirty="0">
                  <a:effectLst/>
                  <a:latin typeface="Cambria" panose="02040503050406030204" pitchFamily="18" charset="0"/>
                  <a:ea typeface="宋体" panose="02010600030101010101" pitchFamily="2" charset="-122"/>
                  <a:cs typeface="Times New Roman" panose="02020603050405020304" pitchFamily="18" charset="0"/>
                </a:endParaRPr>
              </a:p>
              <a:p>
                <a:pPr>
                  <a:spcBef>
                    <a:spcPts val="900"/>
                  </a:spcBef>
                  <a:spcAft>
                    <a:spcPts val="900"/>
                  </a:spcAft>
                </a:pPr>
                <a:r>
                  <a:rPr lang="en-US" altLang="zh-CN" sz="2400" dirty="0" err="1">
                    <a:effectLst/>
                    <a:latin typeface="宋体" panose="02010600030101010101" pitchFamily="2" charset="-122"/>
                    <a:ea typeface="宋体" panose="02010600030101010101" pitchFamily="2" charset="-122"/>
                    <a:cs typeface="Times New Roman" panose="02020603050405020304" pitchFamily="18" charset="0"/>
                  </a:rPr>
                  <a:t>则</a:t>
                </a:r>
                <a:endParaRPr lang="zh-CN" altLang="zh-CN" sz="2400" dirty="0">
                  <a:effectLst/>
                  <a:latin typeface="Cambria" panose="02040503050406030204" pitchFamily="18" charset="0"/>
                  <a:ea typeface="宋体" panose="02010600030101010101" pitchFamily="2" charset="-122"/>
                  <a:cs typeface="Times New Roman" panose="02020603050405020304" pitchFamily="18" charset="0"/>
                </a:endParaRPr>
              </a:p>
              <a:p>
                <a:pPr>
                  <a:spcBef>
                    <a:spcPts val="900"/>
                  </a:spcBef>
                  <a:spcAft>
                    <a:spcPts val="900"/>
                  </a:spcAft>
                </a:pPr>
                <a14:m>
                  <m:oMathPara xmlns:m="http://schemas.openxmlformats.org/officeDocument/2006/math">
                    <m:oMathParaPr>
                      <m:jc m:val="centerGroup"/>
                    </m:oMathParaPr>
                    <m:oMath xmlns:m="http://schemas.openxmlformats.org/officeDocument/2006/math">
                      <m:sSup>
                        <m:sSup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𝐀</m:t>
                          </m:r>
                        </m:e>
                        <m:sup>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202</m:t>
                          </m:r>
                          <m:r>
                            <a:rPr lang="en-US" altLang="zh-CN" sz="2400" b="0" i="1" smtClean="0">
                              <a:effectLst/>
                              <a:latin typeface="Cambria Math" panose="02040503050406030204" pitchFamily="18" charset="0"/>
                              <a:ea typeface="宋体" panose="02010600030101010101" pitchFamily="2" charset="-122"/>
                              <a:cs typeface="Times New Roman" panose="02020603050405020304" pitchFamily="18" charset="0"/>
                            </a:rPr>
                            <m:t>4</m:t>
                          </m:r>
                        </m:sup>
                      </m:sSup>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d>
                        <m:d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dPr>
                        <m:e>
                          <m:m>
                            <m:mPr>
                              <m:plcHide m:val="on"/>
                              <m:mcs>
                                <m:mc>
                                  <m:mcPr>
                                    <m:count m:val="1"/>
                                    <m:mcJc m:val="center"/>
                                  </m:mcPr>
                                </m:mc>
                              </m:mcs>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mPr>
                            <m:m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e>
                            </m:mr>
                            <m:m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e>
                            </m:mr>
                            <m:m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e>
                            </m:mr>
                          </m:m>
                        </m:e>
                      </m:d>
                      <m:d>
                        <m:d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1,−1,−1</m:t>
                          </m:r>
                        </m:e>
                      </m:d>
                      <m:d>
                        <m:d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dPr>
                        <m:e>
                          <m:m>
                            <m:mPr>
                              <m:plcHide m:val="on"/>
                              <m:mcs>
                                <m:mc>
                                  <m:mcPr>
                                    <m:count m:val="1"/>
                                    <m:mcJc m:val="center"/>
                                  </m:mcPr>
                                </m:mc>
                              </m:mcs>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mPr>
                            <m:m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e>
                            </m:mr>
                            <m:m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e>
                            </m:mr>
                            <m:m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e>
                            </m:mr>
                          </m:m>
                        </m:e>
                      </m:d>
                      <m:d>
                        <m:d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1,−1,−1</m:t>
                          </m:r>
                        </m:e>
                      </m:d>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d>
                        <m:d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dPr>
                        <m:e>
                          <m:m>
                            <m:mPr>
                              <m:plcHide m:val="on"/>
                              <m:mcs>
                                <m:mc>
                                  <m:mcPr>
                                    <m:count m:val="1"/>
                                    <m:mcJc m:val="center"/>
                                  </m:mcPr>
                                </m:mc>
                              </m:mcs>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mPr>
                            <m:m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e>
                            </m:mr>
                            <m:m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e>
                            </m:mr>
                            <m:m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e>
                            </m:mr>
                          </m:m>
                        </m:e>
                      </m:d>
                      <m:d>
                        <m:d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1,−1,−1</m:t>
                          </m:r>
                        </m:e>
                      </m:d>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oMath>
                  </m:oMathPara>
                </a14:m>
                <a:endParaRPr lang="zh-CN" altLang="zh-CN" sz="2400" dirty="0">
                  <a:effectLst/>
                  <a:latin typeface="Cambria" panose="02040503050406030204" pitchFamily="18" charset="0"/>
                  <a:ea typeface="宋体" panose="02010600030101010101" pitchFamily="2" charset="-122"/>
                  <a:cs typeface="Times New Roman" panose="02020603050405020304" pitchFamily="18" charset="0"/>
                </a:endParaRPr>
              </a:p>
            </p:txBody>
          </p:sp>
        </mc:Choice>
        <mc:Fallback xmlns="">
          <p:sp>
            <p:nvSpPr>
              <p:cNvPr id="3" name="文本框 2">
                <a:extLst>
                  <a:ext uri="{FF2B5EF4-FFF2-40B4-BE49-F238E27FC236}">
                    <a16:creationId xmlns:a16="http://schemas.microsoft.com/office/drawing/2014/main" id="{63DFD311-A86A-E314-4C87-05BF3EAD54BA}"/>
                  </a:ext>
                </a:extLst>
              </p:cNvPr>
              <p:cNvSpPr txBox="1">
                <a:spLocks noRot="1" noChangeAspect="1" noMove="1" noResize="1" noEditPoints="1" noAdjustHandles="1" noChangeArrowheads="1" noChangeShapeType="1" noTextEdit="1"/>
              </p:cNvSpPr>
              <p:nvPr/>
            </p:nvSpPr>
            <p:spPr>
              <a:xfrm>
                <a:off x="224010" y="952603"/>
                <a:ext cx="11743980" cy="4561633"/>
              </a:xfrm>
              <a:prstGeom prst="rect">
                <a:avLst/>
              </a:prstGeom>
              <a:blipFill>
                <a:blip r:embed="rId2"/>
                <a:stretch>
                  <a:fillRect l="-75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4455433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0D25473C-E262-CA4A-11B1-5A90E0EC623F}"/>
                  </a:ext>
                </a:extLst>
              </p:cNvPr>
              <p:cNvSpPr txBox="1"/>
              <p:nvPr/>
            </p:nvSpPr>
            <p:spPr>
              <a:xfrm>
                <a:off x="224010" y="985653"/>
                <a:ext cx="11743980" cy="3711850"/>
              </a:xfrm>
              <a:prstGeom prst="rect">
                <a:avLst/>
              </a:prstGeom>
              <a:noFill/>
            </p:spPr>
            <p:txBody>
              <a:bodyPr wrap="square">
                <a:spAutoFit/>
              </a:bodyPr>
              <a:lstStyle/>
              <a:p>
                <a:pPr>
                  <a:spcBef>
                    <a:spcPts val="900"/>
                  </a:spcBef>
                  <a:spcAft>
                    <a:spcPts val="900"/>
                  </a:spcAft>
                </a:pPr>
                <a:r>
                  <a:rPr lang="en-US" altLang="zh-CN" sz="2400" dirty="0">
                    <a:effectLst/>
                    <a:latin typeface="宋体" panose="02010600030101010101" pitchFamily="2" charset="-122"/>
                    <a:ea typeface="宋体" panose="02010600030101010101" pitchFamily="2" charset="-122"/>
                    <a:cs typeface="Times New Roman" panose="02020603050405020304" pitchFamily="18" charset="0"/>
                  </a:rPr>
                  <a:t>而</a:t>
                </a:r>
                <a:endParaRPr lang="zh-CN" altLang="zh-CN" sz="2400" dirty="0">
                  <a:effectLst/>
                  <a:latin typeface="Cambria" panose="02040503050406030204" pitchFamily="18" charset="0"/>
                  <a:ea typeface="宋体" panose="02010600030101010101" pitchFamily="2" charset="-122"/>
                  <a:cs typeface="Times New Roman" panose="02020603050405020304" pitchFamily="18" charset="0"/>
                </a:endParaRPr>
              </a:p>
              <a:p>
                <a:pPr>
                  <a:spcBef>
                    <a:spcPts val="900"/>
                  </a:spcBef>
                  <a:spcAft>
                    <a:spcPts val="900"/>
                  </a:spcAft>
                </a:pPr>
                <a14:m>
                  <m:oMathPara xmlns:m="http://schemas.openxmlformats.org/officeDocument/2006/math">
                    <m:oMathParaPr>
                      <m:jc m:val="centerGroup"/>
                    </m:oMathParaPr>
                    <m:oMath xmlns:m="http://schemas.openxmlformats.org/officeDocument/2006/math">
                      <m:d>
                        <m:d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1,−1,−1</m:t>
                          </m:r>
                        </m:e>
                      </m:d>
                      <m:d>
                        <m:d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dPr>
                        <m:e>
                          <m:m>
                            <m:mPr>
                              <m:plcHide m:val="on"/>
                              <m:mcs>
                                <m:mc>
                                  <m:mcPr>
                                    <m:count m:val="1"/>
                                    <m:mcJc m:val="center"/>
                                  </m:mcPr>
                                </m:mc>
                              </m:mcs>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mPr>
                            <m:m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e>
                            </m:mr>
                            <m:m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e>
                            </m:mr>
                            <m:m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e>
                            </m:mr>
                          </m:m>
                        </m:e>
                      </m:d>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=−3,</m:t>
                      </m:r>
                    </m:oMath>
                  </m:oMathPara>
                </a14:m>
                <a:endParaRPr lang="zh-CN" altLang="zh-CN" sz="2400" dirty="0">
                  <a:effectLst/>
                  <a:latin typeface="Cambria" panose="02040503050406030204" pitchFamily="18" charset="0"/>
                  <a:ea typeface="宋体" panose="02010600030101010101" pitchFamily="2" charset="-122"/>
                  <a:cs typeface="Times New Roman" panose="02020603050405020304" pitchFamily="18" charset="0"/>
                </a:endParaRPr>
              </a:p>
              <a:p>
                <a:pPr>
                  <a:spcBef>
                    <a:spcPts val="900"/>
                  </a:spcBef>
                  <a:spcAft>
                    <a:spcPts val="900"/>
                  </a:spcAft>
                </a:pPr>
                <a:r>
                  <a:rPr lang="en-US" altLang="zh-CN" sz="2400" dirty="0" err="1">
                    <a:effectLst/>
                    <a:latin typeface="宋体" panose="02010600030101010101" pitchFamily="2" charset="-122"/>
                    <a:ea typeface="宋体" panose="02010600030101010101" pitchFamily="2" charset="-122"/>
                    <a:cs typeface="Times New Roman" panose="02020603050405020304" pitchFamily="18" charset="0"/>
                  </a:rPr>
                  <a:t>所以</a:t>
                </a:r>
                <a:endParaRPr lang="zh-CN" altLang="zh-CN" sz="2400" dirty="0">
                  <a:effectLst/>
                  <a:latin typeface="Cambria" panose="02040503050406030204" pitchFamily="18" charset="0"/>
                  <a:ea typeface="宋体" panose="02010600030101010101" pitchFamily="2" charset="-122"/>
                  <a:cs typeface="Times New Roman" panose="02020603050405020304" pitchFamily="18" charset="0"/>
                </a:endParaRPr>
              </a:p>
              <a:p>
                <a:pPr>
                  <a:spcBef>
                    <a:spcPts val="900"/>
                  </a:spcBef>
                  <a:spcAft>
                    <a:spcPts val="900"/>
                  </a:spcAft>
                </a:pPr>
                <a14:m>
                  <m:oMathPara xmlns:m="http://schemas.openxmlformats.org/officeDocument/2006/math">
                    <m:oMathParaPr>
                      <m:jc m:val="centerGroup"/>
                    </m:oMathParaPr>
                    <m:oMath xmlns:m="http://schemas.openxmlformats.org/officeDocument/2006/math">
                      <m:m>
                        <m:mPr>
                          <m:plcHide m:val="on"/>
                          <m:mcs>
                            <m:mc>
                              <m:mcPr>
                                <m:count m:val="2"/>
                                <m:mcJc m:val="center"/>
                              </m:mcPr>
                            </m:mc>
                          </m:mcs>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mPr>
                        <m:mr>
                          <m:e/>
                          <m:e>
                            <m:sSup>
                              <m:sSupPr>
                                <m:ctrlPr>
                                  <a:rPr lang="zh-CN" altLang="zh-CN" sz="2400" i="1">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b="1" i="1">
                                    <a:latin typeface="Cambria Math" panose="02040503050406030204" pitchFamily="18" charset="0"/>
                                    <a:cs typeface="Times New Roman" panose="02020603050405020304" pitchFamily="18" charset="0"/>
                                  </a:rPr>
                                  <m:t>𝐀</m:t>
                                </m:r>
                              </m:e>
                              <m:sup>
                                <m:r>
                                  <a:rPr lang="en-US" altLang="zh-CN" sz="2400" i="1">
                                    <a:latin typeface="Cambria Math" panose="02040503050406030204" pitchFamily="18" charset="0"/>
                                    <a:cs typeface="Times New Roman" panose="02020603050405020304" pitchFamily="18" charset="0"/>
                                  </a:rPr>
                                  <m:t>2024</m:t>
                                </m:r>
                              </m:sup>
                            </m:sSup>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d>
                              <m:d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dPr>
                              <m:e>
                                <m:m>
                                  <m:mPr>
                                    <m:plcHide m:val="on"/>
                                    <m:mcs>
                                      <m:mc>
                                        <m:mcPr>
                                          <m:count m:val="1"/>
                                          <m:mcJc m:val="center"/>
                                        </m:mcPr>
                                      </m:mc>
                                    </m:mcs>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mPr>
                                  <m:m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e>
                                  </m:mr>
                                  <m:m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e>
                                  </m:mr>
                                  <m:m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e>
                                  </m:mr>
                                </m:m>
                              </m:e>
                            </m:d>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⋅(−3</m:t>
                            </m:r>
                            <m:sSup>
                              <m:sSup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e>
                              <m:sup>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202</m:t>
                                </m:r>
                                <m:r>
                                  <a:rPr lang="en-US" altLang="zh-CN" sz="2400" b="0" i="1" smtClean="0">
                                    <a:effectLst/>
                                    <a:latin typeface="Cambria Math" panose="02040503050406030204" pitchFamily="18" charset="0"/>
                                    <a:ea typeface="宋体" panose="02010600030101010101" pitchFamily="2" charset="-122"/>
                                    <a:cs typeface="Times New Roman" panose="02020603050405020304" pitchFamily="18" charset="0"/>
                                  </a:rPr>
                                  <m:t>3</m:t>
                                </m:r>
                              </m:sup>
                            </m:sSup>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d>
                              <m:d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1,−1,−1</m:t>
                                </m:r>
                              </m:e>
                            </m:d>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=(−3</m:t>
                            </m:r>
                            <m:sSup>
                              <m:sSup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e>
                              <m:sup>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202</m:t>
                                </m:r>
                                <m:r>
                                  <a:rPr lang="en-US" altLang="zh-CN" sz="2400" b="0" i="1" smtClean="0">
                                    <a:effectLst/>
                                    <a:latin typeface="Cambria Math" panose="02040503050406030204" pitchFamily="18" charset="0"/>
                                    <a:ea typeface="宋体" panose="02010600030101010101" pitchFamily="2" charset="-122"/>
                                    <a:cs typeface="Times New Roman" panose="02020603050405020304" pitchFamily="18" charset="0"/>
                                  </a:rPr>
                                  <m:t>3</m:t>
                                </m:r>
                              </m:sup>
                            </m:sSup>
                            <m:d>
                              <m:d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dPr>
                              <m:e>
                                <m:m>
                                  <m:mPr>
                                    <m:plcHide m:val="on"/>
                                    <m:mcs>
                                      <m:mc>
                                        <m:mcPr>
                                          <m:count m:val="1"/>
                                          <m:mcJc m:val="center"/>
                                        </m:mcPr>
                                      </m:mc>
                                    </m:mcs>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mPr>
                                  <m:m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e>
                                  </m:mr>
                                  <m:m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e>
                                  </m:mr>
                                  <m:m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e>
                                  </m:mr>
                                </m:m>
                              </m:e>
                            </m:d>
                            <m:d>
                              <m:d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1,−1,−1</m:t>
                                </m:r>
                              </m:e>
                            </m:d>
                          </m:e>
                        </m:mr>
                        <m:mr>
                          <m:e/>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sSup>
                              <m:sSup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3</m:t>
                                </m:r>
                              </m:e>
                              <m:sup>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202</m:t>
                                </m:r>
                                <m:r>
                                  <a:rPr lang="en-US" altLang="zh-CN" sz="2400" b="0" i="1" smtClean="0">
                                    <a:effectLst/>
                                    <a:latin typeface="Cambria Math" panose="02040503050406030204" pitchFamily="18" charset="0"/>
                                    <a:ea typeface="宋体" panose="02010600030101010101" pitchFamily="2" charset="-122"/>
                                    <a:cs typeface="Times New Roman" panose="02020603050405020304" pitchFamily="18" charset="0"/>
                                  </a:rPr>
                                  <m:t>3</m:t>
                                </m:r>
                              </m:sup>
                            </m:sSup>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𝐀</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e>
                        </m:mr>
                      </m:m>
                    </m:oMath>
                  </m:oMathPara>
                </a14:m>
                <a:endParaRPr lang="zh-CN" altLang="zh-CN" sz="2400" dirty="0">
                  <a:effectLst/>
                  <a:latin typeface="Cambria" panose="02040503050406030204" pitchFamily="18" charset="0"/>
                  <a:ea typeface="宋体" panose="02010600030101010101" pitchFamily="2" charset="-122"/>
                  <a:cs typeface="Times New Roman" panose="02020603050405020304" pitchFamily="18" charset="0"/>
                </a:endParaRPr>
              </a:p>
            </p:txBody>
          </p:sp>
        </mc:Choice>
        <mc:Fallback xmlns="">
          <p:sp>
            <p:nvSpPr>
              <p:cNvPr id="2" name="文本框 1">
                <a:extLst>
                  <a:ext uri="{FF2B5EF4-FFF2-40B4-BE49-F238E27FC236}">
                    <a16:creationId xmlns:a16="http://schemas.microsoft.com/office/drawing/2014/main" id="{0D25473C-E262-CA4A-11B1-5A90E0EC623F}"/>
                  </a:ext>
                </a:extLst>
              </p:cNvPr>
              <p:cNvSpPr txBox="1">
                <a:spLocks noRot="1" noChangeAspect="1" noMove="1" noResize="1" noEditPoints="1" noAdjustHandles="1" noChangeArrowheads="1" noChangeShapeType="1" noTextEdit="1"/>
              </p:cNvSpPr>
              <p:nvPr/>
            </p:nvSpPr>
            <p:spPr>
              <a:xfrm>
                <a:off x="224010" y="985653"/>
                <a:ext cx="11743980" cy="3711850"/>
              </a:xfrm>
              <a:prstGeom prst="rect">
                <a:avLst/>
              </a:prstGeom>
              <a:blipFill>
                <a:blip r:embed="rId2"/>
                <a:stretch>
                  <a:fillRect l="-756" t="-1701" b="-34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800221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1C4C92E9-E7F0-F256-4C23-8495B2ED32C5}"/>
                  </a:ext>
                </a:extLst>
              </p:cNvPr>
              <p:cNvSpPr txBox="1"/>
              <p:nvPr/>
            </p:nvSpPr>
            <p:spPr>
              <a:xfrm>
                <a:off x="506775" y="577067"/>
                <a:ext cx="10730429" cy="5150513"/>
              </a:xfrm>
              <a:prstGeom prst="rect">
                <a:avLst/>
              </a:prstGeom>
              <a:noFill/>
            </p:spPr>
            <p:txBody>
              <a:bodyPr wrap="square">
                <a:spAutoFit/>
              </a:bodyPr>
              <a:lstStyle/>
              <a:p>
                <a:pPr>
                  <a:lnSpc>
                    <a:spcPct val="150000"/>
                  </a:lnSpc>
                  <a:spcBef>
                    <a:spcPts val="900"/>
                  </a:spcBef>
                  <a:spcAft>
                    <a:spcPts val="900"/>
                  </a:spcAft>
                </a:pPr>
                <a:r>
                  <a:rPr lang="zh-CN" altLang="zh-CN" sz="2400" b="1" dirty="0">
                    <a:solidFill>
                      <a:srgbClr val="0070C0"/>
                    </a:solidFill>
                    <a:effectLst/>
                    <a:latin typeface="Cambria" panose="02040503050406030204" pitchFamily="18" charset="0"/>
                    <a:ea typeface="宋体" panose="02010600030101010101" pitchFamily="2" charset="-122"/>
                    <a:cs typeface="Times New Roman" panose="02020603050405020304" pitchFamily="18" charset="0"/>
                  </a:rPr>
                  <a:t>例 </a:t>
                </a:r>
                <a:r>
                  <a:rPr lang="en-US" altLang="zh-CN" sz="2400" b="1" dirty="0">
                    <a:solidFill>
                      <a:srgbClr val="0070C0"/>
                    </a:solidFill>
                    <a:effectLst/>
                    <a:latin typeface="Cambria" panose="02040503050406030204" pitchFamily="18" charset="0"/>
                    <a:ea typeface="宋体" panose="02010600030101010101" pitchFamily="2" charset="-122"/>
                    <a:cs typeface="Times New Roman" panose="02020603050405020304" pitchFamily="18" charset="0"/>
                  </a:rPr>
                  <a:t>6.3.5</a:t>
                </a:r>
                <a:r>
                  <a:rPr lang="en-US" altLang="zh-CN" sz="2400" dirty="0">
                    <a:solidFill>
                      <a:srgbClr val="0070C0"/>
                    </a:solidFill>
                    <a:effectLst/>
                    <a:latin typeface="Cambria" panose="02040503050406030204" pitchFamily="18" charset="0"/>
                    <a:ea typeface="宋体" panose="02010600030101010101" pitchFamily="2" charset="-122"/>
                    <a:cs typeface="Times New Roman" panose="02020603050405020304" pitchFamily="18" charset="0"/>
                  </a:rPr>
                  <a:t> </a:t>
                </a:r>
                <a:r>
                  <a:rPr lang="en-US" altLang="zh-CN" sz="2400" i="1" dirty="0">
                    <a:solidFill>
                      <a:srgbClr val="0070C0"/>
                    </a:solidFill>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设矩阵 </a:t>
                </a:r>
                <a14:m>
                  <m:oMath xmlns:m="http://schemas.openxmlformats.org/officeDocument/2006/math">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𝑨</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d>
                      <m:d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dPr>
                      <m:e>
                        <m:m>
                          <m:mPr>
                            <m:plcHide m:val="on"/>
                            <m:mcs>
                              <m:mc>
                                <m:mcPr>
                                  <m:count m:val="3"/>
                                  <m:mcJc m:val="center"/>
                                </m:mcPr>
                              </m:mc>
                            </m:mcs>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mPr>
                          <m:m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e>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−2</m:t>
                              </m:r>
                            </m:e>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−4</m:t>
                              </m:r>
                            </m:e>
                          </m:mr>
                          <m:m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−2</m:t>
                              </m:r>
                            </m:e>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𝑥</m:t>
                              </m:r>
                            </m:e>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−2</m:t>
                              </m:r>
                            </m:e>
                          </m:mr>
                          <m:m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−4</m:t>
                              </m:r>
                            </m:e>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−2</m:t>
                              </m:r>
                            </m:e>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e>
                          </m:mr>
                        </m:m>
                      </m:e>
                    </m:d>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与 </a:t>
                </a:r>
                <a14:m>
                  <m:oMath xmlns:m="http://schemas.openxmlformats.org/officeDocument/2006/math">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𝜦</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d>
                      <m:d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dPr>
                      <m:e>
                        <m:m>
                          <m:mPr>
                            <m:plcHide m:val="on"/>
                            <m:mcs>
                              <m:mc>
                                <m:mcPr>
                                  <m:count m:val="3"/>
                                  <m:mcJc m:val="center"/>
                                </m:mcPr>
                              </m:mc>
                            </m:mcs>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mPr>
                          <m:m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5</m:t>
                              </m:r>
                            </m:e>
                            <m:e/>
                            <m:e/>
                          </m:mr>
                          <m:mr>
                            <m:e/>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−4</m:t>
                              </m:r>
                            </m:e>
                            <m:e/>
                          </m:mr>
                          <m:mr>
                            <m:e/>
                            <m:e/>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𝑦</m:t>
                              </m:r>
                            </m:e>
                          </m:mr>
                        </m:m>
                      </m:e>
                    </m:d>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相似</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求 </a:t>
                </a:r>
                <a14:m>
                  <m:oMath xmlns:m="http://schemas.openxmlformats.org/officeDocument/2006/math">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𝑥</m:t>
                    </m:r>
                  </m:oMath>
                </a14:m>
                <a:r>
                  <a:rPr lang="en-US" altLang="zh-CN" sz="2400" i="1" dirty="0">
                    <a:effectLst/>
                    <a:latin typeface="Cambria" panose="02040503050406030204" pitchFamily="18" charset="0"/>
                    <a:ea typeface="宋体" panose="02010600030101010101" pitchFamily="2" charset="-122"/>
                    <a:cs typeface="Times New Roman" panose="02020603050405020304" pitchFamily="18" charset="0"/>
                  </a:rPr>
                  <a:t>, </a:t>
                </a:r>
                <a14:m>
                  <m:oMath xmlns:m="http://schemas.openxmlformats.org/officeDocument/2006/math">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𝑦</m:t>
                    </m:r>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并求一个正交阵 </a:t>
                </a:r>
                <a14:m>
                  <m:oMath xmlns:m="http://schemas.openxmlformats.org/officeDocument/2006/math">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𝑷</m:t>
                    </m:r>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使 </a:t>
                </a:r>
                <a14:m>
                  <m:oMath xmlns:m="http://schemas.openxmlformats.org/officeDocument/2006/math">
                    <m:sSup>
                      <m:sSup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𝑷</m:t>
                        </m:r>
                      </m:e>
                      <m:sup>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sup>
                    </m:sSup>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𝑨𝑷</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𝜦</m:t>
                    </m:r>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a:t>
                </a:r>
                <a:endParaRPr lang="zh-CN" altLang="zh-CN" sz="2400" dirty="0">
                  <a:effectLst/>
                  <a:latin typeface="Cambria" panose="02040503050406030204" pitchFamily="18" charset="0"/>
                  <a:ea typeface="宋体" panose="02010600030101010101" pitchFamily="2" charset="-122"/>
                  <a:cs typeface="Times New Roman" panose="02020603050405020304" pitchFamily="18" charset="0"/>
                </a:endParaRPr>
              </a:p>
              <a:p>
                <a:pPr>
                  <a:lnSpc>
                    <a:spcPct val="150000"/>
                  </a:lnSpc>
                  <a:spcBef>
                    <a:spcPts val="900"/>
                  </a:spcBef>
                  <a:spcAft>
                    <a:spcPts val="900"/>
                  </a:spcAft>
                </a:pPr>
                <a:r>
                  <a:rPr lang="zh-CN" altLang="zh-CN" sz="2400" dirty="0">
                    <a:solidFill>
                      <a:srgbClr val="0070C0"/>
                    </a:solidFill>
                    <a:effectLst/>
                    <a:latin typeface="Cambria" panose="02040503050406030204" pitchFamily="18" charset="0"/>
                    <a:ea typeface="宋体" panose="02010600030101010101" pitchFamily="2" charset="-122"/>
                    <a:cs typeface="Times New Roman" panose="02020603050405020304" pitchFamily="18" charset="0"/>
                  </a:rPr>
                  <a:t>解</a:t>
                </a:r>
                <a:r>
                  <a:rPr lang="en-US" altLang="zh-CN" sz="2400" dirty="0">
                    <a:solidFill>
                      <a:srgbClr val="0070C0"/>
                    </a:solidFill>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方阵 </a:t>
                </a:r>
                <a14:m>
                  <m:oMath xmlns:m="http://schemas.openxmlformats.org/officeDocument/2006/math">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𝐀</m:t>
                    </m:r>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与 对角阵 </a:t>
                </a:r>
                <a14:m>
                  <m:oMath xmlns:m="http://schemas.openxmlformats.org/officeDocument/2006/math">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𝚲</m:t>
                    </m:r>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相似</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则</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14:m>
                  <m:oMath xmlns:m="http://schemas.openxmlformats.org/officeDocument/2006/math">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5</m:t>
                    </m:r>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14:m>
                  <m:oMath xmlns:m="http://schemas.openxmlformats.org/officeDocument/2006/math">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−4</m:t>
                    </m:r>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14:m>
                  <m:oMath xmlns:m="http://schemas.openxmlformats.org/officeDocument/2006/math">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𝑦</m:t>
                    </m:r>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是矩阵 </a:t>
                </a:r>
                <a14:m>
                  <m:oMath xmlns:m="http://schemas.openxmlformats.org/officeDocument/2006/math">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𝐀</m:t>
                    </m:r>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的特征值</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p>
              <a:p>
                <a:pPr>
                  <a:lnSpc>
                    <a:spcPct val="150000"/>
                  </a:lnSpc>
                  <a:spcBef>
                    <a:spcPts val="900"/>
                  </a:spcBef>
                  <a:spcAft>
                    <a:spcPts val="900"/>
                  </a:spcAft>
                </a:pPr>
                <a:r>
                  <a:rPr lang="zh-CN" altLang="en-US" sz="2400" dirty="0">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由特征值性质 </a:t>
                </a:r>
                <a14:m>
                  <m:oMath xmlns:m="http://schemas.openxmlformats.org/officeDocument/2006/math">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𝜆</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sub>
                    </m:s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𝜆</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2</m:t>
                        </m:r>
                      </m:sub>
                    </m:s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𝜆</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3</m:t>
                        </m:r>
                      </m:sub>
                    </m:s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𝑎</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11</m:t>
                        </m:r>
                      </m:sub>
                    </m:s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𝑎</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22</m:t>
                        </m:r>
                      </m:sub>
                    </m:s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𝑎</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33</m:t>
                        </m:r>
                      </m:sub>
                    </m:sSub>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和 </a:t>
                </a:r>
                <a14:m>
                  <m:oMath xmlns:m="http://schemas.openxmlformats.org/officeDocument/2006/math">
                    <m:d>
                      <m:dPr>
                        <m:begChr m:val="|"/>
                        <m:endChr m:val="|"/>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𝐀</m:t>
                        </m:r>
                      </m:e>
                    </m:d>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𝜆</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sub>
                    </m:sSub>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𝜆</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2</m:t>
                        </m:r>
                      </m:sub>
                    </m:sSub>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𝜆</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3</m:t>
                        </m:r>
                      </m:sub>
                    </m:sSub>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得</a:t>
                </a:r>
              </a:p>
              <a:p>
                <a:pPr algn="r">
                  <a:lnSpc>
                    <a:spcPct val="150000"/>
                  </a:lnSpc>
                  <a:spcBef>
                    <a:spcPts val="900"/>
                  </a:spcBef>
                  <a:spcAft>
                    <a:spcPts val="900"/>
                  </a:spcAft>
                </a:pPr>
                <a14:m>
                  <m:oMath xmlns:m="http://schemas.openxmlformats.org/officeDocument/2006/math">
                    <m:d>
                      <m:dPr>
                        <m:begChr m:val="{"/>
                        <m:endChr m:val=""/>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dPr>
                      <m:e>
                        <m:m>
                          <m:mPr>
                            <m:plcHide m:val="on"/>
                            <m:mcs>
                              <m:mc>
                                <m:mcPr>
                                  <m:count m:val="1"/>
                                  <m:mcJc m:val="center"/>
                                </m:mcPr>
                              </m:mc>
                            </m:mcs>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mPr>
                          <m:m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5+(−4)+</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𝑦</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𝑥</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e>
                          </m:mr>
                          <m:m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5⋅(−4)⋅</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𝑦</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d>
                                <m:dPr>
                                  <m:begChr m:val="|"/>
                                  <m:endChr m:val="|"/>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𝐀</m:t>
                                  </m:r>
                                </m:e>
                              </m:d>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e>
                          </m:mr>
                        </m:m>
                      </m:e>
                    </m:d>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en-US" sz="2400" dirty="0">
                    <a:effectLst/>
                    <a:latin typeface="Cambria" panose="02040503050406030204" pitchFamily="18" charset="0"/>
                    <a:ea typeface="宋体" panose="02010600030101010101" pitchFamily="2" charset="-122"/>
                    <a:cs typeface="Times New Roman" panose="02020603050405020304" pitchFamily="18" charset="0"/>
                  </a:rPr>
                  <a:t>                            </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(6.3.3)</a:t>
                </a:r>
                <a:endParaRPr lang="zh-CN" altLang="zh-CN" sz="2400" dirty="0">
                  <a:effectLst/>
                  <a:latin typeface="Cambria" panose="02040503050406030204" pitchFamily="18" charset="0"/>
                  <a:ea typeface="宋体" panose="02010600030101010101" pitchFamily="2" charset="-122"/>
                  <a:cs typeface="Times New Roman" panose="02020603050405020304" pitchFamily="18" charset="0"/>
                </a:endParaRPr>
              </a:p>
            </p:txBody>
          </p:sp>
        </mc:Choice>
        <mc:Fallback xmlns="">
          <p:sp>
            <p:nvSpPr>
              <p:cNvPr id="3" name="文本框 2">
                <a:extLst>
                  <a:ext uri="{FF2B5EF4-FFF2-40B4-BE49-F238E27FC236}">
                    <a16:creationId xmlns:a16="http://schemas.microsoft.com/office/drawing/2014/main" id="{1C4C92E9-E7F0-F256-4C23-8495B2ED32C5}"/>
                  </a:ext>
                </a:extLst>
              </p:cNvPr>
              <p:cNvSpPr txBox="1">
                <a:spLocks noRot="1" noChangeAspect="1" noMove="1" noResize="1" noEditPoints="1" noAdjustHandles="1" noChangeArrowheads="1" noChangeShapeType="1" noTextEdit="1"/>
              </p:cNvSpPr>
              <p:nvPr/>
            </p:nvSpPr>
            <p:spPr>
              <a:xfrm>
                <a:off x="506775" y="577067"/>
                <a:ext cx="10730429" cy="5150513"/>
              </a:xfrm>
              <a:prstGeom prst="rect">
                <a:avLst/>
              </a:prstGeom>
              <a:blipFill>
                <a:blip r:embed="rId2"/>
                <a:stretch>
                  <a:fillRect l="-827" r="-946" b="-5086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8739371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786455C7-3BDA-4F0D-4AA5-85801E496977}"/>
                  </a:ext>
                </a:extLst>
              </p:cNvPr>
              <p:cNvSpPr txBox="1"/>
              <p:nvPr/>
            </p:nvSpPr>
            <p:spPr>
              <a:xfrm>
                <a:off x="763836" y="1038911"/>
                <a:ext cx="10664327" cy="4587346"/>
              </a:xfrm>
              <a:prstGeom prst="rect">
                <a:avLst/>
              </a:prstGeom>
              <a:noFill/>
            </p:spPr>
            <p:txBody>
              <a:bodyPr wrap="square">
                <a:spAutoFit/>
              </a:bodyPr>
              <a:lstStyle/>
              <a:p>
                <a:pPr>
                  <a:lnSpc>
                    <a:spcPct val="150000"/>
                  </a:lnSpc>
                  <a:spcBef>
                    <a:spcPts val="900"/>
                  </a:spcBef>
                  <a:spcAft>
                    <a:spcPts val="900"/>
                  </a:spcAft>
                </a:pPr>
                <a:r>
                  <a:rPr lang="en-US" altLang="zh-CN" sz="2400" dirty="0" err="1">
                    <a:effectLst/>
                    <a:latin typeface="宋体" panose="02010600030101010101" pitchFamily="2" charset="-122"/>
                    <a:ea typeface="宋体" panose="02010600030101010101" pitchFamily="2" charset="-122"/>
                    <a:cs typeface="Times New Roman" panose="02020603050405020304" pitchFamily="18" charset="0"/>
                  </a:rPr>
                  <a:t>又</a:t>
                </a:r>
                <a:endParaRPr lang="zh-CN" altLang="zh-CN" sz="2400" dirty="0">
                  <a:effectLst/>
                  <a:latin typeface="Cambria" panose="02040503050406030204" pitchFamily="18" charset="0"/>
                  <a:ea typeface="宋体" panose="02010600030101010101" pitchFamily="2" charset="-122"/>
                  <a:cs typeface="Times New Roman" panose="02020603050405020304" pitchFamily="18" charset="0"/>
                </a:endParaRPr>
              </a:p>
              <a:p>
                <a:pPr>
                  <a:spcBef>
                    <a:spcPts val="900"/>
                  </a:spcBef>
                  <a:spcAft>
                    <a:spcPts val="900"/>
                  </a:spcAft>
                </a:pPr>
                <a14:m>
                  <m:oMathPara xmlns:m="http://schemas.openxmlformats.org/officeDocument/2006/math">
                    <m:oMathParaPr>
                      <m:jc m:val="centerGroup"/>
                    </m:oMathParaPr>
                    <m:oMath xmlns:m="http://schemas.openxmlformats.org/officeDocument/2006/math">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𝐀</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d>
                        <m:dPr>
                          <m:begChr m:val="|"/>
                          <m:endChr m:val="|"/>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dPr>
                        <m:e>
                          <m:m>
                            <m:mPr>
                              <m:plcHide m:val="on"/>
                              <m:mcs>
                                <m:mc>
                                  <m:mcPr>
                                    <m:count m:val="3"/>
                                    <m:mcJc m:val="center"/>
                                  </m:mcPr>
                                </m:mc>
                              </m:mcs>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mPr>
                            <m:m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e>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−2</m:t>
                                </m:r>
                              </m:e>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−4</m:t>
                                </m:r>
                              </m:e>
                            </m:mr>
                            <m:m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−2</m:t>
                                </m:r>
                              </m:e>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𝑥</m:t>
                                </m:r>
                              </m:e>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−2</m:t>
                                </m:r>
                              </m:e>
                            </m:mr>
                            <m:m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−4</m:t>
                                </m:r>
                              </m:e>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−2</m:t>
                                </m:r>
                              </m:e>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e>
                            </m:mr>
                          </m:m>
                        </m:e>
                      </m:d>
                      <m:limUpp>
                        <m:limUpp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limUpp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e>
                        <m:lim>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𝑟</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3</m:t>
                              </m:r>
                            </m:sub>
                          </m:s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+4</m:t>
                          </m:r>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𝑟</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sub>
                          </m:s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𝑟</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2</m:t>
                              </m:r>
                            </m:sub>
                          </m:s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+2</m:t>
                          </m:r>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𝑟</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sub>
                          </m:sSub>
                        </m:lim>
                      </m:limUpp>
                      <m:d>
                        <m:dPr>
                          <m:begChr m:val="|"/>
                          <m:endChr m:val="|"/>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dPr>
                        <m:e>
                          <m:m>
                            <m:mPr>
                              <m:plcHide m:val="on"/>
                              <m:mcs>
                                <m:mc>
                                  <m:mcPr>
                                    <m:count m:val="3"/>
                                    <m:mcJc m:val="center"/>
                                  </m:mcPr>
                                </m:mc>
                              </m:mcs>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mPr>
                            <m:m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e>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−2</m:t>
                                </m:r>
                              </m:e>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−4</m:t>
                                </m:r>
                              </m:e>
                            </m:mr>
                            <m:m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0</m:t>
                                </m:r>
                              </m:e>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𝑥</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−4</m:t>
                                </m:r>
                              </m:e>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−10</m:t>
                                </m:r>
                              </m:e>
                            </m:mr>
                            <m:m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0</m:t>
                                </m:r>
                              </m:e>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−10</m:t>
                                </m:r>
                              </m:e>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−15</m:t>
                                </m:r>
                              </m:e>
                            </m:mr>
                          </m:m>
                        </m:e>
                      </m:d>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=−15</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𝑥</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−40,</m:t>
                      </m:r>
                    </m:oMath>
                  </m:oMathPara>
                </a14:m>
                <a:endParaRPr lang="zh-CN" altLang="zh-CN" sz="2400" dirty="0">
                  <a:effectLst/>
                  <a:latin typeface="Cambria" panose="02040503050406030204" pitchFamily="18" charset="0"/>
                  <a:ea typeface="宋体" panose="02010600030101010101" pitchFamily="2" charset="-122"/>
                  <a:cs typeface="Times New Roman" panose="02020603050405020304" pitchFamily="18" charset="0"/>
                </a:endParaRPr>
              </a:p>
              <a:p>
                <a:pPr>
                  <a:lnSpc>
                    <a:spcPct val="150000"/>
                  </a:lnSpc>
                  <a:spcBef>
                    <a:spcPts val="900"/>
                  </a:spcBef>
                  <a:spcAft>
                    <a:spcPts val="900"/>
                  </a:spcAft>
                </a:pPr>
                <a:r>
                  <a:rPr lang="en-US" altLang="zh-CN" sz="2400" dirty="0" err="1">
                    <a:effectLst/>
                    <a:latin typeface="宋体" panose="02010600030101010101" pitchFamily="2" charset="-122"/>
                    <a:ea typeface="宋体" panose="02010600030101010101" pitchFamily="2" charset="-122"/>
                    <a:cs typeface="Times New Roman" panose="02020603050405020304" pitchFamily="18" charset="0"/>
                  </a:rPr>
                  <a:t>代入</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(6.3.3)</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式</a:t>
                </a:r>
                <a:r>
                  <a:rPr lang="en-US" altLang="zh-CN" sz="2400" dirty="0" err="1">
                    <a:effectLst/>
                    <a:latin typeface="宋体" panose="02010600030101010101" pitchFamily="2" charset="-122"/>
                    <a:ea typeface="宋体" panose="02010600030101010101" pitchFamily="2" charset="-122"/>
                    <a:cs typeface="Times New Roman" panose="02020603050405020304" pitchFamily="18" charset="0"/>
                  </a:rPr>
                  <a:t>得</a:t>
                </a:r>
                <a:endParaRPr lang="zh-CN" altLang="zh-CN" sz="2400" dirty="0">
                  <a:effectLst/>
                  <a:latin typeface="Cambria" panose="02040503050406030204" pitchFamily="18" charset="0"/>
                  <a:ea typeface="宋体" panose="02010600030101010101" pitchFamily="2" charset="-122"/>
                  <a:cs typeface="Times New Roman" panose="02020603050405020304" pitchFamily="18" charset="0"/>
                </a:endParaRPr>
              </a:p>
              <a:p>
                <a:pPr>
                  <a:lnSpc>
                    <a:spcPct val="150000"/>
                  </a:lnSpc>
                  <a:spcBef>
                    <a:spcPts val="900"/>
                  </a:spcBef>
                  <a:spcAft>
                    <a:spcPts val="900"/>
                  </a:spcAft>
                </a:pPr>
                <a14:m>
                  <m:oMathPara xmlns:m="http://schemas.openxmlformats.org/officeDocument/2006/math">
                    <m:oMathParaPr>
                      <m:jc m:val="centerGroup"/>
                    </m:oMathParaPr>
                    <m:oMath xmlns:m="http://schemas.openxmlformats.org/officeDocument/2006/math">
                      <m:d>
                        <m:dPr>
                          <m:begChr m:val="{"/>
                          <m:endChr m:val=""/>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dPr>
                        <m:e>
                          <m:m>
                            <m:mPr>
                              <m:plcHide m:val="on"/>
                              <m:mcs>
                                <m:mc>
                                  <m:mcPr>
                                    <m:count m:val="1"/>
                                    <m:mcJc m:val="center"/>
                                  </m:mcPr>
                                </m:mc>
                              </m:mcs>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mPr>
                            <m:m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𝑦</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=2+</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𝑥</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e>
                            </m:mr>
                            <m:m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−20</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𝑦</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=−15</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𝑥</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−40.</m:t>
                                </m:r>
                              </m:e>
                            </m:mr>
                          </m:m>
                        </m:e>
                      </m:d>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  ⇒  </m:t>
                      </m:r>
                      <m:d>
                        <m:dPr>
                          <m:begChr m:val="{"/>
                          <m:endChr m:val=""/>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dPr>
                        <m:e>
                          <m:m>
                            <m:mPr>
                              <m:plcHide m:val="on"/>
                              <m:mcs>
                                <m:mc>
                                  <m:mcPr>
                                    <m:count m:val="1"/>
                                    <m:mcJc m:val="center"/>
                                  </m:mcPr>
                                </m:mc>
                              </m:mcs>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mPr>
                            <m:m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𝑥</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=4,</m:t>
                                </m:r>
                              </m:e>
                            </m:mr>
                            <m:m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𝑦</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=5.</m:t>
                                </m:r>
                              </m:e>
                            </m:mr>
                          </m:m>
                        </m:e>
                      </m:d>
                    </m:oMath>
                  </m:oMathPara>
                </a14:m>
                <a:endParaRPr lang="zh-CN" altLang="zh-CN" sz="2400" dirty="0">
                  <a:effectLst/>
                  <a:latin typeface="Cambria" panose="02040503050406030204" pitchFamily="18" charset="0"/>
                  <a:ea typeface="宋体" panose="02010600030101010101" pitchFamily="2" charset="-122"/>
                  <a:cs typeface="Times New Roman" panose="02020603050405020304" pitchFamily="18" charset="0"/>
                </a:endParaRPr>
              </a:p>
              <a:p>
                <a:pPr indent="304800">
                  <a:lnSpc>
                    <a:spcPct val="150000"/>
                  </a:lnSpc>
                  <a:spcBef>
                    <a:spcPts val="900"/>
                  </a:spcBef>
                  <a:spcAft>
                    <a:spcPts val="900"/>
                  </a:spcAft>
                </a:pP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下求正交矩阵</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14:m>
                  <m:oMath xmlns:m="http://schemas.openxmlformats.org/officeDocument/2006/math">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𝐏</m:t>
                    </m:r>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a:t>
                </a:r>
                <a:endParaRPr lang="zh-CN" altLang="zh-CN" sz="2400" dirty="0">
                  <a:effectLst/>
                  <a:latin typeface="Cambria" panose="02040503050406030204" pitchFamily="18" charset="0"/>
                  <a:ea typeface="宋体" panose="02010600030101010101" pitchFamily="2" charset="-122"/>
                  <a:cs typeface="Times New Roman" panose="02020603050405020304" pitchFamily="18" charset="0"/>
                </a:endParaRPr>
              </a:p>
            </p:txBody>
          </p:sp>
        </mc:Choice>
        <mc:Fallback xmlns="">
          <p:sp>
            <p:nvSpPr>
              <p:cNvPr id="3" name="文本框 2">
                <a:extLst>
                  <a:ext uri="{FF2B5EF4-FFF2-40B4-BE49-F238E27FC236}">
                    <a16:creationId xmlns:a16="http://schemas.microsoft.com/office/drawing/2014/main" id="{786455C7-3BDA-4F0D-4AA5-85801E496977}"/>
                  </a:ext>
                </a:extLst>
              </p:cNvPr>
              <p:cNvSpPr txBox="1">
                <a:spLocks noRot="1" noChangeAspect="1" noMove="1" noResize="1" noEditPoints="1" noAdjustHandles="1" noChangeArrowheads="1" noChangeShapeType="1" noTextEdit="1"/>
              </p:cNvSpPr>
              <p:nvPr/>
            </p:nvSpPr>
            <p:spPr>
              <a:xfrm>
                <a:off x="763836" y="1038911"/>
                <a:ext cx="10664327" cy="4587346"/>
              </a:xfrm>
              <a:prstGeom prst="rect">
                <a:avLst/>
              </a:prstGeom>
              <a:blipFill>
                <a:blip r:embed="rId2"/>
                <a:stretch>
                  <a:fillRect l="-951" b="-3939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391717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966F65CC-99C0-1CEE-6C74-EAF379868E7D}"/>
                  </a:ext>
                </a:extLst>
              </p:cNvPr>
              <p:cNvSpPr txBox="1"/>
              <p:nvPr/>
            </p:nvSpPr>
            <p:spPr>
              <a:xfrm>
                <a:off x="881349" y="1252897"/>
                <a:ext cx="10675345" cy="4649093"/>
              </a:xfrm>
              <a:prstGeom prst="rect">
                <a:avLst/>
              </a:prstGeom>
              <a:noFill/>
            </p:spPr>
            <p:txBody>
              <a:bodyPr wrap="square">
                <a:spAutoFit/>
              </a:bodyPr>
              <a:lstStyle/>
              <a:p>
                <a:pPr indent="304800">
                  <a:spcBef>
                    <a:spcPts val="900"/>
                  </a:spcBef>
                  <a:spcAft>
                    <a:spcPts val="900"/>
                  </a:spcAft>
                </a:pP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当</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14:m>
                  <m:oMath xmlns:m="http://schemas.openxmlformats.org/officeDocument/2006/math">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𝜆</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sub>
                    </m:s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𝜆</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2</m:t>
                        </m:r>
                      </m:sub>
                    </m:s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=5</m:t>
                    </m:r>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时</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解方程</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14:m>
                  <m:oMath xmlns:m="http://schemas.openxmlformats.org/officeDocument/2006/math">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𝐀</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−5</m:t>
                    </m:r>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𝐄</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𝐱</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𝟎</m:t>
                    </m:r>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由</a:t>
                </a:r>
              </a:p>
              <a:p>
                <a:pPr>
                  <a:spcBef>
                    <a:spcPts val="900"/>
                  </a:spcBef>
                  <a:spcAft>
                    <a:spcPts val="900"/>
                  </a:spcAft>
                </a:pPr>
                <a14:m>
                  <m:oMathPara xmlns:m="http://schemas.openxmlformats.org/officeDocument/2006/math">
                    <m:oMathParaPr>
                      <m:jc m:val="centerGroup"/>
                    </m:oMathParaPr>
                    <m:oMath xmlns:m="http://schemas.openxmlformats.org/officeDocument/2006/math">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𝐀</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−5</m:t>
                      </m:r>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𝐄</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d>
                        <m:d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dPr>
                        <m:e>
                          <m:m>
                            <m:mPr>
                              <m:plcHide m:val="on"/>
                              <m:mcs>
                                <m:mc>
                                  <m:mcPr>
                                    <m:count m:val="3"/>
                                    <m:mcJc m:val="center"/>
                                  </m:mcPr>
                                </m:mc>
                              </m:mcs>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mPr>
                            <m:m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−4</m:t>
                                </m:r>
                              </m:e>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−2</m:t>
                                </m:r>
                              </m:e>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−4</m:t>
                                </m:r>
                              </m:e>
                            </m:mr>
                            <m:m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−2</m:t>
                                </m:r>
                              </m:e>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e>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−2</m:t>
                                </m:r>
                              </m:e>
                            </m:mr>
                            <m:m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−4</m:t>
                                </m:r>
                              </m:e>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−2</m:t>
                                </m:r>
                              </m:e>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−4</m:t>
                                </m:r>
                              </m:e>
                            </m:mr>
                          </m:m>
                        </m:e>
                      </m:d>
                      <m:limUpp>
                        <m:limUpp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limUpp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e>
                        <m:lim>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lim>
                      </m:limUpp>
                      <m:d>
                        <m:d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dPr>
                        <m:e>
                          <m:m>
                            <m:mPr>
                              <m:plcHide m:val="on"/>
                              <m:mcs>
                                <m:mc>
                                  <m:mcPr>
                                    <m:count m:val="3"/>
                                    <m:mcJc m:val="center"/>
                                  </m:mcPr>
                                </m:mc>
                              </m:mcs>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mPr>
                            <m:m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2</m:t>
                                </m:r>
                              </m:e>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e>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2</m:t>
                                </m:r>
                              </m:e>
                            </m:mr>
                            <m:m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0</m:t>
                                </m:r>
                              </m:e>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0</m:t>
                                </m:r>
                              </m:e>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0</m:t>
                                </m:r>
                              </m:e>
                            </m:mr>
                            <m:m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0</m:t>
                                </m:r>
                              </m:e>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0</m:t>
                                </m:r>
                              </m:e>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0</m:t>
                                </m:r>
                              </m:e>
                            </m:mr>
                          </m:m>
                        </m:e>
                      </m:d>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oMath>
                  </m:oMathPara>
                </a14:m>
                <a:endParaRPr lang="zh-CN" altLang="zh-CN" sz="2400" dirty="0">
                  <a:effectLst/>
                  <a:latin typeface="Cambria" panose="02040503050406030204" pitchFamily="18" charset="0"/>
                  <a:ea typeface="宋体" panose="02010600030101010101" pitchFamily="2" charset="-122"/>
                  <a:cs typeface="Times New Roman" panose="02020603050405020304" pitchFamily="18" charset="0"/>
                </a:endParaRPr>
              </a:p>
              <a:p>
                <a:pPr>
                  <a:spcBef>
                    <a:spcPts val="900"/>
                  </a:spcBef>
                  <a:spcAft>
                    <a:spcPts val="900"/>
                  </a:spcAft>
                </a:pPr>
                <a:r>
                  <a:rPr lang="en-US" altLang="zh-CN" sz="2400" dirty="0" err="1">
                    <a:effectLst/>
                    <a:latin typeface="宋体" panose="02010600030101010101" pitchFamily="2" charset="-122"/>
                    <a:ea typeface="宋体" panose="02010600030101010101" pitchFamily="2" charset="-122"/>
                    <a:cs typeface="Times New Roman" panose="02020603050405020304" pitchFamily="18" charset="0"/>
                  </a:rPr>
                  <a:t>得一组正交的基础解系</a:t>
                </a:r>
                <a:endParaRPr lang="zh-CN" altLang="zh-CN" sz="2400" dirty="0">
                  <a:effectLst/>
                  <a:latin typeface="Cambria" panose="02040503050406030204" pitchFamily="18" charset="0"/>
                  <a:ea typeface="宋体" panose="02010600030101010101" pitchFamily="2" charset="-122"/>
                  <a:cs typeface="Times New Roman" panose="02020603050405020304" pitchFamily="18" charset="0"/>
                </a:endParaRPr>
              </a:p>
              <a:p>
                <a:pPr>
                  <a:spcBef>
                    <a:spcPts val="900"/>
                  </a:spcBef>
                  <a:spcAft>
                    <a:spcPts val="900"/>
                  </a:spcAft>
                </a:pPr>
                <a14:m>
                  <m:oMathPara xmlns:m="http://schemas.openxmlformats.org/officeDocument/2006/math">
                    <m:oMathParaPr>
                      <m:jc m:val="centerGroup"/>
                    </m:oMathParaPr>
                    <m:oMath xmlns:m="http://schemas.openxmlformats.org/officeDocument/2006/math">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𝛏</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sub>
                      </m:s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 −2, 0</m:t>
                      </m:r>
                      <m:sSup>
                        <m:sSup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e>
                        <m:sup>
                          <m:r>
                            <m:rPr>
                              <m:sty m:val="p"/>
                            </m:rPr>
                            <a:rPr lang="en-US" altLang="zh-CN" sz="2400">
                              <a:effectLst/>
                              <a:latin typeface="Cambria Math" panose="02040503050406030204" pitchFamily="18" charset="0"/>
                              <a:ea typeface="宋体" panose="02010600030101010101" pitchFamily="2" charset="-122"/>
                              <a:cs typeface="Times New Roman" panose="02020603050405020304" pitchFamily="18" charset="0"/>
                            </a:rPr>
                            <m:t>T</m:t>
                          </m:r>
                        </m:sup>
                      </m:sSup>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, </m:t>
                      </m:r>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𝛏</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2</m:t>
                          </m:r>
                        </m:sub>
                      </m:s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=(2, 1, −</m:t>
                      </m:r>
                      <m:f>
                        <m:f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5</m:t>
                          </m:r>
                        </m:num>
                        <m:den>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2</m:t>
                          </m:r>
                        </m:den>
                      </m:f>
                      <m:sSup>
                        <m:sSup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e>
                        <m:sup>
                          <m:r>
                            <m:rPr>
                              <m:sty m:val="p"/>
                            </m:rPr>
                            <a:rPr lang="en-US" altLang="zh-CN" sz="2400">
                              <a:effectLst/>
                              <a:latin typeface="Cambria Math" panose="02040503050406030204" pitchFamily="18" charset="0"/>
                              <a:ea typeface="宋体" panose="02010600030101010101" pitchFamily="2" charset="-122"/>
                              <a:cs typeface="Times New Roman" panose="02020603050405020304" pitchFamily="18" charset="0"/>
                            </a:rPr>
                            <m:t>T</m:t>
                          </m:r>
                        </m:sup>
                      </m:sSup>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oMath>
                  </m:oMathPara>
                </a14:m>
                <a:endParaRPr lang="zh-CN" altLang="zh-CN" sz="2400" dirty="0">
                  <a:effectLst/>
                  <a:latin typeface="Cambria" panose="02040503050406030204" pitchFamily="18" charset="0"/>
                  <a:ea typeface="宋体" panose="02010600030101010101" pitchFamily="2" charset="-122"/>
                  <a:cs typeface="Times New Roman" panose="02020603050405020304" pitchFamily="18" charset="0"/>
                </a:endParaRPr>
              </a:p>
              <a:p>
                <a:pPr>
                  <a:spcBef>
                    <a:spcPts val="900"/>
                  </a:spcBef>
                  <a:spcAft>
                    <a:spcPts val="900"/>
                  </a:spcAft>
                </a:pPr>
                <a:r>
                  <a:rPr lang="en-US" altLang="zh-CN" sz="2400" dirty="0" err="1">
                    <a:effectLst/>
                    <a:latin typeface="宋体" panose="02010600030101010101" pitchFamily="2" charset="-122"/>
                    <a:ea typeface="宋体" panose="02010600030101010101" pitchFamily="2" charset="-122"/>
                    <a:cs typeface="Times New Roman" panose="02020603050405020304" pitchFamily="18" charset="0"/>
                  </a:rPr>
                  <a:t>单位化得</a:t>
                </a:r>
                <a:endParaRPr lang="zh-CN" altLang="zh-CN" sz="2400" dirty="0">
                  <a:effectLst/>
                  <a:latin typeface="Cambria" panose="02040503050406030204" pitchFamily="18" charset="0"/>
                  <a:ea typeface="宋体" panose="02010600030101010101" pitchFamily="2" charset="-122"/>
                  <a:cs typeface="Times New Roman" panose="02020603050405020304" pitchFamily="18" charset="0"/>
                </a:endParaRPr>
              </a:p>
              <a:p>
                <a:pPr>
                  <a:spcBef>
                    <a:spcPts val="900"/>
                  </a:spcBef>
                  <a:spcAft>
                    <a:spcPts val="900"/>
                  </a:spcAft>
                </a:pPr>
                <a14:m>
                  <m:oMathPara xmlns:m="http://schemas.openxmlformats.org/officeDocument/2006/math">
                    <m:oMathParaPr>
                      <m:jc m:val="centerGroup"/>
                    </m:oMathParaPr>
                    <m:oMath xmlns:m="http://schemas.openxmlformats.org/officeDocument/2006/math">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𝐩</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sub>
                      </m:s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num>
                        <m:den>
                          <m:rad>
                            <m:radPr>
                              <m:degHide m:val="on"/>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radPr>
                            <m:deg/>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5</m:t>
                              </m:r>
                            </m:e>
                          </m:rad>
                        </m:den>
                      </m:f>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 −2, 0</m:t>
                      </m:r>
                      <m:sSup>
                        <m:sSup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e>
                        <m:sup>
                          <m:r>
                            <m:rPr>
                              <m:sty m:val="p"/>
                            </m:rPr>
                            <a:rPr lang="en-US" altLang="zh-CN" sz="2400">
                              <a:effectLst/>
                              <a:latin typeface="Cambria Math" panose="02040503050406030204" pitchFamily="18" charset="0"/>
                              <a:ea typeface="宋体" panose="02010600030101010101" pitchFamily="2" charset="-122"/>
                              <a:cs typeface="Times New Roman" panose="02020603050405020304" pitchFamily="18" charset="0"/>
                            </a:rPr>
                            <m:t>T</m:t>
                          </m:r>
                        </m:sup>
                      </m:sSup>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, </m:t>
                      </m:r>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𝐩</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2</m:t>
                          </m:r>
                        </m:sub>
                      </m:s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4</m:t>
                          </m:r>
                        </m:num>
                        <m:den>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3</m:t>
                          </m:r>
                          <m:rad>
                            <m:radPr>
                              <m:degHide m:val="on"/>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radPr>
                            <m:deg/>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5</m:t>
                              </m:r>
                            </m:e>
                          </m:rad>
                        </m:den>
                      </m:f>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 </m:t>
                      </m:r>
                      <m:f>
                        <m:f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2</m:t>
                          </m:r>
                        </m:num>
                        <m:den>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3</m:t>
                          </m:r>
                          <m:rad>
                            <m:radPr>
                              <m:degHide m:val="on"/>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radPr>
                            <m:deg/>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5</m:t>
                              </m:r>
                            </m:e>
                          </m:rad>
                        </m:den>
                      </m:f>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 −</m:t>
                      </m:r>
                      <m:f>
                        <m:f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fPr>
                        <m:num>
                          <m:rad>
                            <m:radPr>
                              <m:degHide m:val="on"/>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radPr>
                            <m:deg/>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5</m:t>
                              </m:r>
                            </m:e>
                          </m:rad>
                        </m:num>
                        <m:den>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3</m:t>
                          </m:r>
                        </m:den>
                      </m:f>
                      <m:sSup>
                        <m:sSup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e>
                        <m:sup>
                          <m:r>
                            <m:rPr>
                              <m:sty m:val="p"/>
                            </m:rPr>
                            <a:rPr lang="en-US" altLang="zh-CN" sz="2400">
                              <a:effectLst/>
                              <a:latin typeface="Cambria Math" panose="02040503050406030204" pitchFamily="18" charset="0"/>
                              <a:ea typeface="宋体" panose="02010600030101010101" pitchFamily="2" charset="-122"/>
                              <a:cs typeface="Times New Roman" panose="02020603050405020304" pitchFamily="18" charset="0"/>
                            </a:rPr>
                            <m:t>T</m:t>
                          </m:r>
                        </m:sup>
                      </m:sSup>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oMath>
                  </m:oMathPara>
                </a14:m>
                <a:endParaRPr lang="zh-CN" altLang="zh-CN" sz="2400" dirty="0">
                  <a:effectLst/>
                  <a:latin typeface="Cambria" panose="02040503050406030204" pitchFamily="18" charset="0"/>
                  <a:ea typeface="宋体" panose="02010600030101010101" pitchFamily="2" charset="-122"/>
                  <a:cs typeface="Times New Roman" panose="02020603050405020304" pitchFamily="18" charset="0"/>
                </a:endParaRPr>
              </a:p>
            </p:txBody>
          </p:sp>
        </mc:Choice>
        <mc:Fallback xmlns="">
          <p:sp>
            <p:nvSpPr>
              <p:cNvPr id="3" name="文本框 2">
                <a:extLst>
                  <a:ext uri="{FF2B5EF4-FFF2-40B4-BE49-F238E27FC236}">
                    <a16:creationId xmlns:a16="http://schemas.microsoft.com/office/drawing/2014/main" id="{966F65CC-99C0-1CEE-6C74-EAF379868E7D}"/>
                  </a:ext>
                </a:extLst>
              </p:cNvPr>
              <p:cNvSpPr txBox="1">
                <a:spLocks noRot="1" noChangeAspect="1" noMove="1" noResize="1" noEditPoints="1" noAdjustHandles="1" noChangeArrowheads="1" noChangeShapeType="1" noTextEdit="1"/>
              </p:cNvSpPr>
              <p:nvPr/>
            </p:nvSpPr>
            <p:spPr>
              <a:xfrm>
                <a:off x="881349" y="1252897"/>
                <a:ext cx="10675345" cy="4649093"/>
              </a:xfrm>
              <a:prstGeom prst="rect">
                <a:avLst/>
              </a:prstGeom>
              <a:blipFill>
                <a:blip r:embed="rId2"/>
                <a:stretch>
                  <a:fillRect l="-950" t="-136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093233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CDE78459-4401-A435-B3EE-9247D9022C5F}"/>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20307" y="1090670"/>
            <a:ext cx="7711807" cy="5023692"/>
          </a:xfrm>
          <a:prstGeom prst="rect">
            <a:avLst/>
          </a:prstGeom>
          <a:noFill/>
          <a:ln>
            <a:noFill/>
          </a:ln>
        </p:spPr>
      </p:pic>
      <p:sp>
        <p:nvSpPr>
          <p:cNvPr id="3" name="文本框 2">
            <a:extLst>
              <a:ext uri="{FF2B5EF4-FFF2-40B4-BE49-F238E27FC236}">
                <a16:creationId xmlns:a16="http://schemas.microsoft.com/office/drawing/2014/main" id="{C21D83FF-2138-B3D6-AAA0-7AF57FD8E12B}"/>
              </a:ext>
            </a:extLst>
          </p:cNvPr>
          <p:cNvSpPr txBox="1"/>
          <p:nvPr/>
        </p:nvSpPr>
        <p:spPr>
          <a:xfrm>
            <a:off x="220337" y="1707614"/>
            <a:ext cx="1874231" cy="461665"/>
          </a:xfrm>
          <a:prstGeom prst="rect">
            <a:avLst/>
          </a:prstGeom>
          <a:noFill/>
        </p:spPr>
        <p:txBody>
          <a:bodyPr wrap="none" rtlCol="0">
            <a:spAutoFit/>
          </a:bodyPr>
          <a:lstStyle/>
          <a:p>
            <a:r>
              <a:rPr kumimoji="1" lang="zh-CN" altLang="en-US" sz="2400" dirty="0"/>
              <a:t>解两类方程</a:t>
            </a:r>
            <a:r>
              <a:rPr kumimoji="1" lang="en-US" altLang="zh-CN" sz="2400" dirty="0"/>
              <a:t>:</a:t>
            </a:r>
            <a:r>
              <a:rPr kumimoji="1" lang="zh-CN" altLang="en-US" sz="2400" dirty="0"/>
              <a:t> </a:t>
            </a:r>
          </a:p>
        </p:txBody>
      </p:sp>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2DD7E1C1-EB0A-C26E-BBB7-619724096BBA}"/>
                  </a:ext>
                </a:extLst>
              </p:cNvPr>
              <p:cNvSpPr txBox="1"/>
              <p:nvPr/>
            </p:nvSpPr>
            <p:spPr>
              <a:xfrm>
                <a:off x="220337" y="2599981"/>
                <a:ext cx="3800819" cy="461665"/>
              </a:xfrm>
              <a:prstGeom prst="rect">
                <a:avLst/>
              </a:prstGeom>
              <a:noFill/>
            </p:spPr>
            <p:txBody>
              <a:bodyPr wrap="square" rtlCol="0">
                <a:spAutoFit/>
              </a:bodyPr>
              <a:lstStyle/>
              <a:p>
                <a:r>
                  <a:rPr kumimoji="1" lang="en-US" altLang="zh-CN" sz="2400" dirty="0"/>
                  <a:t>(1)</a:t>
                </a:r>
                <a:r>
                  <a:rPr kumimoji="1" lang="zh-CN" altLang="en-US" sz="2400" dirty="0"/>
                  <a:t> 解 </a:t>
                </a:r>
                <a14:m>
                  <m:oMath xmlns:m="http://schemas.openxmlformats.org/officeDocument/2006/math">
                    <m:d>
                      <m:dPr>
                        <m:begChr m:val="|"/>
                        <m:endChr m:val="|"/>
                        <m:ctrlPr>
                          <a:rPr lang="en-US" altLang="zh-CN" sz="2400" i="1" smtClean="0">
                            <a:effectLst/>
                            <a:latin typeface="Cambria Math" panose="02040503050406030204" pitchFamily="18" charset="0"/>
                            <a:ea typeface="宋体" panose="02010600030101010101" pitchFamily="2" charset="-122"/>
                            <a:cs typeface="Times New Roman" panose="02020603050405020304" pitchFamily="18" charset="0"/>
                          </a:rPr>
                        </m:ctrlPr>
                      </m:dPr>
                      <m:e>
                        <m:r>
                          <a:rPr lang="en-US" altLang="zh-CN" sz="2400" i="1" smtClean="0">
                            <a:effectLst/>
                            <a:latin typeface="Cambria Math" panose="02040503050406030204" pitchFamily="18" charset="0"/>
                            <a:ea typeface="宋体" panose="02010600030101010101" pitchFamily="2" charset="-122"/>
                            <a:cs typeface="Times New Roman" panose="02020603050405020304" pitchFamily="18" charset="0"/>
                          </a:rPr>
                          <m:t>𝜆</m:t>
                        </m:r>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𝑬</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𝑨</m:t>
                        </m:r>
                      </m:e>
                    </m:d>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=0</m:t>
                    </m:r>
                    <m:r>
                      <a:rPr lang="en-US" altLang="zh-CN" sz="2400" b="0" i="1" smtClean="0">
                        <a:effectLst/>
                        <a:latin typeface="Cambria Math" panose="02040503050406030204" pitchFamily="18" charset="0"/>
                        <a:ea typeface="宋体" panose="02010600030101010101" pitchFamily="2" charset="-122"/>
                        <a:cs typeface="Times New Roman" panose="02020603050405020304" pitchFamily="18" charset="0"/>
                      </a:rPr>
                      <m:t>,</m:t>
                    </m:r>
                    <m:r>
                      <a:rPr lang="zh-CN" altLang="en-US" sz="2400" b="0" i="1" smtClean="0">
                        <a:effectLst/>
                        <a:latin typeface="Cambria Math" panose="02040503050406030204" pitchFamily="18" charset="0"/>
                        <a:ea typeface="宋体" panose="02010600030101010101" pitchFamily="2" charset="-122"/>
                        <a:cs typeface="Times New Roman" panose="02020603050405020304" pitchFamily="18" charset="0"/>
                      </a:rPr>
                      <m:t>  </m:t>
                    </m:r>
                  </m:oMath>
                </a14:m>
                <a:r>
                  <a:rPr kumimoji="1" lang="zh-CN" altLang="en-US" sz="2400" dirty="0"/>
                  <a:t>得</a:t>
                </a:r>
                <a14:m>
                  <m:oMath xmlns:m="http://schemas.openxmlformats.org/officeDocument/2006/math">
                    <m:r>
                      <a:rPr lang="zh-CN" altLang="en-US" sz="2400" b="0" i="0" smtClean="0">
                        <a:effectLst/>
                        <a:latin typeface="Cambria Math" panose="02040503050406030204" pitchFamily="18" charset="0"/>
                        <a:ea typeface="宋体" panose="02010600030101010101" pitchFamily="2" charset="-122"/>
                        <a:cs typeface="Times New Roman" panose="02020603050405020304" pitchFamily="18" charset="0"/>
                      </a:rPr>
                      <m:t> </m:t>
                    </m:r>
                    <m:r>
                      <a:rPr lang="en-US" altLang="zh-CN" sz="2400" i="1" smtClean="0">
                        <a:effectLst/>
                        <a:latin typeface="Cambria Math" panose="02040503050406030204" pitchFamily="18" charset="0"/>
                        <a:ea typeface="宋体" panose="02010600030101010101" pitchFamily="2" charset="-122"/>
                        <a:cs typeface="Times New Roman" panose="02020603050405020304" pitchFamily="18" charset="0"/>
                      </a:rPr>
                      <m:t>𝜆</m:t>
                    </m:r>
                  </m:oMath>
                </a14:m>
                <a:r>
                  <a:rPr kumimoji="1" lang="en-US" altLang="zh-CN" sz="2400" dirty="0"/>
                  <a:t>.</a:t>
                </a:r>
                <a:r>
                  <a:rPr kumimoji="1" lang="zh-CN" altLang="en-US" sz="2400" dirty="0"/>
                  <a:t> </a:t>
                </a:r>
              </a:p>
            </p:txBody>
          </p:sp>
        </mc:Choice>
        <mc:Fallback xmlns="">
          <p:sp>
            <p:nvSpPr>
              <p:cNvPr id="4" name="文本框 3">
                <a:extLst>
                  <a:ext uri="{FF2B5EF4-FFF2-40B4-BE49-F238E27FC236}">
                    <a16:creationId xmlns:a16="http://schemas.microsoft.com/office/drawing/2014/main" id="{2DD7E1C1-EB0A-C26E-BBB7-619724096BBA}"/>
                  </a:ext>
                </a:extLst>
              </p:cNvPr>
              <p:cNvSpPr txBox="1">
                <a:spLocks noRot="1" noChangeAspect="1" noMove="1" noResize="1" noEditPoints="1" noAdjustHandles="1" noChangeArrowheads="1" noChangeShapeType="1" noTextEdit="1"/>
              </p:cNvSpPr>
              <p:nvPr/>
            </p:nvSpPr>
            <p:spPr>
              <a:xfrm>
                <a:off x="220337" y="2599981"/>
                <a:ext cx="3800819" cy="461665"/>
              </a:xfrm>
              <a:prstGeom prst="rect">
                <a:avLst/>
              </a:prstGeom>
              <a:blipFill>
                <a:blip r:embed="rId3"/>
                <a:stretch>
                  <a:fillRect l="-2667" t="-16216" b="-3243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1D7B96B6-2C6E-2DAE-F48F-1E39B99CC8B4}"/>
                  </a:ext>
                </a:extLst>
              </p:cNvPr>
              <p:cNvSpPr txBox="1"/>
              <p:nvPr/>
            </p:nvSpPr>
            <p:spPr>
              <a:xfrm>
                <a:off x="220337" y="3642119"/>
                <a:ext cx="3732112" cy="461665"/>
              </a:xfrm>
              <a:prstGeom prst="rect">
                <a:avLst/>
              </a:prstGeom>
              <a:noFill/>
            </p:spPr>
            <p:txBody>
              <a:bodyPr wrap="none" rtlCol="0">
                <a:spAutoFit/>
              </a:bodyPr>
              <a:lstStyle/>
              <a:p>
                <a:r>
                  <a:rPr kumimoji="1" lang="en-US" altLang="zh-CN" sz="2400" dirty="0"/>
                  <a:t>(2)</a:t>
                </a:r>
                <a:r>
                  <a:rPr kumimoji="1" lang="zh-CN" altLang="en-US" sz="2400" dirty="0"/>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再 </a:t>
                </a:r>
                <a14:m>
                  <m:oMath xmlns:m="http://schemas.openxmlformats.org/officeDocument/2006/math">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𝜆</m:t>
                    </m:r>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𝑬</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𝑨</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𝒙</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𝟎</m:t>
                    </m:r>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en-US" altLang="zh-CN" sz="2400" dirty="0">
                    <a:latin typeface="Cambria" panose="02040503050406030204" pitchFamily="18" charset="0"/>
                    <a:ea typeface="宋体" panose="02010600030101010101" pitchFamily="2" charset="-122"/>
                    <a:cs typeface="Times New Roman" panose="02020603050405020304" pitchFamily="18" charset="0"/>
                  </a:rPr>
                  <a:t>,</a:t>
                </a:r>
                <a:r>
                  <a:rPr lang="zh-CN" altLang="en-US" sz="2400" dirty="0">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得 </a:t>
                </a:r>
                <a14:m>
                  <m:oMath xmlns:m="http://schemas.openxmlformats.org/officeDocument/2006/math">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𝒙</m:t>
                    </m:r>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a:t>
                </a:r>
                <a:endParaRPr kumimoji="1" lang="zh-CN" altLang="en-US" sz="2400" dirty="0"/>
              </a:p>
            </p:txBody>
          </p:sp>
        </mc:Choice>
        <mc:Fallback xmlns="">
          <p:sp>
            <p:nvSpPr>
              <p:cNvPr id="5" name="文本框 4">
                <a:extLst>
                  <a:ext uri="{FF2B5EF4-FFF2-40B4-BE49-F238E27FC236}">
                    <a16:creationId xmlns:a16="http://schemas.microsoft.com/office/drawing/2014/main" id="{1D7B96B6-2C6E-2DAE-F48F-1E39B99CC8B4}"/>
                  </a:ext>
                </a:extLst>
              </p:cNvPr>
              <p:cNvSpPr txBox="1">
                <a:spLocks noRot="1" noChangeAspect="1" noMove="1" noResize="1" noEditPoints="1" noAdjustHandles="1" noChangeArrowheads="1" noChangeShapeType="1" noTextEdit="1"/>
              </p:cNvSpPr>
              <p:nvPr/>
            </p:nvSpPr>
            <p:spPr>
              <a:xfrm>
                <a:off x="220337" y="3642119"/>
                <a:ext cx="3732112" cy="461665"/>
              </a:xfrm>
              <a:prstGeom prst="rect">
                <a:avLst/>
              </a:prstGeom>
              <a:blipFill>
                <a:blip r:embed="rId4"/>
                <a:stretch>
                  <a:fillRect l="-2712" t="-15789" r="-1356" b="-2894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770953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2F821D5E-4D3C-F95C-CCC0-B5B166CF2307}"/>
                  </a:ext>
                </a:extLst>
              </p:cNvPr>
              <p:cNvSpPr txBox="1"/>
              <p:nvPr/>
            </p:nvSpPr>
            <p:spPr>
              <a:xfrm>
                <a:off x="859315" y="1276904"/>
                <a:ext cx="10135519" cy="4304192"/>
              </a:xfrm>
              <a:prstGeom prst="rect">
                <a:avLst/>
              </a:prstGeom>
              <a:noFill/>
            </p:spPr>
            <p:txBody>
              <a:bodyPr wrap="square">
                <a:spAutoFit/>
              </a:bodyPr>
              <a:lstStyle/>
              <a:p>
                <a:pPr indent="304800">
                  <a:lnSpc>
                    <a:spcPct val="150000"/>
                  </a:lnSpc>
                  <a:spcBef>
                    <a:spcPts val="900"/>
                  </a:spcBef>
                  <a:spcAft>
                    <a:spcPts val="900"/>
                  </a:spcAft>
                </a:pP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当</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14:m>
                  <m:oMath xmlns:m="http://schemas.openxmlformats.org/officeDocument/2006/math">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𝜆</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3</m:t>
                        </m:r>
                      </m:sub>
                    </m:s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=−4</m:t>
                    </m:r>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时</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解方程</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14:m>
                  <m:oMath xmlns:m="http://schemas.openxmlformats.org/officeDocument/2006/math">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𝐀</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+4</m:t>
                    </m:r>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𝐄</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𝐱</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𝟎</m:t>
                    </m:r>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由</a:t>
                </a:r>
              </a:p>
              <a:p>
                <a:pPr>
                  <a:lnSpc>
                    <a:spcPct val="150000"/>
                  </a:lnSpc>
                  <a:spcBef>
                    <a:spcPts val="900"/>
                  </a:spcBef>
                  <a:spcAft>
                    <a:spcPts val="900"/>
                  </a:spcAft>
                </a:pPr>
                <a14:m>
                  <m:oMathPara xmlns:m="http://schemas.openxmlformats.org/officeDocument/2006/math">
                    <m:oMathParaPr>
                      <m:jc m:val="centerGroup"/>
                    </m:oMathParaPr>
                    <m:oMath xmlns:m="http://schemas.openxmlformats.org/officeDocument/2006/math">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𝐀</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+4</m:t>
                      </m:r>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𝐄</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d>
                        <m:d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dPr>
                        <m:e>
                          <m:m>
                            <m:mPr>
                              <m:plcHide m:val="on"/>
                              <m:mcs>
                                <m:mc>
                                  <m:mcPr>
                                    <m:count m:val="3"/>
                                    <m:mcJc m:val="center"/>
                                  </m:mcPr>
                                </m:mc>
                              </m:mcs>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mPr>
                            <m:m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5</m:t>
                                </m:r>
                              </m:e>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−2</m:t>
                                </m:r>
                              </m:e>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−4</m:t>
                                </m:r>
                              </m:e>
                            </m:mr>
                            <m:m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−2</m:t>
                                </m:r>
                              </m:e>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8</m:t>
                                </m:r>
                              </m:e>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−2</m:t>
                                </m:r>
                              </m:e>
                            </m:mr>
                            <m:m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−4</m:t>
                                </m:r>
                              </m:e>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−2</m:t>
                                </m:r>
                              </m:e>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5</m:t>
                                </m:r>
                              </m:e>
                            </m:mr>
                          </m:m>
                        </m:e>
                      </m:d>
                      <m:limUpp>
                        <m:limUpp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limUpp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e>
                        <m:lim>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lim>
                      </m:limUpp>
                      <m:d>
                        <m:d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dPr>
                        <m:e>
                          <m:m>
                            <m:mPr>
                              <m:plcHide m:val="on"/>
                              <m:mcs>
                                <m:mc>
                                  <m:mcPr>
                                    <m:count m:val="3"/>
                                    <m:mcJc m:val="center"/>
                                  </m:mcPr>
                                </m:mc>
                              </m:mcs>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mPr>
                            <m:m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e>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−2</m:t>
                                </m:r>
                              </m:e>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0</m:t>
                                </m:r>
                              </m:e>
                            </m:mr>
                            <m:m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0</m:t>
                                </m:r>
                              </m:e>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−2</m:t>
                                </m:r>
                              </m:e>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e>
                            </m:mr>
                            <m:m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0</m:t>
                                </m:r>
                              </m:e>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0</m:t>
                                </m:r>
                              </m:e>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0</m:t>
                                </m:r>
                              </m:e>
                            </m:mr>
                          </m:m>
                        </m:e>
                      </m:d>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oMath>
                  </m:oMathPara>
                </a14:m>
                <a:endParaRPr lang="zh-CN" altLang="zh-CN" sz="2400" dirty="0">
                  <a:effectLst/>
                  <a:latin typeface="Cambria" panose="02040503050406030204" pitchFamily="18" charset="0"/>
                  <a:ea typeface="宋体" panose="02010600030101010101" pitchFamily="2" charset="-122"/>
                  <a:cs typeface="Times New Roman" panose="02020603050405020304" pitchFamily="18" charset="0"/>
                </a:endParaRPr>
              </a:p>
              <a:p>
                <a:pPr>
                  <a:lnSpc>
                    <a:spcPct val="150000"/>
                  </a:lnSpc>
                  <a:spcBef>
                    <a:spcPts val="900"/>
                  </a:spcBef>
                  <a:spcAft>
                    <a:spcPts val="900"/>
                  </a:spcAft>
                </a:pP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得基础解系</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14:m>
                  <m:oMath xmlns:m="http://schemas.openxmlformats.org/officeDocument/2006/math">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𝛏</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3</m:t>
                        </m:r>
                      </m:sub>
                    </m:s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=(2, 1, 2</m:t>
                    </m:r>
                    <m:sSup>
                      <m:sSup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e>
                      <m:sup>
                        <m:r>
                          <m:rPr>
                            <m:sty m:val="p"/>
                          </m:rPr>
                          <a:rPr lang="en-US" altLang="zh-CN" sz="2400">
                            <a:effectLst/>
                            <a:latin typeface="Cambria Math" panose="02040503050406030204" pitchFamily="18" charset="0"/>
                            <a:ea typeface="宋体" panose="02010600030101010101" pitchFamily="2" charset="-122"/>
                            <a:cs typeface="Times New Roman" panose="02020603050405020304" pitchFamily="18" charset="0"/>
                          </a:rPr>
                          <m:t>T</m:t>
                        </m:r>
                      </m:sup>
                    </m:sSup>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单位化得</a:t>
                </a:r>
              </a:p>
              <a:p>
                <a:pPr>
                  <a:lnSpc>
                    <a:spcPct val="150000"/>
                  </a:lnSpc>
                  <a:spcBef>
                    <a:spcPts val="900"/>
                  </a:spcBef>
                  <a:spcAft>
                    <a:spcPts val="900"/>
                  </a:spcAft>
                </a:pPr>
                <a14:m>
                  <m:oMathPara xmlns:m="http://schemas.openxmlformats.org/officeDocument/2006/math">
                    <m:oMathParaPr>
                      <m:jc m:val="centerGroup"/>
                    </m:oMathParaPr>
                    <m:oMath xmlns:m="http://schemas.openxmlformats.org/officeDocument/2006/math">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𝐩</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3</m:t>
                          </m:r>
                        </m:sub>
                      </m:s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num>
                        <m:den>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3</m:t>
                          </m:r>
                        </m:den>
                      </m:f>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(2, 1, 2</m:t>
                      </m:r>
                      <m:sSup>
                        <m:sSup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e>
                        <m:sup>
                          <m:r>
                            <m:rPr>
                              <m:sty m:val="p"/>
                            </m:rPr>
                            <a:rPr lang="en-US" altLang="zh-CN" sz="2400">
                              <a:effectLst/>
                              <a:latin typeface="Cambria Math" panose="02040503050406030204" pitchFamily="18" charset="0"/>
                              <a:ea typeface="宋体" panose="02010600030101010101" pitchFamily="2" charset="-122"/>
                              <a:cs typeface="Times New Roman" panose="02020603050405020304" pitchFamily="18" charset="0"/>
                            </a:rPr>
                            <m:t>T</m:t>
                          </m:r>
                        </m:sup>
                      </m:sSup>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oMath>
                  </m:oMathPara>
                </a14:m>
                <a:endParaRPr lang="zh-CN" altLang="zh-CN" sz="2400" dirty="0">
                  <a:effectLst/>
                  <a:latin typeface="Cambria" panose="02040503050406030204" pitchFamily="18" charset="0"/>
                  <a:ea typeface="宋体" panose="02010600030101010101" pitchFamily="2" charset="-122"/>
                  <a:cs typeface="Times New Roman" panose="02020603050405020304" pitchFamily="18" charset="0"/>
                </a:endParaRPr>
              </a:p>
            </p:txBody>
          </p:sp>
        </mc:Choice>
        <mc:Fallback xmlns="">
          <p:sp>
            <p:nvSpPr>
              <p:cNvPr id="3" name="文本框 2">
                <a:extLst>
                  <a:ext uri="{FF2B5EF4-FFF2-40B4-BE49-F238E27FC236}">
                    <a16:creationId xmlns:a16="http://schemas.microsoft.com/office/drawing/2014/main" id="{2F821D5E-4D3C-F95C-CCC0-B5B166CF2307}"/>
                  </a:ext>
                </a:extLst>
              </p:cNvPr>
              <p:cNvSpPr txBox="1">
                <a:spLocks noRot="1" noChangeAspect="1" noMove="1" noResize="1" noEditPoints="1" noAdjustHandles="1" noChangeArrowheads="1" noChangeShapeType="1" noTextEdit="1"/>
              </p:cNvSpPr>
              <p:nvPr/>
            </p:nvSpPr>
            <p:spPr>
              <a:xfrm>
                <a:off x="859315" y="1276904"/>
                <a:ext cx="10135519" cy="4304192"/>
              </a:xfrm>
              <a:prstGeom prst="rect">
                <a:avLst/>
              </a:prstGeom>
              <a:blipFill>
                <a:blip r:embed="rId2"/>
                <a:stretch>
                  <a:fillRect l="-87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43488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38F7E96D-3D92-9FC0-5A0B-ED3049847E4F}"/>
                  </a:ext>
                </a:extLst>
              </p:cNvPr>
              <p:cNvSpPr txBox="1"/>
              <p:nvPr/>
            </p:nvSpPr>
            <p:spPr>
              <a:xfrm>
                <a:off x="705078" y="885098"/>
                <a:ext cx="9816029" cy="4804905"/>
              </a:xfrm>
              <a:prstGeom prst="rect">
                <a:avLst/>
              </a:prstGeom>
              <a:noFill/>
            </p:spPr>
            <p:txBody>
              <a:bodyPr wrap="square">
                <a:spAutoFit/>
              </a:bodyPr>
              <a:lstStyle/>
              <a:p>
                <a:pPr>
                  <a:spcBef>
                    <a:spcPts val="900"/>
                  </a:spcBef>
                  <a:spcAft>
                    <a:spcPts val="900"/>
                  </a:spcAft>
                </a:pPr>
                <a:r>
                  <a:rPr lang="en-US" altLang="zh-CN" sz="2400" dirty="0" err="1">
                    <a:effectLst/>
                    <a:latin typeface="宋体" panose="02010600030101010101" pitchFamily="2" charset="-122"/>
                    <a:ea typeface="宋体" panose="02010600030101010101" pitchFamily="2" charset="-122"/>
                    <a:cs typeface="Times New Roman" panose="02020603050405020304" pitchFamily="18" charset="0"/>
                  </a:rPr>
                  <a:t>令</a:t>
                </a:r>
                <a:endParaRPr lang="zh-CN" altLang="zh-CN" sz="2400" dirty="0">
                  <a:effectLst/>
                  <a:latin typeface="Cambria" panose="02040503050406030204" pitchFamily="18" charset="0"/>
                  <a:ea typeface="宋体" panose="02010600030101010101" pitchFamily="2" charset="-122"/>
                  <a:cs typeface="Times New Roman" panose="02020603050405020304" pitchFamily="18" charset="0"/>
                </a:endParaRPr>
              </a:p>
              <a:p>
                <a:pPr>
                  <a:spcBef>
                    <a:spcPts val="900"/>
                  </a:spcBef>
                  <a:spcAft>
                    <a:spcPts val="900"/>
                  </a:spcAft>
                </a:pPr>
                <a14:m>
                  <m:oMathPara xmlns:m="http://schemas.openxmlformats.org/officeDocument/2006/math">
                    <m:oMathParaPr>
                      <m:jc m:val="centerGroup"/>
                    </m:oMathParaPr>
                    <m:oMath xmlns:m="http://schemas.openxmlformats.org/officeDocument/2006/math">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𝐏</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𝐩</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sub>
                      </m:s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 </m:t>
                      </m:r>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𝐩</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3</m:t>
                          </m:r>
                        </m:sub>
                      </m:s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 </m:t>
                      </m:r>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𝐩</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2</m:t>
                          </m:r>
                        </m:sub>
                      </m:s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d>
                        <m:d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dPr>
                        <m:e>
                          <m:m>
                            <m:mPr>
                              <m:plcHide m:val="on"/>
                              <m:mcs>
                                <m:mc>
                                  <m:mcPr>
                                    <m:count m:val="3"/>
                                    <m:mcJc m:val="center"/>
                                  </m:mcPr>
                                </m:mc>
                              </m:mcs>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mPr>
                            <m:mr>
                              <m:e>
                                <m:f>
                                  <m:f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num>
                                  <m:den>
                                    <m:rad>
                                      <m:radPr>
                                        <m:degHide m:val="on"/>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radPr>
                                      <m:deg/>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5</m:t>
                                        </m:r>
                                      </m:e>
                                    </m:rad>
                                  </m:den>
                                </m:f>
                              </m:e>
                              <m:e>
                                <m:f>
                                  <m:f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2</m:t>
                                    </m:r>
                                  </m:num>
                                  <m:den>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3</m:t>
                                    </m:r>
                                  </m:den>
                                </m:f>
                              </m:e>
                              <m:e>
                                <m:f>
                                  <m:f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4</m:t>
                                    </m:r>
                                  </m:num>
                                  <m:den>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3</m:t>
                                    </m:r>
                                    <m:rad>
                                      <m:radPr>
                                        <m:degHide m:val="on"/>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radPr>
                                      <m:deg/>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5</m:t>
                                        </m:r>
                                      </m:e>
                                    </m:rad>
                                  </m:den>
                                </m:f>
                              </m:e>
                            </m:mr>
                            <m:mr>
                              <m:e>
                                <m:f>
                                  <m:f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2</m:t>
                                    </m:r>
                                  </m:num>
                                  <m:den>
                                    <m:rad>
                                      <m:radPr>
                                        <m:degHide m:val="on"/>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radPr>
                                      <m:deg/>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5</m:t>
                                        </m:r>
                                      </m:e>
                                    </m:rad>
                                  </m:den>
                                </m:f>
                              </m:e>
                              <m:e>
                                <m:f>
                                  <m:f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num>
                                  <m:den>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3</m:t>
                                    </m:r>
                                  </m:den>
                                </m:f>
                              </m:e>
                              <m:e>
                                <m:f>
                                  <m:f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2</m:t>
                                    </m:r>
                                  </m:num>
                                  <m:den>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3</m:t>
                                    </m:r>
                                    <m:rad>
                                      <m:radPr>
                                        <m:degHide m:val="on"/>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radPr>
                                      <m:deg/>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5</m:t>
                                        </m:r>
                                      </m:e>
                                    </m:rad>
                                  </m:den>
                                </m:f>
                              </m:e>
                            </m:mr>
                            <m:m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0</m:t>
                                </m:r>
                              </m:e>
                              <m:e>
                                <m:f>
                                  <m:f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2</m:t>
                                    </m:r>
                                  </m:num>
                                  <m:den>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3</m:t>
                                    </m:r>
                                  </m:den>
                                </m:f>
                              </m:e>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fPr>
                                  <m:num>
                                    <m:rad>
                                      <m:radPr>
                                        <m:degHide m:val="on"/>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radPr>
                                      <m:deg/>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5</m:t>
                                        </m:r>
                                      </m:e>
                                    </m:rad>
                                  </m:num>
                                  <m:den>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3</m:t>
                                    </m:r>
                                  </m:den>
                                </m:f>
                              </m:e>
                            </m:mr>
                          </m:m>
                        </m:e>
                      </m:d>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oMath>
                  </m:oMathPara>
                </a14:m>
                <a:endParaRPr lang="zh-CN" altLang="zh-CN" sz="2400" dirty="0">
                  <a:effectLst/>
                  <a:latin typeface="Cambria" panose="02040503050406030204" pitchFamily="18" charset="0"/>
                  <a:ea typeface="宋体" panose="02010600030101010101" pitchFamily="2" charset="-122"/>
                  <a:cs typeface="Times New Roman" panose="02020603050405020304" pitchFamily="18" charset="0"/>
                </a:endParaRPr>
              </a:p>
              <a:p>
                <a:pPr>
                  <a:spcBef>
                    <a:spcPts val="900"/>
                  </a:spcBef>
                  <a:spcAft>
                    <a:spcPts val="900"/>
                  </a:spcAft>
                </a:pP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则</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14:m>
                  <m:oMath xmlns:m="http://schemas.openxmlformats.org/officeDocument/2006/math">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𝐏</m:t>
                    </m:r>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为所求的一个正交矩阵</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并满足</a:t>
                </a:r>
              </a:p>
              <a:p>
                <a:pPr>
                  <a:spcBef>
                    <a:spcPts val="900"/>
                  </a:spcBef>
                  <a:spcAft>
                    <a:spcPts val="900"/>
                  </a:spcAft>
                </a:pPr>
                <a14:m>
                  <m:oMathPara xmlns:m="http://schemas.openxmlformats.org/officeDocument/2006/math">
                    <m:oMathParaPr>
                      <m:jc m:val="centerGroup"/>
                    </m:oMathParaPr>
                    <m:oMath xmlns:m="http://schemas.openxmlformats.org/officeDocument/2006/math">
                      <m:sSup>
                        <m:sSup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𝐏</m:t>
                          </m:r>
                        </m:e>
                        <m:sup>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sup>
                      </m:sSup>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𝐀𝐏</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𝚲</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d>
                        <m:d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dPr>
                        <m:e>
                          <m:m>
                            <m:mPr>
                              <m:plcHide m:val="on"/>
                              <m:mcs>
                                <m:mc>
                                  <m:mcPr>
                                    <m:count m:val="3"/>
                                    <m:mcJc m:val="center"/>
                                  </m:mcPr>
                                </m:mc>
                              </m:mcs>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mPr>
                            <m:m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5</m:t>
                                </m:r>
                              </m:e>
                              <m:e/>
                              <m:e/>
                            </m:mr>
                            <m:mr>
                              <m:e/>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−4</m:t>
                                </m:r>
                              </m:e>
                              <m:e/>
                            </m:mr>
                            <m:mr>
                              <m:e/>
                              <m:e/>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5</m:t>
                                </m:r>
                              </m:e>
                            </m:mr>
                          </m:m>
                        </m:e>
                      </m:d>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oMath>
                  </m:oMathPara>
                </a14:m>
                <a:endParaRPr lang="zh-CN" altLang="zh-CN" sz="2400" dirty="0">
                  <a:effectLst/>
                  <a:latin typeface="Cambria" panose="02040503050406030204" pitchFamily="18" charset="0"/>
                  <a:ea typeface="宋体" panose="02010600030101010101" pitchFamily="2" charset="-122"/>
                  <a:cs typeface="Times New Roman" panose="02020603050405020304" pitchFamily="18" charset="0"/>
                </a:endParaRPr>
              </a:p>
            </p:txBody>
          </p:sp>
        </mc:Choice>
        <mc:Fallback xmlns="">
          <p:sp>
            <p:nvSpPr>
              <p:cNvPr id="3" name="文本框 2">
                <a:extLst>
                  <a:ext uri="{FF2B5EF4-FFF2-40B4-BE49-F238E27FC236}">
                    <a16:creationId xmlns:a16="http://schemas.microsoft.com/office/drawing/2014/main" id="{38F7E96D-3D92-9FC0-5A0B-ED3049847E4F}"/>
                  </a:ext>
                </a:extLst>
              </p:cNvPr>
              <p:cNvSpPr txBox="1">
                <a:spLocks noRot="1" noChangeAspect="1" noMove="1" noResize="1" noEditPoints="1" noAdjustHandles="1" noChangeArrowheads="1" noChangeShapeType="1" noTextEdit="1"/>
              </p:cNvSpPr>
              <p:nvPr/>
            </p:nvSpPr>
            <p:spPr>
              <a:xfrm>
                <a:off x="705078" y="885098"/>
                <a:ext cx="9816029" cy="4804905"/>
              </a:xfrm>
              <a:prstGeom prst="rect">
                <a:avLst/>
              </a:prstGeom>
              <a:blipFill>
                <a:blip r:embed="rId2"/>
                <a:stretch>
                  <a:fillRect l="-904" t="-1319" b="-52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A838983C-66BB-8D27-E18B-AC266D3160D0}"/>
                  </a:ext>
                </a:extLst>
              </p:cNvPr>
              <p:cNvSpPr txBox="1"/>
              <p:nvPr/>
            </p:nvSpPr>
            <p:spPr>
              <a:xfrm>
                <a:off x="565532" y="6116194"/>
                <a:ext cx="11299633" cy="461665"/>
              </a:xfrm>
              <a:prstGeom prst="rect">
                <a:avLst/>
              </a:prstGeom>
              <a:noFill/>
            </p:spPr>
            <p:txBody>
              <a:bodyPr wrap="square">
                <a:spAutoFit/>
              </a:bodyPr>
              <a:lstStyle/>
              <a:p>
                <a:pPr indent="304800">
                  <a:spcBef>
                    <a:spcPts val="900"/>
                  </a:spcBef>
                  <a:spcAft>
                    <a:spcPts val="900"/>
                  </a:spcAft>
                </a:pPr>
                <a:r>
                  <a:rPr lang="zh-CN" altLang="zh-CN" sz="2400" dirty="0">
                    <a:effectLst/>
                    <a:latin typeface="Kaiti SC" panose="02010600040101010101" pitchFamily="2" charset="-122"/>
                    <a:ea typeface="Kaiti SC" panose="02010600040101010101" pitchFamily="2" charset="-122"/>
                    <a:cs typeface="Times New Roman" panose="02020603050405020304" pitchFamily="18" charset="0"/>
                  </a:rPr>
                  <a:t>注意到 </a:t>
                </a:r>
                <a14:m>
                  <m:oMath xmlns:m="http://schemas.openxmlformats.org/officeDocument/2006/math">
                    <m:r>
                      <m:rPr>
                        <m:sty m:val="p"/>
                      </m:rPr>
                      <a:rPr lang="en-US" altLang="zh-CN" sz="2400" b="0" i="0">
                        <a:effectLst/>
                        <a:latin typeface="Cambria Math" panose="02040503050406030204" pitchFamily="18" charset="0"/>
                        <a:ea typeface="宋体" panose="02010600030101010101" pitchFamily="2" charset="-122"/>
                        <a:cs typeface="Times New Roman" panose="02020603050405020304" pitchFamily="18" charset="0"/>
                      </a:rPr>
                      <m:t>Λ</m:t>
                    </m:r>
                  </m:oMath>
                </a14:m>
                <a:r>
                  <a:rPr lang="en-US" altLang="zh-CN" sz="2400" dirty="0">
                    <a:effectLst/>
                    <a:latin typeface="Kaiti SC" panose="02010600040101010101" pitchFamily="2" charset="-122"/>
                    <a:ea typeface="Kaiti SC" panose="02010600040101010101" pitchFamily="2" charset="-122"/>
                    <a:cs typeface="Times New Roman" panose="02020603050405020304" pitchFamily="18" charset="0"/>
                  </a:rPr>
                  <a:t> </a:t>
                </a:r>
                <a:r>
                  <a:rPr lang="zh-CN" altLang="zh-CN" sz="2400" dirty="0">
                    <a:effectLst/>
                    <a:latin typeface="Kaiti SC" panose="02010600040101010101" pitchFamily="2" charset="-122"/>
                    <a:ea typeface="Kaiti SC" panose="02010600040101010101" pitchFamily="2" charset="-122"/>
                    <a:cs typeface="Times New Roman" panose="02020603050405020304" pitchFamily="18" charset="0"/>
                  </a:rPr>
                  <a:t>中的对角元</a:t>
                </a:r>
                <a:r>
                  <a:rPr lang="en-US" altLang="zh-CN" sz="2400" dirty="0">
                    <a:effectLst/>
                    <a:latin typeface="Kaiti SC" panose="02010600040101010101" pitchFamily="2" charset="-122"/>
                    <a:ea typeface="Kaiti SC" panose="02010600040101010101" pitchFamily="2" charset="-122"/>
                    <a:cs typeface="Times New Roman" panose="02020603050405020304" pitchFamily="18" charset="0"/>
                  </a:rPr>
                  <a:t> </a:t>
                </a:r>
                <a14:m>
                  <m:oMath xmlns:m="http://schemas.openxmlformats.org/officeDocument/2006/math">
                    <m:r>
                      <a:rPr lang="en-US" altLang="zh-CN" sz="2400" b="0" i="0">
                        <a:effectLst/>
                        <a:latin typeface="Cambria Math" panose="02040503050406030204" pitchFamily="18" charset="0"/>
                        <a:ea typeface="宋体" panose="02010600030101010101" pitchFamily="2" charset="-122"/>
                        <a:cs typeface="Times New Roman" panose="02020603050405020304" pitchFamily="18" charset="0"/>
                      </a:rPr>
                      <m:t>5</m:t>
                    </m:r>
                  </m:oMath>
                </a14:m>
                <a:r>
                  <a:rPr lang="en-US" altLang="zh-CN" sz="2400" dirty="0">
                    <a:effectLst/>
                    <a:latin typeface="Kaiti SC" panose="02010600040101010101" pitchFamily="2" charset="-122"/>
                    <a:ea typeface="Kaiti SC" panose="02010600040101010101" pitchFamily="2" charset="-122"/>
                    <a:cs typeface="Times New Roman" panose="02020603050405020304" pitchFamily="18" charset="0"/>
                  </a:rPr>
                  <a:t>, </a:t>
                </a:r>
                <a14:m>
                  <m:oMath xmlns:m="http://schemas.openxmlformats.org/officeDocument/2006/math">
                    <m:r>
                      <a:rPr lang="en-US" altLang="zh-CN" sz="2400" b="0" i="0">
                        <a:effectLst/>
                        <a:latin typeface="Cambria Math" panose="02040503050406030204" pitchFamily="18" charset="0"/>
                        <a:ea typeface="宋体" panose="02010600030101010101" pitchFamily="2" charset="-122"/>
                        <a:cs typeface="Times New Roman" panose="02020603050405020304" pitchFamily="18" charset="0"/>
                      </a:rPr>
                      <m:t>−4</m:t>
                    </m:r>
                  </m:oMath>
                </a14:m>
                <a:r>
                  <a:rPr lang="en-US" altLang="zh-CN" sz="2400" dirty="0">
                    <a:effectLst/>
                    <a:latin typeface="Kaiti SC" panose="02010600040101010101" pitchFamily="2" charset="-122"/>
                    <a:ea typeface="Kaiti SC" panose="02010600040101010101" pitchFamily="2" charset="-122"/>
                    <a:cs typeface="Times New Roman" panose="02020603050405020304" pitchFamily="18" charset="0"/>
                  </a:rPr>
                  <a:t>, </a:t>
                </a:r>
                <a14:m>
                  <m:oMath xmlns:m="http://schemas.openxmlformats.org/officeDocument/2006/math">
                    <m:r>
                      <a:rPr lang="en-US" altLang="zh-CN" sz="2400" b="0" i="0">
                        <a:effectLst/>
                        <a:latin typeface="Cambria Math" panose="02040503050406030204" pitchFamily="18" charset="0"/>
                        <a:ea typeface="宋体" panose="02010600030101010101" pitchFamily="2" charset="-122"/>
                        <a:cs typeface="Times New Roman" panose="02020603050405020304" pitchFamily="18" charset="0"/>
                      </a:rPr>
                      <m:t>5</m:t>
                    </m:r>
                  </m:oMath>
                </a14:m>
                <a:r>
                  <a:rPr lang="en-US" altLang="zh-CN" sz="2400" dirty="0">
                    <a:effectLst/>
                    <a:latin typeface="Kaiti SC" panose="02010600040101010101" pitchFamily="2" charset="-122"/>
                    <a:ea typeface="Kaiti SC" panose="02010600040101010101" pitchFamily="2" charset="-122"/>
                    <a:cs typeface="Times New Roman" panose="02020603050405020304" pitchFamily="18" charset="0"/>
                  </a:rPr>
                  <a:t> </a:t>
                </a:r>
                <a:r>
                  <a:rPr lang="zh-CN" altLang="zh-CN" sz="2400" dirty="0">
                    <a:effectLst/>
                    <a:latin typeface="Kaiti SC" panose="02010600040101010101" pitchFamily="2" charset="-122"/>
                    <a:ea typeface="Kaiti SC" panose="02010600040101010101" pitchFamily="2" charset="-122"/>
                    <a:cs typeface="Times New Roman" panose="02020603050405020304" pitchFamily="18" charset="0"/>
                  </a:rPr>
                  <a:t>的排列顺序</a:t>
                </a:r>
                <a:r>
                  <a:rPr lang="en-US" altLang="zh-CN" sz="2400" dirty="0">
                    <a:effectLst/>
                    <a:latin typeface="Kaiti SC" panose="02010600040101010101" pitchFamily="2" charset="-122"/>
                    <a:ea typeface="Kaiti SC" panose="02010600040101010101" pitchFamily="2" charset="-122"/>
                    <a:cs typeface="Times New Roman" panose="02020603050405020304" pitchFamily="18" charset="0"/>
                  </a:rPr>
                  <a:t>, </a:t>
                </a:r>
                <a:r>
                  <a:rPr lang="zh-CN" altLang="zh-CN" sz="2400" dirty="0">
                    <a:effectLst/>
                    <a:latin typeface="Kaiti SC" panose="02010600040101010101" pitchFamily="2" charset="-122"/>
                    <a:ea typeface="Kaiti SC" panose="02010600040101010101" pitchFamily="2" charset="-122"/>
                    <a:cs typeface="Times New Roman" panose="02020603050405020304" pitchFamily="18" charset="0"/>
                  </a:rPr>
                  <a:t>故 </a:t>
                </a:r>
                <a14:m>
                  <m:oMath xmlns:m="http://schemas.openxmlformats.org/officeDocument/2006/math">
                    <m:r>
                      <m:rPr>
                        <m:sty m:val="p"/>
                      </m:rPr>
                      <a:rPr lang="en-US" altLang="zh-CN" sz="2400" b="0" i="0">
                        <a:effectLst/>
                        <a:latin typeface="Cambria Math" panose="02040503050406030204" pitchFamily="18" charset="0"/>
                        <a:ea typeface="宋体" panose="02010600030101010101" pitchFamily="2" charset="-122"/>
                        <a:cs typeface="Times New Roman" panose="02020603050405020304" pitchFamily="18" charset="0"/>
                      </a:rPr>
                      <m:t>P</m:t>
                    </m:r>
                  </m:oMath>
                </a14:m>
                <a:r>
                  <a:rPr lang="en-US" altLang="zh-CN" sz="2400" dirty="0">
                    <a:effectLst/>
                    <a:latin typeface="Kaiti SC" panose="02010600040101010101" pitchFamily="2" charset="-122"/>
                    <a:ea typeface="Kaiti SC" panose="02010600040101010101" pitchFamily="2" charset="-122"/>
                    <a:cs typeface="Times New Roman" panose="02020603050405020304" pitchFamily="18" charset="0"/>
                  </a:rPr>
                  <a:t> </a:t>
                </a:r>
                <a:r>
                  <a:rPr lang="zh-CN" altLang="zh-CN" sz="2400" dirty="0">
                    <a:effectLst/>
                    <a:latin typeface="Kaiti SC" panose="02010600040101010101" pitchFamily="2" charset="-122"/>
                    <a:ea typeface="Kaiti SC" panose="02010600040101010101" pitchFamily="2" charset="-122"/>
                    <a:cs typeface="Times New Roman" panose="02020603050405020304" pitchFamily="18" charset="0"/>
                  </a:rPr>
                  <a:t>的列向量要对应地取为 </a:t>
                </a:r>
                <a14:m>
                  <m:oMath xmlns:m="http://schemas.openxmlformats.org/officeDocument/2006/math">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ltLang="zh-CN" sz="2400" b="0" i="0">
                            <a:effectLst/>
                            <a:latin typeface="Cambria Math" panose="02040503050406030204" pitchFamily="18" charset="0"/>
                            <a:ea typeface="宋体" panose="02010600030101010101" pitchFamily="2" charset="-122"/>
                            <a:cs typeface="Times New Roman" panose="02020603050405020304" pitchFamily="18" charset="0"/>
                          </a:rPr>
                          <m:t>p</m:t>
                        </m:r>
                      </m:e>
                      <m:sub>
                        <m:r>
                          <a:rPr lang="en-US" altLang="zh-CN" sz="2400" b="0" i="0">
                            <a:effectLst/>
                            <a:latin typeface="Cambria Math" panose="02040503050406030204" pitchFamily="18" charset="0"/>
                            <a:ea typeface="宋体" panose="02010600030101010101" pitchFamily="2" charset="-122"/>
                            <a:cs typeface="Times New Roman" panose="02020603050405020304" pitchFamily="18" charset="0"/>
                          </a:rPr>
                          <m:t>1</m:t>
                        </m:r>
                      </m:sub>
                    </m:sSub>
                  </m:oMath>
                </a14:m>
                <a:r>
                  <a:rPr lang="en-US" altLang="zh-CN" sz="2400" dirty="0">
                    <a:effectLst/>
                    <a:latin typeface="Kaiti SC" panose="02010600040101010101" pitchFamily="2" charset="-122"/>
                    <a:ea typeface="Kaiti SC" panose="02010600040101010101" pitchFamily="2" charset="-122"/>
                    <a:cs typeface="Times New Roman" panose="02020603050405020304" pitchFamily="18" charset="0"/>
                  </a:rPr>
                  <a:t>, </a:t>
                </a:r>
                <a14:m>
                  <m:oMath xmlns:m="http://schemas.openxmlformats.org/officeDocument/2006/math">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ltLang="zh-CN" sz="2400" b="0" i="0">
                            <a:effectLst/>
                            <a:latin typeface="Cambria Math" panose="02040503050406030204" pitchFamily="18" charset="0"/>
                            <a:ea typeface="宋体" panose="02010600030101010101" pitchFamily="2" charset="-122"/>
                            <a:cs typeface="Times New Roman" panose="02020603050405020304" pitchFamily="18" charset="0"/>
                          </a:rPr>
                          <m:t>p</m:t>
                        </m:r>
                      </m:e>
                      <m:sub>
                        <m:r>
                          <a:rPr lang="en-US" altLang="zh-CN" sz="2400" b="0" i="0">
                            <a:effectLst/>
                            <a:latin typeface="Cambria Math" panose="02040503050406030204" pitchFamily="18" charset="0"/>
                            <a:ea typeface="宋体" panose="02010600030101010101" pitchFamily="2" charset="-122"/>
                            <a:cs typeface="Times New Roman" panose="02020603050405020304" pitchFamily="18" charset="0"/>
                          </a:rPr>
                          <m:t>3</m:t>
                        </m:r>
                      </m:sub>
                    </m:sSub>
                  </m:oMath>
                </a14:m>
                <a:r>
                  <a:rPr lang="en-US" altLang="zh-CN" sz="2400" dirty="0">
                    <a:effectLst/>
                    <a:latin typeface="Kaiti SC" panose="02010600040101010101" pitchFamily="2" charset="-122"/>
                    <a:ea typeface="Kaiti SC" panose="02010600040101010101" pitchFamily="2" charset="-122"/>
                    <a:cs typeface="Times New Roman" panose="02020603050405020304" pitchFamily="18" charset="0"/>
                  </a:rPr>
                  <a:t>, </a:t>
                </a:r>
                <a14:m>
                  <m:oMath xmlns:m="http://schemas.openxmlformats.org/officeDocument/2006/math">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ltLang="zh-CN" sz="2400" b="0" i="0">
                            <a:effectLst/>
                            <a:latin typeface="Cambria Math" panose="02040503050406030204" pitchFamily="18" charset="0"/>
                            <a:ea typeface="宋体" panose="02010600030101010101" pitchFamily="2" charset="-122"/>
                            <a:cs typeface="Times New Roman" panose="02020603050405020304" pitchFamily="18" charset="0"/>
                          </a:rPr>
                          <m:t>p</m:t>
                        </m:r>
                      </m:e>
                      <m:sub>
                        <m:r>
                          <a:rPr lang="en-US" altLang="zh-CN" sz="2400" b="0" i="0">
                            <a:effectLst/>
                            <a:latin typeface="Cambria Math" panose="02040503050406030204" pitchFamily="18" charset="0"/>
                            <a:ea typeface="宋体" panose="02010600030101010101" pitchFamily="2" charset="-122"/>
                            <a:cs typeface="Times New Roman" panose="02020603050405020304" pitchFamily="18" charset="0"/>
                          </a:rPr>
                          <m:t>2</m:t>
                        </m:r>
                      </m:sub>
                    </m:sSub>
                  </m:oMath>
                </a14:m>
                <a:r>
                  <a:rPr lang="en-US" altLang="zh-CN" sz="2400" dirty="0">
                    <a:effectLst/>
                    <a:latin typeface="Kaiti SC" panose="02010600040101010101" pitchFamily="2" charset="-122"/>
                    <a:ea typeface="Kaiti SC" panose="02010600040101010101" pitchFamily="2" charset="-122"/>
                    <a:cs typeface="Times New Roman" panose="02020603050405020304" pitchFamily="18" charset="0"/>
                  </a:rPr>
                  <a:t>.</a:t>
                </a:r>
                <a:endParaRPr lang="zh-CN" altLang="zh-CN" sz="2400" dirty="0">
                  <a:effectLst/>
                  <a:latin typeface="Kaiti SC" panose="02010600040101010101" pitchFamily="2" charset="-122"/>
                  <a:ea typeface="Kaiti SC" panose="02010600040101010101" pitchFamily="2" charset="-122"/>
                  <a:cs typeface="Times New Roman" panose="02020603050405020304" pitchFamily="18" charset="0"/>
                </a:endParaRPr>
              </a:p>
            </p:txBody>
          </p:sp>
        </mc:Choice>
        <mc:Fallback xmlns="">
          <p:sp>
            <p:nvSpPr>
              <p:cNvPr id="5" name="文本框 4">
                <a:extLst>
                  <a:ext uri="{FF2B5EF4-FFF2-40B4-BE49-F238E27FC236}">
                    <a16:creationId xmlns:a16="http://schemas.microsoft.com/office/drawing/2014/main" id="{A838983C-66BB-8D27-E18B-AC266D3160D0}"/>
                  </a:ext>
                </a:extLst>
              </p:cNvPr>
              <p:cNvSpPr txBox="1">
                <a:spLocks noRot="1" noChangeAspect="1" noMove="1" noResize="1" noEditPoints="1" noAdjustHandles="1" noChangeArrowheads="1" noChangeShapeType="1" noTextEdit="1"/>
              </p:cNvSpPr>
              <p:nvPr/>
            </p:nvSpPr>
            <p:spPr>
              <a:xfrm>
                <a:off x="565532" y="6116194"/>
                <a:ext cx="11299633" cy="461665"/>
              </a:xfrm>
              <a:prstGeom prst="rect">
                <a:avLst/>
              </a:prstGeom>
              <a:blipFill>
                <a:blip r:embed="rId3"/>
                <a:stretch>
                  <a:fillRect t="-10811" b="-29730"/>
                </a:stretch>
              </a:blipFill>
            </p:spPr>
            <p:txBody>
              <a:bodyPr/>
              <a:lstStyle/>
              <a:p>
                <a:r>
                  <a:rPr lang="zh-CN" altLang="en-US">
                    <a:noFill/>
                  </a:rPr>
                  <a:t> </a:t>
                </a:r>
              </a:p>
            </p:txBody>
          </p:sp>
        </mc:Fallback>
      </mc:AlternateContent>
      <p:sp>
        <p:nvSpPr>
          <p:cNvPr id="6" name="文本框 5">
            <a:extLst>
              <a:ext uri="{FF2B5EF4-FFF2-40B4-BE49-F238E27FC236}">
                <a16:creationId xmlns:a16="http://schemas.microsoft.com/office/drawing/2014/main" id="{4FC81280-2580-CE85-876C-1042BBF45511}"/>
              </a:ext>
            </a:extLst>
          </p:cNvPr>
          <p:cNvSpPr txBox="1"/>
          <p:nvPr/>
        </p:nvSpPr>
        <p:spPr>
          <a:xfrm>
            <a:off x="220335" y="6095993"/>
            <a:ext cx="484743" cy="707886"/>
          </a:xfrm>
          <a:prstGeom prst="rect">
            <a:avLst/>
          </a:prstGeom>
          <a:noFill/>
        </p:spPr>
        <p:txBody>
          <a:bodyPr wrap="square" rtlCol="0">
            <a:spAutoFit/>
          </a:bodyPr>
          <a:lstStyle/>
          <a:p>
            <a:r>
              <a:rPr kumimoji="1" lang="zh-CN" altLang="en-US" sz="4000" dirty="0"/>
              <a:t>💣</a:t>
            </a:r>
          </a:p>
        </p:txBody>
      </p:sp>
    </p:spTree>
    <p:extLst>
      <p:ext uri="{BB962C8B-B14F-4D97-AF65-F5344CB8AC3E}">
        <p14:creationId xmlns:p14="http://schemas.microsoft.com/office/powerpoint/2010/main" val="516280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A24F8B84-9C1F-6747-F75D-5885C2459219}"/>
                  </a:ext>
                </a:extLst>
              </p:cNvPr>
              <p:cNvSpPr txBox="1"/>
              <p:nvPr/>
            </p:nvSpPr>
            <p:spPr>
              <a:xfrm>
                <a:off x="394771" y="769172"/>
                <a:ext cx="11402457" cy="6257610"/>
              </a:xfrm>
              <a:prstGeom prst="rect">
                <a:avLst/>
              </a:prstGeom>
              <a:noFill/>
            </p:spPr>
            <p:txBody>
              <a:bodyPr wrap="square">
                <a:spAutoFit/>
              </a:bodyPr>
              <a:lstStyle/>
              <a:p>
                <a:pPr indent="304800">
                  <a:spcBef>
                    <a:spcPts val="900"/>
                  </a:spcBef>
                  <a:spcAft>
                    <a:spcPts val="900"/>
                  </a:spcAft>
                </a:pPr>
                <a:r>
                  <a:rPr lang="zh-CN" altLang="en-US"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highlight>
                      <a:srgbClr val="FFFF00"/>
                    </a:highlight>
                    <a:latin typeface="Cambria" panose="02040503050406030204" pitchFamily="18" charset="0"/>
                    <a:ea typeface="宋体" panose="02010600030101010101" pitchFamily="2" charset="-122"/>
                    <a:cs typeface="Times New Roman" panose="02020603050405020304" pitchFamily="18" charset="0"/>
                  </a:rPr>
                  <a:t>满足条件的正交矩阵不是唯一的</a:t>
                </a:r>
                <a:r>
                  <a:rPr lang="en-US" altLang="zh-CN" sz="2400" dirty="0">
                    <a:effectLst/>
                    <a:highlight>
                      <a:srgbClr val="FFFF00"/>
                    </a:highlight>
                    <a:latin typeface="Cambria" panose="02040503050406030204" pitchFamily="18" charset="0"/>
                    <a:ea typeface="宋体" panose="02010600030101010101" pitchFamily="2" charset="-122"/>
                    <a:cs typeface="Times New Roman" panose="02020603050405020304" pitchFamily="18" charset="0"/>
                  </a:rPr>
                  <a:t>. </a:t>
                </a:r>
                <a:endParaRPr lang="en-US" altLang="zh-CN" sz="2400" dirty="0">
                  <a:effectLst/>
                  <a:latin typeface="Cambria" panose="02040503050406030204" pitchFamily="18" charset="0"/>
                  <a:ea typeface="宋体" panose="02010600030101010101" pitchFamily="2" charset="-122"/>
                  <a:cs typeface="Times New Roman" panose="02020603050405020304" pitchFamily="18" charset="0"/>
                </a:endParaRPr>
              </a:p>
              <a:p>
                <a:pPr indent="304800">
                  <a:spcBef>
                    <a:spcPts val="900"/>
                  </a:spcBef>
                  <a:spcAft>
                    <a:spcPts val="900"/>
                  </a:spcAft>
                </a:pPr>
                <a:r>
                  <a:rPr lang="zh-CN" altLang="en-US"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解方程</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14:m>
                  <m:oMath xmlns:m="http://schemas.openxmlformats.org/officeDocument/2006/math">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𝐀</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−5</m:t>
                    </m:r>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𝐄</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𝐱</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𝟎</m:t>
                    </m:r>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时</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构造一组正交的基础解系为</a:t>
                </a:r>
              </a:p>
              <a:p>
                <a:pPr>
                  <a:spcBef>
                    <a:spcPts val="900"/>
                  </a:spcBef>
                  <a:spcAft>
                    <a:spcPts val="900"/>
                  </a:spcAft>
                </a:pPr>
                <a14:m>
                  <m:oMathPara xmlns:m="http://schemas.openxmlformats.org/officeDocument/2006/math">
                    <m:oMathParaPr>
                      <m:jc m:val="centerGroup"/>
                    </m:oMathParaPr>
                    <m:oMath xmlns:m="http://schemas.openxmlformats.org/officeDocument/2006/math">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𝛏</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sub>
                      </m:s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 0, −1</m:t>
                      </m:r>
                      <m:sSup>
                        <m:sSup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e>
                        <m:sup>
                          <m:r>
                            <m:rPr>
                              <m:sty m:val="p"/>
                            </m:rPr>
                            <a:rPr lang="en-US" altLang="zh-CN" sz="2400">
                              <a:effectLst/>
                              <a:latin typeface="Cambria Math" panose="02040503050406030204" pitchFamily="18" charset="0"/>
                              <a:ea typeface="宋体" panose="02010600030101010101" pitchFamily="2" charset="-122"/>
                              <a:cs typeface="Times New Roman" panose="02020603050405020304" pitchFamily="18" charset="0"/>
                            </a:rPr>
                            <m:t>T</m:t>
                          </m:r>
                        </m:sup>
                      </m:sSup>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, </m:t>
                      </m:r>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𝛏</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2</m:t>
                          </m:r>
                        </m:sub>
                      </m:s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 −4, 1</m:t>
                      </m:r>
                      <m:sSup>
                        <m:sSup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e>
                        <m:sup>
                          <m:r>
                            <m:rPr>
                              <m:sty m:val="p"/>
                            </m:rPr>
                            <a:rPr lang="en-US" altLang="zh-CN" sz="2400">
                              <a:effectLst/>
                              <a:latin typeface="Cambria Math" panose="02040503050406030204" pitchFamily="18" charset="0"/>
                              <a:ea typeface="宋体" panose="02010600030101010101" pitchFamily="2" charset="-122"/>
                              <a:cs typeface="Times New Roman" panose="02020603050405020304" pitchFamily="18" charset="0"/>
                            </a:rPr>
                            <m:t>T</m:t>
                          </m:r>
                        </m:sup>
                      </m:sSup>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oMath>
                  </m:oMathPara>
                </a14:m>
                <a:endParaRPr lang="zh-CN" altLang="zh-CN" sz="2400" dirty="0">
                  <a:effectLst/>
                  <a:latin typeface="Cambria" panose="02040503050406030204" pitchFamily="18" charset="0"/>
                  <a:ea typeface="宋体" panose="02010600030101010101" pitchFamily="2" charset="-122"/>
                  <a:cs typeface="Times New Roman" panose="02020603050405020304" pitchFamily="18" charset="0"/>
                </a:endParaRPr>
              </a:p>
              <a:p>
                <a:pPr>
                  <a:spcBef>
                    <a:spcPts val="900"/>
                  </a:spcBef>
                  <a:spcAft>
                    <a:spcPts val="900"/>
                  </a:spcAft>
                </a:pPr>
                <a:r>
                  <a:rPr lang="en-US" altLang="zh-CN" sz="2400" dirty="0" err="1">
                    <a:effectLst/>
                    <a:latin typeface="宋体" panose="02010600030101010101" pitchFamily="2" charset="-122"/>
                    <a:ea typeface="宋体" panose="02010600030101010101" pitchFamily="2" charset="-122"/>
                    <a:cs typeface="Times New Roman" panose="02020603050405020304" pitchFamily="18" charset="0"/>
                  </a:rPr>
                  <a:t>单位化得</a:t>
                </a:r>
                <a:endParaRPr lang="zh-CN" altLang="zh-CN" sz="2400" dirty="0">
                  <a:effectLst/>
                  <a:latin typeface="Cambria" panose="02040503050406030204" pitchFamily="18" charset="0"/>
                  <a:ea typeface="宋体" panose="02010600030101010101" pitchFamily="2" charset="-122"/>
                  <a:cs typeface="Times New Roman" panose="02020603050405020304" pitchFamily="18" charset="0"/>
                </a:endParaRPr>
              </a:p>
              <a:p>
                <a:pPr>
                  <a:spcBef>
                    <a:spcPts val="900"/>
                  </a:spcBef>
                  <a:spcAft>
                    <a:spcPts val="900"/>
                  </a:spcAft>
                </a:pPr>
                <a14:m>
                  <m:oMathPara xmlns:m="http://schemas.openxmlformats.org/officeDocument/2006/math">
                    <m:oMathParaPr>
                      <m:jc m:val="centerGroup"/>
                    </m:oMathParaPr>
                    <m:oMath xmlns:m="http://schemas.openxmlformats.org/officeDocument/2006/math">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𝐩</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sub>
                      </m:s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num>
                        <m:den>
                          <m:rad>
                            <m:radPr>
                              <m:degHide m:val="on"/>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radPr>
                            <m:deg/>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2</m:t>
                              </m:r>
                            </m:e>
                          </m:rad>
                        </m:den>
                      </m:f>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 0, −1</m:t>
                      </m:r>
                      <m:sSup>
                        <m:sSup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e>
                        <m:sup>
                          <m:r>
                            <m:rPr>
                              <m:sty m:val="p"/>
                            </m:rPr>
                            <a:rPr lang="en-US" altLang="zh-CN" sz="2400">
                              <a:effectLst/>
                              <a:latin typeface="Cambria Math" panose="02040503050406030204" pitchFamily="18" charset="0"/>
                              <a:ea typeface="宋体" panose="02010600030101010101" pitchFamily="2" charset="-122"/>
                              <a:cs typeface="Times New Roman" panose="02020603050405020304" pitchFamily="18" charset="0"/>
                            </a:rPr>
                            <m:t>T</m:t>
                          </m:r>
                        </m:sup>
                      </m:sSup>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, </m:t>
                      </m:r>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𝐩</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2</m:t>
                          </m:r>
                        </m:sub>
                      </m:s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num>
                        <m:den>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3</m:t>
                          </m:r>
                          <m:rad>
                            <m:radPr>
                              <m:degHide m:val="on"/>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radPr>
                            <m:deg/>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2</m:t>
                              </m:r>
                            </m:e>
                          </m:rad>
                        </m:den>
                      </m:f>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 −4, 1</m:t>
                      </m:r>
                      <m:sSup>
                        <m:sSup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e>
                        <m:sup>
                          <m:r>
                            <m:rPr>
                              <m:sty m:val="p"/>
                            </m:rPr>
                            <a:rPr lang="en-US" altLang="zh-CN" sz="2400">
                              <a:effectLst/>
                              <a:latin typeface="Cambria Math" panose="02040503050406030204" pitchFamily="18" charset="0"/>
                              <a:ea typeface="宋体" panose="02010600030101010101" pitchFamily="2" charset="-122"/>
                              <a:cs typeface="Times New Roman" panose="02020603050405020304" pitchFamily="18" charset="0"/>
                            </a:rPr>
                            <m:t>T</m:t>
                          </m:r>
                        </m:sup>
                      </m:sSup>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oMath>
                  </m:oMathPara>
                </a14:m>
                <a:endParaRPr lang="zh-CN" altLang="zh-CN" sz="2400" dirty="0">
                  <a:effectLst/>
                  <a:latin typeface="Cambria" panose="02040503050406030204" pitchFamily="18" charset="0"/>
                  <a:ea typeface="宋体" panose="02010600030101010101" pitchFamily="2" charset="-122"/>
                  <a:cs typeface="Times New Roman" panose="02020603050405020304" pitchFamily="18" charset="0"/>
                </a:endParaRPr>
              </a:p>
              <a:p>
                <a:pPr>
                  <a:spcBef>
                    <a:spcPts val="900"/>
                  </a:spcBef>
                  <a:spcAft>
                    <a:spcPts val="900"/>
                  </a:spcAft>
                </a:pP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最后可得满足条件的正交矩阵为</a:t>
                </a:r>
              </a:p>
              <a:p>
                <a:pPr>
                  <a:spcBef>
                    <a:spcPts val="900"/>
                  </a:spcBef>
                  <a:spcAft>
                    <a:spcPts val="900"/>
                  </a:spcAft>
                </a:pPr>
                <a14:m>
                  <m:oMathPara xmlns:m="http://schemas.openxmlformats.org/officeDocument/2006/math">
                    <m:oMathParaPr>
                      <m:jc m:val="centerGroup"/>
                    </m:oMathParaPr>
                    <m:oMath xmlns:m="http://schemas.openxmlformats.org/officeDocument/2006/math">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𝐏</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𝐩</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sub>
                      </m:s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 </m:t>
                      </m:r>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𝐩</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3</m:t>
                          </m:r>
                        </m:sub>
                      </m:s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 </m:t>
                      </m:r>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𝐩</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2</m:t>
                          </m:r>
                        </m:sub>
                      </m:s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d>
                        <m:d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dPr>
                        <m:e>
                          <m:m>
                            <m:mPr>
                              <m:plcHide m:val="on"/>
                              <m:mcs>
                                <m:mc>
                                  <m:mcPr>
                                    <m:count m:val="3"/>
                                    <m:mcJc m:val="center"/>
                                  </m:mcPr>
                                </m:mc>
                              </m:mcs>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mPr>
                            <m:mr>
                              <m:e>
                                <m:f>
                                  <m:f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num>
                                  <m:den>
                                    <m:rad>
                                      <m:radPr>
                                        <m:degHide m:val="on"/>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radPr>
                                      <m:deg/>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2</m:t>
                                        </m:r>
                                      </m:e>
                                    </m:rad>
                                  </m:den>
                                </m:f>
                              </m:e>
                              <m:e>
                                <m:f>
                                  <m:f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2</m:t>
                                    </m:r>
                                  </m:num>
                                  <m:den>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3</m:t>
                                    </m:r>
                                  </m:den>
                                </m:f>
                              </m:e>
                              <m:e>
                                <m:f>
                                  <m:f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num>
                                  <m:den>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3</m:t>
                                    </m:r>
                                    <m:rad>
                                      <m:radPr>
                                        <m:degHide m:val="on"/>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radPr>
                                      <m:deg/>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3</m:t>
                                        </m:r>
                                      </m:e>
                                    </m:rad>
                                  </m:den>
                                </m:f>
                              </m:e>
                            </m:mr>
                            <m:m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0</m:t>
                                </m:r>
                              </m:e>
                              <m:e>
                                <m:f>
                                  <m:f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num>
                                  <m:den>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3</m:t>
                                    </m:r>
                                  </m:den>
                                </m:f>
                              </m:e>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4</m:t>
                                    </m:r>
                                  </m:num>
                                  <m:den>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3</m:t>
                                    </m:r>
                                    <m:rad>
                                      <m:radPr>
                                        <m:degHide m:val="on"/>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radPr>
                                      <m:deg/>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2</m:t>
                                        </m:r>
                                      </m:e>
                                    </m:rad>
                                  </m:den>
                                </m:f>
                              </m:e>
                            </m:mr>
                            <m:m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num>
                                  <m:den>
                                    <m:rad>
                                      <m:radPr>
                                        <m:degHide m:val="on"/>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radPr>
                                      <m:deg/>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2</m:t>
                                        </m:r>
                                      </m:e>
                                    </m:rad>
                                  </m:den>
                                </m:f>
                              </m:e>
                              <m:e>
                                <m:f>
                                  <m:f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2</m:t>
                                    </m:r>
                                  </m:num>
                                  <m:den>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3</m:t>
                                    </m:r>
                                  </m:den>
                                </m:f>
                              </m:e>
                              <m:e>
                                <m:f>
                                  <m:f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num>
                                  <m:den>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3</m:t>
                                    </m:r>
                                    <m:rad>
                                      <m:radPr>
                                        <m:degHide m:val="on"/>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radPr>
                                      <m:deg/>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3</m:t>
                                        </m:r>
                                      </m:e>
                                    </m:rad>
                                  </m:den>
                                </m:f>
                              </m:e>
                            </m:mr>
                          </m:m>
                        </m:e>
                      </m:d>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oMath>
                  </m:oMathPara>
                </a14:m>
                <a:endParaRPr lang="zh-CN" altLang="zh-CN" sz="2400" dirty="0">
                  <a:effectLst/>
                  <a:latin typeface="Cambria" panose="02040503050406030204" pitchFamily="18" charset="0"/>
                  <a:ea typeface="宋体" panose="02010600030101010101" pitchFamily="2" charset="-122"/>
                  <a:cs typeface="Times New Roman" panose="02020603050405020304" pitchFamily="18" charset="0"/>
                </a:endParaRPr>
              </a:p>
            </p:txBody>
          </p:sp>
        </mc:Choice>
        <mc:Fallback xmlns="">
          <p:sp>
            <p:nvSpPr>
              <p:cNvPr id="3" name="文本框 2">
                <a:extLst>
                  <a:ext uri="{FF2B5EF4-FFF2-40B4-BE49-F238E27FC236}">
                    <a16:creationId xmlns:a16="http://schemas.microsoft.com/office/drawing/2014/main" id="{A24F8B84-9C1F-6747-F75D-5885C2459219}"/>
                  </a:ext>
                </a:extLst>
              </p:cNvPr>
              <p:cNvSpPr txBox="1">
                <a:spLocks noRot="1" noChangeAspect="1" noMove="1" noResize="1" noEditPoints="1" noAdjustHandles="1" noChangeArrowheads="1" noChangeShapeType="1" noTextEdit="1"/>
              </p:cNvSpPr>
              <p:nvPr/>
            </p:nvSpPr>
            <p:spPr>
              <a:xfrm>
                <a:off x="394771" y="769172"/>
                <a:ext cx="11402457" cy="6257610"/>
              </a:xfrm>
              <a:prstGeom prst="rect">
                <a:avLst/>
              </a:prstGeom>
              <a:blipFill>
                <a:blip r:embed="rId2"/>
                <a:stretch>
                  <a:fillRect l="-891" t="-101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983327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62BE8E48-4E41-06D4-B6BB-98B95639AFEE}"/>
                  </a:ext>
                </a:extLst>
              </p:cNvPr>
              <p:cNvSpPr txBox="1"/>
              <p:nvPr/>
            </p:nvSpPr>
            <p:spPr>
              <a:xfrm>
                <a:off x="385590" y="1038880"/>
                <a:ext cx="10565176" cy="2038443"/>
              </a:xfrm>
              <a:prstGeom prst="rect">
                <a:avLst/>
              </a:prstGeom>
              <a:noFill/>
            </p:spPr>
            <p:txBody>
              <a:bodyPr wrap="square">
                <a:spAutoFit/>
              </a:bodyPr>
              <a:lstStyle/>
              <a:p>
                <a:pPr>
                  <a:spcBef>
                    <a:spcPts val="900"/>
                  </a:spcBef>
                  <a:spcAft>
                    <a:spcPts val="900"/>
                  </a:spcAft>
                </a:pPr>
                <a:r>
                  <a:rPr lang="zh-CN" altLang="zh-CN" sz="2400" b="1" dirty="0">
                    <a:solidFill>
                      <a:srgbClr val="0070C0"/>
                    </a:solidFill>
                    <a:effectLst/>
                    <a:latin typeface="Cambria" panose="02040503050406030204" pitchFamily="18" charset="0"/>
                    <a:ea typeface="宋体" panose="02010600030101010101" pitchFamily="2" charset="-122"/>
                    <a:cs typeface="Times New Roman" panose="02020603050405020304" pitchFamily="18" charset="0"/>
                  </a:rPr>
                  <a:t>例 </a:t>
                </a:r>
                <a:r>
                  <a:rPr lang="en-US" altLang="zh-CN" sz="2400" b="1" dirty="0">
                    <a:solidFill>
                      <a:srgbClr val="0070C0"/>
                    </a:solidFill>
                    <a:effectLst/>
                    <a:latin typeface="Cambria" panose="02040503050406030204" pitchFamily="18" charset="0"/>
                    <a:ea typeface="宋体" panose="02010600030101010101" pitchFamily="2" charset="-122"/>
                    <a:cs typeface="Times New Roman" panose="02020603050405020304" pitchFamily="18" charset="0"/>
                  </a:rPr>
                  <a:t>6.3.6</a:t>
                </a:r>
                <a:r>
                  <a:rPr lang="en-US" altLang="zh-CN" sz="2400" dirty="0">
                    <a:solidFill>
                      <a:srgbClr val="0070C0"/>
                    </a:solidFill>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设</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14:m>
                  <m:oMath xmlns:m="http://schemas.openxmlformats.org/officeDocument/2006/math">
                    <m:r>
                      <a:rPr lang="en-US" altLang="zh-CN" sz="2400">
                        <a:effectLst/>
                        <a:latin typeface="Cambria Math" panose="02040503050406030204" pitchFamily="18" charset="0"/>
                        <a:ea typeface="宋体" panose="02010600030101010101" pitchFamily="2" charset="-122"/>
                        <a:cs typeface="Times New Roman" panose="02020603050405020304" pitchFamily="18" charset="0"/>
                      </a:rPr>
                      <m:t>3</m:t>
                    </m:r>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阶矩阵</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14:m>
                  <m:oMath xmlns:m="http://schemas.openxmlformats.org/officeDocument/2006/math">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𝐀</m:t>
                    </m:r>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的特征值为</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14:m>
                  <m:oMath xmlns:m="http://schemas.openxmlformats.org/officeDocument/2006/math">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ltLang="zh-CN" sz="2400">
                            <a:effectLst/>
                            <a:latin typeface="Cambria Math" panose="02040503050406030204" pitchFamily="18" charset="0"/>
                            <a:ea typeface="宋体" panose="02010600030101010101" pitchFamily="2" charset="-122"/>
                            <a:cs typeface="Times New Roman" panose="02020603050405020304" pitchFamily="18" charset="0"/>
                          </a:rPr>
                          <m:t>λ</m:t>
                        </m:r>
                      </m:e>
                      <m:sub>
                        <m:r>
                          <a:rPr lang="en-US" altLang="zh-CN" sz="2400">
                            <a:effectLst/>
                            <a:latin typeface="Cambria Math" panose="02040503050406030204" pitchFamily="18" charset="0"/>
                            <a:ea typeface="宋体" panose="02010600030101010101" pitchFamily="2" charset="-122"/>
                            <a:cs typeface="Times New Roman" panose="02020603050405020304" pitchFamily="18" charset="0"/>
                          </a:rPr>
                          <m:t>1</m:t>
                        </m:r>
                      </m:sub>
                    </m:sSub>
                    <m:r>
                      <a:rPr lang="en-US" altLang="zh-CN" sz="2400">
                        <a:effectLst/>
                        <a:latin typeface="Cambria Math" panose="02040503050406030204" pitchFamily="18" charset="0"/>
                        <a:ea typeface="宋体" panose="02010600030101010101" pitchFamily="2" charset="-122"/>
                        <a:cs typeface="Times New Roman" panose="02020603050405020304" pitchFamily="18" charset="0"/>
                      </a:rPr>
                      <m:t>=2</m:t>
                    </m:r>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14:m>
                  <m:oMath xmlns:m="http://schemas.openxmlformats.org/officeDocument/2006/math">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ltLang="zh-CN" sz="2400">
                            <a:effectLst/>
                            <a:latin typeface="Cambria Math" panose="02040503050406030204" pitchFamily="18" charset="0"/>
                            <a:ea typeface="宋体" panose="02010600030101010101" pitchFamily="2" charset="-122"/>
                            <a:cs typeface="Times New Roman" panose="02020603050405020304" pitchFamily="18" charset="0"/>
                          </a:rPr>
                          <m:t>λ</m:t>
                        </m:r>
                      </m:e>
                      <m:sub>
                        <m:r>
                          <a:rPr lang="en-US" altLang="zh-CN" sz="2400">
                            <a:effectLst/>
                            <a:latin typeface="Cambria Math" panose="02040503050406030204" pitchFamily="18" charset="0"/>
                            <a:ea typeface="宋体" panose="02010600030101010101" pitchFamily="2" charset="-122"/>
                            <a:cs typeface="Times New Roman" panose="02020603050405020304" pitchFamily="18" charset="0"/>
                          </a:rPr>
                          <m:t>2</m:t>
                        </m:r>
                      </m:sub>
                    </m:sSub>
                    <m:r>
                      <a:rPr lang="en-US" altLang="zh-CN" sz="24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a:effectLst/>
                        <a:latin typeface="Cambria Math" panose="02040503050406030204" pitchFamily="18" charset="0"/>
                        <a:ea typeface="宋体" panose="02010600030101010101" pitchFamily="2" charset="-122"/>
                        <a:cs typeface="Times New Roman" panose="02020603050405020304" pitchFamily="18" charset="0"/>
                      </a:rPr>
                      <m:t>2</m:t>
                    </m:r>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14:m>
                  <m:oMath xmlns:m="http://schemas.openxmlformats.org/officeDocument/2006/math">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ltLang="zh-CN" sz="2400">
                            <a:effectLst/>
                            <a:latin typeface="Cambria Math" panose="02040503050406030204" pitchFamily="18" charset="0"/>
                            <a:ea typeface="宋体" panose="02010600030101010101" pitchFamily="2" charset="-122"/>
                            <a:cs typeface="Times New Roman" panose="02020603050405020304" pitchFamily="18" charset="0"/>
                          </a:rPr>
                          <m:t>λ</m:t>
                        </m:r>
                      </m:e>
                      <m:sub>
                        <m:r>
                          <a:rPr lang="en-US" altLang="zh-CN" sz="2400">
                            <a:effectLst/>
                            <a:latin typeface="Cambria Math" panose="02040503050406030204" pitchFamily="18" charset="0"/>
                            <a:ea typeface="宋体" panose="02010600030101010101" pitchFamily="2" charset="-122"/>
                            <a:cs typeface="Times New Roman" panose="02020603050405020304" pitchFamily="18" charset="0"/>
                          </a:rPr>
                          <m:t>3</m:t>
                        </m:r>
                      </m:sub>
                    </m:sSub>
                    <m:r>
                      <a:rPr lang="en-US" altLang="zh-CN" sz="2400">
                        <a:effectLst/>
                        <a:latin typeface="Cambria Math" panose="02040503050406030204" pitchFamily="18" charset="0"/>
                        <a:ea typeface="宋体" panose="02010600030101010101" pitchFamily="2" charset="-122"/>
                        <a:cs typeface="Times New Roman" panose="02020603050405020304" pitchFamily="18" charset="0"/>
                      </a:rPr>
                      <m:t>=1</m:t>
                    </m:r>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对应的特征向量依次为 </a:t>
                </a:r>
                <a14:m>
                  <m:oMath xmlns:m="http://schemas.openxmlformats.org/officeDocument/2006/math">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𝐩</m:t>
                        </m:r>
                      </m:e>
                      <m:sub>
                        <m:r>
                          <a:rPr lang="en-US" altLang="zh-CN" sz="2400">
                            <a:effectLst/>
                            <a:latin typeface="Cambria Math" panose="02040503050406030204" pitchFamily="18" charset="0"/>
                            <a:ea typeface="宋体" panose="02010600030101010101" pitchFamily="2" charset="-122"/>
                            <a:cs typeface="Times New Roman" panose="02020603050405020304" pitchFamily="18" charset="0"/>
                          </a:rPr>
                          <m:t>1</m:t>
                        </m:r>
                      </m:sub>
                    </m:sSub>
                    <m:r>
                      <a:rPr lang="en-US" altLang="zh-CN" sz="2400">
                        <a:effectLst/>
                        <a:latin typeface="Cambria Math" panose="02040503050406030204" pitchFamily="18" charset="0"/>
                        <a:ea typeface="宋体" panose="02010600030101010101" pitchFamily="2" charset="-122"/>
                        <a:cs typeface="Times New Roman" panose="02020603050405020304" pitchFamily="18" charset="0"/>
                      </a:rPr>
                      <m:t>=</m:t>
                    </m:r>
                    <m:d>
                      <m:d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dPr>
                      <m:e>
                        <m:m>
                          <m:mPr>
                            <m:plcHide m:val="on"/>
                            <m:mcs>
                              <m:mc>
                                <m:mcPr>
                                  <m:count m:val="1"/>
                                  <m:mcJc m:val="center"/>
                                </m:mcPr>
                              </m:mc>
                            </m:mcs>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mPr>
                          <m:mr>
                            <m:e>
                              <m:r>
                                <a:rPr lang="en-US" altLang="zh-CN" sz="2400">
                                  <a:effectLst/>
                                  <a:latin typeface="Cambria Math" panose="02040503050406030204" pitchFamily="18" charset="0"/>
                                  <a:ea typeface="宋体" panose="02010600030101010101" pitchFamily="2" charset="-122"/>
                                  <a:cs typeface="Times New Roman" panose="02020603050405020304" pitchFamily="18" charset="0"/>
                                </a:rPr>
                                <m:t>0</m:t>
                              </m:r>
                            </m:e>
                          </m:mr>
                          <m:mr>
                            <m:e>
                              <m:r>
                                <a:rPr lang="en-US" altLang="zh-CN" sz="2400">
                                  <a:effectLst/>
                                  <a:latin typeface="Cambria Math" panose="02040503050406030204" pitchFamily="18" charset="0"/>
                                  <a:ea typeface="宋体" panose="02010600030101010101" pitchFamily="2" charset="-122"/>
                                  <a:cs typeface="Times New Roman" panose="02020603050405020304" pitchFamily="18" charset="0"/>
                                </a:rPr>
                                <m:t>1</m:t>
                              </m:r>
                            </m:e>
                          </m:mr>
                          <m:mr>
                            <m:e>
                              <m:r>
                                <a:rPr lang="en-US" altLang="zh-CN" sz="2400">
                                  <a:effectLst/>
                                  <a:latin typeface="Cambria Math" panose="02040503050406030204" pitchFamily="18" charset="0"/>
                                  <a:ea typeface="宋体" panose="02010600030101010101" pitchFamily="2" charset="-122"/>
                                  <a:cs typeface="Times New Roman" panose="02020603050405020304" pitchFamily="18" charset="0"/>
                                </a:rPr>
                                <m:t>1</m:t>
                              </m:r>
                            </m:e>
                          </m:mr>
                        </m:m>
                      </m:e>
                    </m:d>
                    <m:r>
                      <a:rPr lang="en-US" altLang="zh-CN" sz="2400">
                        <a:effectLst/>
                        <a:latin typeface="Cambria Math" panose="02040503050406030204" pitchFamily="18" charset="0"/>
                        <a:ea typeface="宋体" panose="02010600030101010101" pitchFamily="2" charset="-122"/>
                        <a:cs typeface="Times New Roman" panose="02020603050405020304" pitchFamily="18" charset="0"/>
                      </a:rPr>
                      <m:t>, </m:t>
                    </m:r>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𝐩</m:t>
                        </m:r>
                      </m:e>
                      <m:sub>
                        <m:r>
                          <a:rPr lang="en-US" altLang="zh-CN" sz="2400">
                            <a:effectLst/>
                            <a:latin typeface="Cambria Math" panose="02040503050406030204" pitchFamily="18" charset="0"/>
                            <a:ea typeface="宋体" panose="02010600030101010101" pitchFamily="2" charset="-122"/>
                            <a:cs typeface="Times New Roman" panose="02020603050405020304" pitchFamily="18" charset="0"/>
                          </a:rPr>
                          <m:t>2</m:t>
                        </m:r>
                      </m:sub>
                    </m:sSub>
                    <m:r>
                      <a:rPr lang="en-US" altLang="zh-CN" sz="2400">
                        <a:effectLst/>
                        <a:latin typeface="Cambria Math" panose="02040503050406030204" pitchFamily="18" charset="0"/>
                        <a:ea typeface="宋体" panose="02010600030101010101" pitchFamily="2" charset="-122"/>
                        <a:cs typeface="Times New Roman" panose="02020603050405020304" pitchFamily="18" charset="0"/>
                      </a:rPr>
                      <m:t>=</m:t>
                    </m:r>
                    <m:d>
                      <m:d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dPr>
                      <m:e>
                        <m:m>
                          <m:mPr>
                            <m:plcHide m:val="on"/>
                            <m:mcs>
                              <m:mc>
                                <m:mcPr>
                                  <m:count m:val="1"/>
                                  <m:mcJc m:val="center"/>
                                </m:mcPr>
                              </m:mc>
                            </m:mcs>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mPr>
                          <m:mr>
                            <m:e>
                              <m:r>
                                <a:rPr lang="en-US" altLang="zh-CN" sz="2400">
                                  <a:effectLst/>
                                  <a:latin typeface="Cambria Math" panose="02040503050406030204" pitchFamily="18" charset="0"/>
                                  <a:ea typeface="宋体" panose="02010600030101010101" pitchFamily="2" charset="-122"/>
                                  <a:cs typeface="Times New Roman" panose="02020603050405020304" pitchFamily="18" charset="0"/>
                                </a:rPr>
                                <m:t>1</m:t>
                              </m:r>
                            </m:e>
                          </m:mr>
                          <m:mr>
                            <m:e>
                              <m:r>
                                <a:rPr lang="en-US" altLang="zh-CN" sz="2400">
                                  <a:effectLst/>
                                  <a:latin typeface="Cambria Math" panose="02040503050406030204" pitchFamily="18" charset="0"/>
                                  <a:ea typeface="宋体" panose="02010600030101010101" pitchFamily="2" charset="-122"/>
                                  <a:cs typeface="Times New Roman" panose="02020603050405020304" pitchFamily="18" charset="0"/>
                                </a:rPr>
                                <m:t>1</m:t>
                              </m:r>
                            </m:e>
                          </m:mr>
                          <m:mr>
                            <m:e>
                              <m:r>
                                <a:rPr lang="en-US" altLang="zh-CN" sz="2400">
                                  <a:effectLst/>
                                  <a:latin typeface="Cambria Math" panose="02040503050406030204" pitchFamily="18" charset="0"/>
                                  <a:ea typeface="宋体" panose="02010600030101010101" pitchFamily="2" charset="-122"/>
                                  <a:cs typeface="Times New Roman" panose="02020603050405020304" pitchFamily="18" charset="0"/>
                                </a:rPr>
                                <m:t>1</m:t>
                              </m:r>
                            </m:e>
                          </m:mr>
                        </m:m>
                      </m:e>
                    </m:d>
                    <m:r>
                      <a:rPr lang="en-US" altLang="zh-CN" sz="2400">
                        <a:effectLst/>
                        <a:latin typeface="Cambria Math" panose="02040503050406030204" pitchFamily="18" charset="0"/>
                        <a:ea typeface="宋体" panose="02010600030101010101" pitchFamily="2" charset="-122"/>
                        <a:cs typeface="Times New Roman" panose="02020603050405020304" pitchFamily="18" charset="0"/>
                      </a:rPr>
                      <m:t>, </m:t>
                    </m:r>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𝐩</m:t>
                        </m:r>
                      </m:e>
                      <m:sub>
                        <m:r>
                          <a:rPr lang="en-US" altLang="zh-CN" sz="2400">
                            <a:effectLst/>
                            <a:latin typeface="Cambria Math" panose="02040503050406030204" pitchFamily="18" charset="0"/>
                            <a:ea typeface="宋体" panose="02010600030101010101" pitchFamily="2" charset="-122"/>
                            <a:cs typeface="Times New Roman" panose="02020603050405020304" pitchFamily="18" charset="0"/>
                          </a:rPr>
                          <m:t>3</m:t>
                        </m:r>
                      </m:sub>
                    </m:sSub>
                    <m:r>
                      <a:rPr lang="en-US" altLang="zh-CN" sz="2400">
                        <a:effectLst/>
                        <a:latin typeface="Cambria Math" panose="02040503050406030204" pitchFamily="18" charset="0"/>
                        <a:ea typeface="宋体" panose="02010600030101010101" pitchFamily="2" charset="-122"/>
                        <a:cs typeface="Times New Roman" panose="02020603050405020304" pitchFamily="18" charset="0"/>
                      </a:rPr>
                      <m:t>=</m:t>
                    </m:r>
                    <m:d>
                      <m:d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dPr>
                      <m:e>
                        <m:m>
                          <m:mPr>
                            <m:plcHide m:val="on"/>
                            <m:mcs>
                              <m:mc>
                                <m:mcPr>
                                  <m:count m:val="1"/>
                                  <m:mcJc m:val="center"/>
                                </m:mcPr>
                              </m:mc>
                            </m:mcs>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mPr>
                          <m:mr>
                            <m:e>
                              <m:r>
                                <a:rPr lang="en-US" altLang="zh-CN" sz="2400">
                                  <a:effectLst/>
                                  <a:latin typeface="Cambria Math" panose="02040503050406030204" pitchFamily="18" charset="0"/>
                                  <a:ea typeface="宋体" panose="02010600030101010101" pitchFamily="2" charset="-122"/>
                                  <a:cs typeface="Times New Roman" panose="02020603050405020304" pitchFamily="18" charset="0"/>
                                </a:rPr>
                                <m:t>1</m:t>
                              </m:r>
                            </m:e>
                          </m:mr>
                          <m:mr>
                            <m:e>
                              <m:r>
                                <a:rPr lang="en-US" altLang="zh-CN" sz="2400">
                                  <a:effectLst/>
                                  <a:latin typeface="Cambria Math" panose="02040503050406030204" pitchFamily="18" charset="0"/>
                                  <a:ea typeface="宋体" panose="02010600030101010101" pitchFamily="2" charset="-122"/>
                                  <a:cs typeface="Times New Roman" panose="02020603050405020304" pitchFamily="18" charset="0"/>
                                </a:rPr>
                                <m:t>1</m:t>
                              </m:r>
                            </m:e>
                          </m:mr>
                          <m:mr>
                            <m:e>
                              <m:r>
                                <a:rPr lang="en-US" altLang="zh-CN" sz="2400">
                                  <a:effectLst/>
                                  <a:latin typeface="Cambria Math" panose="02040503050406030204" pitchFamily="18" charset="0"/>
                                  <a:ea typeface="宋体" panose="02010600030101010101" pitchFamily="2" charset="-122"/>
                                  <a:cs typeface="Times New Roman" panose="02020603050405020304" pitchFamily="18" charset="0"/>
                                </a:rPr>
                                <m:t>0</m:t>
                              </m:r>
                            </m:e>
                          </m:mr>
                        </m:m>
                      </m:e>
                    </m:d>
                    <m:r>
                      <a:rPr lang="en-US" altLang="zh-CN" sz="2400">
                        <a:effectLst/>
                        <a:latin typeface="Cambria Math" panose="02040503050406030204" pitchFamily="18" charset="0"/>
                        <a:ea typeface="宋体" panose="02010600030101010101" pitchFamily="2" charset="-122"/>
                        <a:cs typeface="Times New Roman" panose="02020603050405020304" pitchFamily="18" charset="0"/>
                      </a:rPr>
                      <m:t>,</m:t>
                    </m:r>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求</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14:m>
                  <m:oMath xmlns:m="http://schemas.openxmlformats.org/officeDocument/2006/math">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𝐀</m:t>
                    </m:r>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a:t>
                </a:r>
                <a:endParaRPr lang="zh-CN" altLang="zh-CN" sz="2400" dirty="0">
                  <a:effectLst/>
                  <a:latin typeface="Cambria" panose="02040503050406030204" pitchFamily="18" charset="0"/>
                  <a:ea typeface="宋体" panose="02010600030101010101" pitchFamily="2" charset="-122"/>
                  <a:cs typeface="Times New Roman" panose="02020603050405020304" pitchFamily="18" charset="0"/>
                </a:endParaRPr>
              </a:p>
              <a:p>
                <a:pPr>
                  <a:spcBef>
                    <a:spcPts val="900"/>
                  </a:spcBef>
                  <a:spcAft>
                    <a:spcPts val="900"/>
                  </a:spcAft>
                </a:pPr>
                <a:r>
                  <a:rPr lang="zh-CN" altLang="zh-CN" sz="2400" dirty="0">
                    <a:solidFill>
                      <a:srgbClr val="0070C0"/>
                    </a:solidFill>
                    <a:effectLst/>
                    <a:latin typeface="Cambria" panose="02040503050406030204" pitchFamily="18" charset="0"/>
                    <a:ea typeface="宋体" panose="02010600030101010101" pitchFamily="2" charset="-122"/>
                    <a:cs typeface="Times New Roman" panose="02020603050405020304" pitchFamily="18" charset="0"/>
                  </a:rPr>
                  <a:t>解</a:t>
                </a:r>
                <a:r>
                  <a:rPr lang="en-US" altLang="zh-CN" sz="2400" dirty="0">
                    <a:solidFill>
                      <a:srgbClr val="0070C0"/>
                    </a:solidFill>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记</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14:m>
                  <m:oMath xmlns:m="http://schemas.openxmlformats.org/officeDocument/2006/math">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𝐏</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𝐩</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sub>
                    </m:s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 </m:t>
                    </m:r>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𝐩</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2</m:t>
                        </m:r>
                      </m:sub>
                    </m:s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 </m:t>
                    </m:r>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𝐩</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3</m:t>
                        </m:r>
                      </m:sub>
                    </m:s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14:m>
                  <m:oMath xmlns:m="http://schemas.openxmlformats.org/officeDocument/2006/math">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𝚲</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r>
                      <m:rPr>
                        <m:sty m:val="p"/>
                      </m:rPr>
                      <a:rPr lang="en-US" altLang="zh-CN" sz="2400">
                        <a:effectLst/>
                        <a:latin typeface="Cambria Math" panose="02040503050406030204" pitchFamily="18" charset="0"/>
                        <a:ea typeface="宋体" panose="02010600030101010101" pitchFamily="2" charset="-122"/>
                        <a:cs typeface="Times New Roman" panose="02020603050405020304" pitchFamily="18" charset="0"/>
                      </a:rPr>
                      <m:t>diag</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𝜆</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sub>
                    </m:s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 </m:t>
                    </m:r>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𝜆</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2</m:t>
                        </m:r>
                      </m:sub>
                    </m:s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 </m:t>
                    </m:r>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𝜆</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3</m:t>
                        </m:r>
                      </m:sub>
                    </m:s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则</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14:m>
                  <m:oMath xmlns:m="http://schemas.openxmlformats.org/officeDocument/2006/math">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𝐀𝐏</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𝐏</m:t>
                    </m:r>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𝚲</m:t>
                    </m:r>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a:t>
                </a:r>
                <a:r>
                  <a:rPr lang="zh-CN" altLang="en-US" sz="2400" dirty="0">
                    <a:effectLst/>
                    <a:latin typeface="Cambria" panose="02040503050406030204" pitchFamily="18" charset="0"/>
                    <a:ea typeface="宋体" panose="02010600030101010101" pitchFamily="2" charset="-122"/>
                    <a:cs typeface="Times New Roman" panose="02020603050405020304" pitchFamily="18" charset="0"/>
                  </a:rPr>
                  <a:t> </a:t>
                </a:r>
                <a:endParaRPr lang="en-US" altLang="zh-CN" sz="2400" dirty="0">
                  <a:effectLst/>
                  <a:latin typeface="Cambria" panose="02040503050406030204" pitchFamily="18" charset="0"/>
                  <a:ea typeface="宋体" panose="02010600030101010101" pitchFamily="2" charset="-122"/>
                  <a:cs typeface="Times New Roman" panose="02020603050405020304" pitchFamily="18" charset="0"/>
                </a:endParaRPr>
              </a:p>
            </p:txBody>
          </p:sp>
        </mc:Choice>
        <mc:Fallback xmlns="">
          <p:sp>
            <p:nvSpPr>
              <p:cNvPr id="3" name="文本框 2">
                <a:extLst>
                  <a:ext uri="{FF2B5EF4-FFF2-40B4-BE49-F238E27FC236}">
                    <a16:creationId xmlns:a16="http://schemas.microsoft.com/office/drawing/2014/main" id="{62BE8E48-4E41-06D4-B6BB-98B95639AFEE}"/>
                  </a:ext>
                </a:extLst>
              </p:cNvPr>
              <p:cNvSpPr txBox="1">
                <a:spLocks noRot="1" noChangeAspect="1" noMove="1" noResize="1" noEditPoints="1" noAdjustHandles="1" noChangeArrowheads="1" noChangeShapeType="1" noTextEdit="1"/>
              </p:cNvSpPr>
              <p:nvPr/>
            </p:nvSpPr>
            <p:spPr>
              <a:xfrm>
                <a:off x="385590" y="1038880"/>
                <a:ext cx="10565176" cy="2038443"/>
              </a:xfrm>
              <a:prstGeom prst="rect">
                <a:avLst/>
              </a:prstGeom>
              <a:blipFill>
                <a:blip r:embed="rId2"/>
                <a:stretch>
                  <a:fillRect l="-840" t="-3086" b="-617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7BC70C13-85F3-EE67-2E53-FA152219179B}"/>
                  </a:ext>
                </a:extLst>
              </p:cNvPr>
              <p:cNvSpPr txBox="1"/>
              <p:nvPr/>
            </p:nvSpPr>
            <p:spPr>
              <a:xfrm>
                <a:off x="1859096" y="3814590"/>
                <a:ext cx="6097836" cy="22429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m>
                        <m:mPr>
                          <m:plcHide m:val="on"/>
                          <m:mcs>
                            <m:mc>
                              <m:mcPr>
                                <m:count m:val="2"/>
                                <m:mcJc m:val="center"/>
                              </m:mcPr>
                            </m:mc>
                          </m:mcs>
                          <m:ctrlPr>
                            <a:rPr lang="zh-CN" altLang="en-US" sz="2400" b="1" i="1" smtClean="0">
                              <a:solidFill>
                                <a:srgbClr val="836967"/>
                              </a:solidFill>
                              <a:latin typeface="Cambria Math" panose="02040503050406030204" pitchFamily="18" charset="0"/>
                            </a:rPr>
                          </m:ctrlPr>
                        </m:mPr>
                        <m:mr>
                          <m:e/>
                          <m:e>
                            <m:r>
                              <a:rPr lang="zh-CN" altLang="en-US" sz="2400" b="1">
                                <a:latin typeface="Cambria Math" panose="02040503050406030204" pitchFamily="18" charset="0"/>
                              </a:rPr>
                              <m:t>𝐀</m:t>
                            </m:r>
                            <m:r>
                              <a:rPr lang="zh-CN" altLang="en-US" sz="2400">
                                <a:latin typeface="Cambria Math" panose="02040503050406030204" pitchFamily="18" charset="0"/>
                              </a:rPr>
                              <m:t>=</m:t>
                            </m:r>
                            <m:r>
                              <a:rPr lang="zh-CN" altLang="en-US" sz="2400" b="1">
                                <a:latin typeface="Cambria Math" panose="02040503050406030204" pitchFamily="18" charset="0"/>
                              </a:rPr>
                              <m:t>𝐏</m:t>
                            </m:r>
                            <m:r>
                              <a:rPr lang="zh-CN" altLang="en-US" sz="2400" b="1">
                                <a:latin typeface="Cambria Math" panose="02040503050406030204" pitchFamily="18" charset="0"/>
                              </a:rPr>
                              <m:t>𝚲</m:t>
                            </m:r>
                            <m:sSup>
                              <m:sSupPr>
                                <m:ctrlPr>
                                  <a:rPr lang="zh-CN" altLang="en-US" sz="2400" b="1" i="1">
                                    <a:solidFill>
                                      <a:srgbClr val="836967"/>
                                    </a:solidFill>
                                    <a:latin typeface="Cambria Math" panose="02040503050406030204" pitchFamily="18" charset="0"/>
                                  </a:rPr>
                                </m:ctrlPr>
                              </m:sSupPr>
                              <m:e>
                                <m:r>
                                  <a:rPr lang="zh-CN" altLang="en-US" sz="2400" b="1">
                                    <a:latin typeface="Cambria Math" panose="02040503050406030204" pitchFamily="18" charset="0"/>
                                  </a:rPr>
                                  <m:t>𝐏</m:t>
                                </m:r>
                              </m:e>
                              <m:sup>
                                <m:r>
                                  <a:rPr lang="zh-CN" altLang="en-US" sz="2400">
                                    <a:latin typeface="Cambria Math" panose="02040503050406030204" pitchFamily="18" charset="0"/>
                                  </a:rPr>
                                  <m:t>−1</m:t>
                                </m:r>
                              </m:sup>
                            </m:sSup>
                            <m:r>
                              <a:rPr lang="zh-CN" altLang="en-US" sz="2400" b="0" i="0">
                                <a:latin typeface="Cambria Math" panose="02040503050406030204" pitchFamily="18" charset="0"/>
                              </a:rPr>
                              <m:t>=</m:t>
                            </m:r>
                            <m:d>
                              <m:dPr>
                                <m:ctrlPr>
                                  <a:rPr lang="zh-CN" altLang="en-US" sz="2400" b="0" i="1">
                                    <a:solidFill>
                                      <a:srgbClr val="836967"/>
                                    </a:solidFill>
                                    <a:latin typeface="Cambria Math" panose="02040503050406030204" pitchFamily="18" charset="0"/>
                                  </a:rPr>
                                </m:ctrlPr>
                              </m:dPr>
                              <m:e>
                                <m:m>
                                  <m:mPr>
                                    <m:plcHide m:val="on"/>
                                    <m:mcs>
                                      <m:mc>
                                        <m:mcPr>
                                          <m:count m:val="3"/>
                                          <m:mcJc m:val="center"/>
                                        </m:mcPr>
                                      </m:mc>
                                    </m:mcs>
                                    <m:ctrlPr>
                                      <a:rPr lang="zh-CN" altLang="en-US" sz="2400" b="0" i="1">
                                        <a:solidFill>
                                          <a:srgbClr val="836967"/>
                                        </a:solidFill>
                                        <a:latin typeface="Cambria Math" panose="02040503050406030204" pitchFamily="18" charset="0"/>
                                      </a:rPr>
                                    </m:ctrlPr>
                                  </m:mPr>
                                  <m:mr>
                                    <m:e>
                                      <m:r>
                                        <a:rPr lang="zh-CN" altLang="en-US" sz="2400" b="0" i="0">
                                          <a:latin typeface="Cambria Math" panose="02040503050406030204" pitchFamily="18" charset="0"/>
                                        </a:rPr>
                                        <m:t>0</m:t>
                                      </m:r>
                                    </m:e>
                                    <m:e>
                                      <m:r>
                                        <a:rPr lang="zh-CN" altLang="en-US" sz="2400" b="0" i="0">
                                          <a:latin typeface="Cambria Math" panose="02040503050406030204" pitchFamily="18" charset="0"/>
                                        </a:rPr>
                                        <m:t>1</m:t>
                                      </m:r>
                                    </m:e>
                                    <m:e>
                                      <m:r>
                                        <a:rPr lang="zh-CN" altLang="en-US" sz="2400" b="0" i="0">
                                          <a:latin typeface="Cambria Math" panose="02040503050406030204" pitchFamily="18" charset="0"/>
                                        </a:rPr>
                                        <m:t>1</m:t>
                                      </m:r>
                                    </m:e>
                                  </m:mr>
                                  <m:mr>
                                    <m:e>
                                      <m:r>
                                        <a:rPr lang="zh-CN" altLang="en-US" sz="2400" b="0" i="0">
                                          <a:latin typeface="Cambria Math" panose="02040503050406030204" pitchFamily="18" charset="0"/>
                                        </a:rPr>
                                        <m:t>1</m:t>
                                      </m:r>
                                    </m:e>
                                    <m:e>
                                      <m:r>
                                        <a:rPr lang="zh-CN" altLang="en-US" sz="2400" b="0" i="0">
                                          <a:latin typeface="Cambria Math" panose="02040503050406030204" pitchFamily="18" charset="0"/>
                                        </a:rPr>
                                        <m:t>1</m:t>
                                      </m:r>
                                    </m:e>
                                    <m:e>
                                      <m:r>
                                        <a:rPr lang="zh-CN" altLang="en-US" sz="2400" b="0" i="0">
                                          <a:latin typeface="Cambria Math" panose="02040503050406030204" pitchFamily="18" charset="0"/>
                                        </a:rPr>
                                        <m:t>1</m:t>
                                      </m:r>
                                    </m:e>
                                  </m:mr>
                                  <m:mr>
                                    <m:e>
                                      <m:r>
                                        <a:rPr lang="zh-CN" altLang="en-US" sz="2400" b="0" i="0">
                                          <a:latin typeface="Cambria Math" panose="02040503050406030204" pitchFamily="18" charset="0"/>
                                        </a:rPr>
                                        <m:t>1</m:t>
                                      </m:r>
                                    </m:e>
                                    <m:e>
                                      <m:r>
                                        <a:rPr lang="zh-CN" altLang="en-US" sz="2400" b="0" i="0">
                                          <a:latin typeface="Cambria Math" panose="02040503050406030204" pitchFamily="18" charset="0"/>
                                        </a:rPr>
                                        <m:t>1</m:t>
                                      </m:r>
                                    </m:e>
                                    <m:e>
                                      <m:r>
                                        <a:rPr lang="zh-CN" altLang="en-US" sz="2400" b="0" i="0">
                                          <a:latin typeface="Cambria Math" panose="02040503050406030204" pitchFamily="18" charset="0"/>
                                        </a:rPr>
                                        <m:t>0</m:t>
                                      </m:r>
                                    </m:e>
                                  </m:mr>
                                </m:m>
                              </m:e>
                            </m:d>
                            <m:d>
                              <m:dPr>
                                <m:ctrlPr>
                                  <a:rPr lang="zh-CN" altLang="en-US" sz="2400" b="0" i="1">
                                    <a:solidFill>
                                      <a:srgbClr val="836967"/>
                                    </a:solidFill>
                                    <a:latin typeface="Cambria Math" panose="02040503050406030204" pitchFamily="18" charset="0"/>
                                  </a:rPr>
                                </m:ctrlPr>
                              </m:dPr>
                              <m:e>
                                <m:m>
                                  <m:mPr>
                                    <m:plcHide m:val="on"/>
                                    <m:mcs>
                                      <m:mc>
                                        <m:mcPr>
                                          <m:count m:val="3"/>
                                          <m:mcJc m:val="center"/>
                                        </m:mcPr>
                                      </m:mc>
                                    </m:mcs>
                                    <m:ctrlPr>
                                      <a:rPr lang="zh-CN" altLang="en-US" sz="2400" b="0" i="1">
                                        <a:solidFill>
                                          <a:srgbClr val="836967"/>
                                        </a:solidFill>
                                        <a:latin typeface="Cambria Math" panose="02040503050406030204" pitchFamily="18" charset="0"/>
                                      </a:rPr>
                                    </m:ctrlPr>
                                  </m:mPr>
                                  <m:mr>
                                    <m:e>
                                      <m:r>
                                        <a:rPr lang="zh-CN" altLang="en-US" sz="2400" b="0" i="0">
                                          <a:latin typeface="Cambria Math" panose="02040503050406030204" pitchFamily="18" charset="0"/>
                                        </a:rPr>
                                        <m:t>2</m:t>
                                      </m:r>
                                    </m:e>
                                    <m:e/>
                                    <m:e/>
                                  </m:mr>
                                  <m:mr>
                                    <m:e/>
                                    <m:e>
                                      <m:r>
                                        <a:rPr lang="zh-CN" altLang="en-US" sz="2400" b="0" i="0">
                                          <a:latin typeface="Cambria Math" panose="02040503050406030204" pitchFamily="18" charset="0"/>
                                        </a:rPr>
                                        <m:t>−2</m:t>
                                      </m:r>
                                    </m:e>
                                    <m:e/>
                                  </m:mr>
                                  <m:mr>
                                    <m:e/>
                                    <m:e/>
                                    <m:e>
                                      <m:r>
                                        <a:rPr lang="zh-CN" altLang="en-US" sz="2400" b="0" i="0">
                                          <a:latin typeface="Cambria Math" panose="02040503050406030204" pitchFamily="18" charset="0"/>
                                        </a:rPr>
                                        <m:t>1</m:t>
                                      </m:r>
                                    </m:e>
                                  </m:mr>
                                </m:m>
                              </m:e>
                            </m:d>
                            <m:sSup>
                              <m:sSupPr>
                                <m:ctrlPr>
                                  <a:rPr lang="zh-CN" altLang="en-US" sz="2400" b="0" i="1">
                                    <a:solidFill>
                                      <a:srgbClr val="836967"/>
                                    </a:solidFill>
                                    <a:latin typeface="Cambria Math" panose="02040503050406030204" pitchFamily="18" charset="0"/>
                                  </a:rPr>
                                </m:ctrlPr>
                              </m:sSupPr>
                              <m:e>
                                <m:d>
                                  <m:dPr>
                                    <m:ctrlPr>
                                      <a:rPr lang="zh-CN" altLang="en-US" sz="2400" b="0" i="1">
                                        <a:solidFill>
                                          <a:srgbClr val="836967"/>
                                        </a:solidFill>
                                        <a:latin typeface="Cambria Math" panose="02040503050406030204" pitchFamily="18" charset="0"/>
                                      </a:rPr>
                                    </m:ctrlPr>
                                  </m:dPr>
                                  <m:e>
                                    <m:m>
                                      <m:mPr>
                                        <m:plcHide m:val="on"/>
                                        <m:mcs>
                                          <m:mc>
                                            <m:mcPr>
                                              <m:count m:val="3"/>
                                              <m:mcJc m:val="center"/>
                                            </m:mcPr>
                                          </m:mc>
                                        </m:mcs>
                                        <m:ctrlPr>
                                          <a:rPr lang="zh-CN" altLang="en-US" sz="2400" b="0" i="1">
                                            <a:solidFill>
                                              <a:srgbClr val="836967"/>
                                            </a:solidFill>
                                            <a:latin typeface="Cambria Math" panose="02040503050406030204" pitchFamily="18" charset="0"/>
                                          </a:rPr>
                                        </m:ctrlPr>
                                      </m:mPr>
                                      <m:mr>
                                        <m:e>
                                          <m:r>
                                            <a:rPr lang="zh-CN" altLang="en-US" sz="2400" b="0" i="0">
                                              <a:latin typeface="Cambria Math" panose="02040503050406030204" pitchFamily="18" charset="0"/>
                                            </a:rPr>
                                            <m:t>0</m:t>
                                          </m:r>
                                        </m:e>
                                        <m:e>
                                          <m:r>
                                            <a:rPr lang="zh-CN" altLang="en-US" sz="2400" b="0" i="0">
                                              <a:latin typeface="Cambria Math" panose="02040503050406030204" pitchFamily="18" charset="0"/>
                                            </a:rPr>
                                            <m:t>1</m:t>
                                          </m:r>
                                        </m:e>
                                        <m:e>
                                          <m:r>
                                            <a:rPr lang="zh-CN" altLang="en-US" sz="2400" b="0" i="0">
                                              <a:latin typeface="Cambria Math" panose="02040503050406030204" pitchFamily="18" charset="0"/>
                                            </a:rPr>
                                            <m:t>1</m:t>
                                          </m:r>
                                        </m:e>
                                      </m:mr>
                                      <m:mr>
                                        <m:e>
                                          <m:r>
                                            <a:rPr lang="zh-CN" altLang="en-US" sz="2400" b="0" i="0">
                                              <a:latin typeface="Cambria Math" panose="02040503050406030204" pitchFamily="18" charset="0"/>
                                            </a:rPr>
                                            <m:t>1</m:t>
                                          </m:r>
                                        </m:e>
                                        <m:e>
                                          <m:r>
                                            <a:rPr lang="zh-CN" altLang="en-US" sz="2400" b="0" i="0">
                                              <a:latin typeface="Cambria Math" panose="02040503050406030204" pitchFamily="18" charset="0"/>
                                            </a:rPr>
                                            <m:t>1</m:t>
                                          </m:r>
                                        </m:e>
                                        <m:e>
                                          <m:r>
                                            <a:rPr lang="zh-CN" altLang="en-US" sz="2400" b="0" i="0">
                                              <a:latin typeface="Cambria Math" panose="02040503050406030204" pitchFamily="18" charset="0"/>
                                            </a:rPr>
                                            <m:t>1</m:t>
                                          </m:r>
                                        </m:e>
                                      </m:mr>
                                      <m:mr>
                                        <m:e>
                                          <m:r>
                                            <a:rPr lang="zh-CN" altLang="en-US" sz="2400" b="0" i="0">
                                              <a:latin typeface="Cambria Math" panose="02040503050406030204" pitchFamily="18" charset="0"/>
                                            </a:rPr>
                                            <m:t>1</m:t>
                                          </m:r>
                                        </m:e>
                                        <m:e>
                                          <m:r>
                                            <a:rPr lang="zh-CN" altLang="en-US" sz="2400" b="0" i="0">
                                              <a:latin typeface="Cambria Math" panose="02040503050406030204" pitchFamily="18" charset="0"/>
                                            </a:rPr>
                                            <m:t>1</m:t>
                                          </m:r>
                                        </m:e>
                                        <m:e>
                                          <m:r>
                                            <a:rPr lang="zh-CN" altLang="en-US" sz="2400" b="0" i="0">
                                              <a:latin typeface="Cambria Math" panose="02040503050406030204" pitchFamily="18" charset="0"/>
                                            </a:rPr>
                                            <m:t>0</m:t>
                                          </m:r>
                                        </m:e>
                                      </m:mr>
                                    </m:m>
                                  </m:e>
                                </m:d>
                              </m:e>
                              <m:sup>
                                <m:r>
                                  <a:rPr lang="zh-CN" altLang="en-US" sz="2400" b="0" i="0">
                                    <a:latin typeface="Cambria Math" panose="02040503050406030204" pitchFamily="18" charset="0"/>
                                  </a:rPr>
                                  <m:t>−1</m:t>
                                </m:r>
                              </m:sup>
                            </m:sSup>
                          </m:e>
                        </m:mr>
                        <m:mr>
                          <m:e/>
                          <m:e>
                            <m:r>
                              <a:rPr lang="zh-CN" altLang="en-US" sz="2400" b="0" i="1" smtClean="0">
                                <a:latin typeface="Cambria Math" panose="02040503050406030204" pitchFamily="18" charset="0"/>
                              </a:rPr>
                              <m:t>  </m:t>
                            </m:r>
                            <m:r>
                              <a:rPr lang="zh-CN" altLang="en-US" sz="2400" b="0" i="0">
                                <a:latin typeface="Cambria Math" panose="02040503050406030204" pitchFamily="18" charset="0"/>
                              </a:rPr>
                              <m:t>=</m:t>
                            </m:r>
                            <m:d>
                              <m:dPr>
                                <m:ctrlPr>
                                  <a:rPr lang="zh-CN" altLang="en-US" sz="2400" b="0" i="1">
                                    <a:solidFill>
                                      <a:srgbClr val="836967"/>
                                    </a:solidFill>
                                    <a:latin typeface="Cambria Math" panose="02040503050406030204" pitchFamily="18" charset="0"/>
                                  </a:rPr>
                                </m:ctrlPr>
                              </m:dPr>
                              <m:e>
                                <m:m>
                                  <m:mPr>
                                    <m:plcHide m:val="on"/>
                                    <m:mcs>
                                      <m:mc>
                                        <m:mcPr>
                                          <m:count m:val="3"/>
                                          <m:mcJc m:val="center"/>
                                        </m:mcPr>
                                      </m:mc>
                                    </m:mcs>
                                    <m:ctrlPr>
                                      <a:rPr lang="zh-CN" altLang="en-US" sz="2400" b="0" i="1">
                                        <a:solidFill>
                                          <a:srgbClr val="836967"/>
                                        </a:solidFill>
                                        <a:latin typeface="Cambria Math" panose="02040503050406030204" pitchFamily="18" charset="0"/>
                                      </a:rPr>
                                    </m:ctrlPr>
                                  </m:mPr>
                                  <m:mr>
                                    <m:e>
                                      <m:r>
                                        <a:rPr lang="zh-CN" altLang="en-US" sz="2400" b="0" i="0">
                                          <a:latin typeface="Cambria Math" panose="02040503050406030204" pitchFamily="18" charset="0"/>
                                        </a:rPr>
                                        <m:t>0</m:t>
                                      </m:r>
                                    </m:e>
                                    <m:e>
                                      <m:r>
                                        <a:rPr lang="zh-CN" altLang="en-US" sz="2400" b="0" i="0">
                                          <a:latin typeface="Cambria Math" panose="02040503050406030204" pitchFamily="18" charset="0"/>
                                        </a:rPr>
                                        <m:t>−2</m:t>
                                      </m:r>
                                    </m:e>
                                    <m:e>
                                      <m:r>
                                        <a:rPr lang="zh-CN" altLang="en-US" sz="2400" b="0" i="0">
                                          <a:latin typeface="Cambria Math" panose="02040503050406030204" pitchFamily="18" charset="0"/>
                                        </a:rPr>
                                        <m:t>1</m:t>
                                      </m:r>
                                    </m:e>
                                  </m:mr>
                                  <m:mr>
                                    <m:e>
                                      <m:r>
                                        <a:rPr lang="zh-CN" altLang="en-US" sz="2400" b="0" i="0">
                                          <a:latin typeface="Cambria Math" panose="02040503050406030204" pitchFamily="18" charset="0"/>
                                        </a:rPr>
                                        <m:t>2</m:t>
                                      </m:r>
                                    </m:e>
                                    <m:e>
                                      <m:r>
                                        <a:rPr lang="zh-CN" altLang="en-US" sz="2400" b="0" i="0">
                                          <a:latin typeface="Cambria Math" panose="02040503050406030204" pitchFamily="18" charset="0"/>
                                        </a:rPr>
                                        <m:t>−2</m:t>
                                      </m:r>
                                    </m:e>
                                    <m:e>
                                      <m:r>
                                        <a:rPr lang="zh-CN" altLang="en-US" sz="2400" b="0" i="0">
                                          <a:latin typeface="Cambria Math" panose="02040503050406030204" pitchFamily="18" charset="0"/>
                                        </a:rPr>
                                        <m:t>1</m:t>
                                      </m:r>
                                    </m:e>
                                  </m:mr>
                                  <m:mr>
                                    <m:e>
                                      <m:r>
                                        <a:rPr lang="zh-CN" altLang="en-US" sz="2400" b="0" i="0">
                                          <a:latin typeface="Cambria Math" panose="02040503050406030204" pitchFamily="18" charset="0"/>
                                        </a:rPr>
                                        <m:t>2</m:t>
                                      </m:r>
                                    </m:e>
                                    <m:e>
                                      <m:r>
                                        <a:rPr lang="zh-CN" altLang="en-US" sz="2400" b="0" i="0">
                                          <a:latin typeface="Cambria Math" panose="02040503050406030204" pitchFamily="18" charset="0"/>
                                        </a:rPr>
                                        <m:t>−2</m:t>
                                      </m:r>
                                    </m:e>
                                    <m:e>
                                      <m:r>
                                        <a:rPr lang="zh-CN" altLang="en-US" sz="2400" b="0" i="0">
                                          <a:latin typeface="Cambria Math" panose="02040503050406030204" pitchFamily="18" charset="0"/>
                                        </a:rPr>
                                        <m:t>0</m:t>
                                      </m:r>
                                    </m:e>
                                  </m:mr>
                                </m:m>
                              </m:e>
                            </m:d>
                            <m:sSup>
                              <m:sSupPr>
                                <m:ctrlPr>
                                  <a:rPr lang="zh-CN" altLang="en-US" sz="2400" b="0" i="1">
                                    <a:solidFill>
                                      <a:srgbClr val="836967"/>
                                    </a:solidFill>
                                    <a:latin typeface="Cambria Math" panose="02040503050406030204" pitchFamily="18" charset="0"/>
                                  </a:rPr>
                                </m:ctrlPr>
                              </m:sSupPr>
                              <m:e>
                                <m:d>
                                  <m:dPr>
                                    <m:ctrlPr>
                                      <a:rPr lang="zh-CN" altLang="en-US" sz="2400" b="0" i="1">
                                        <a:solidFill>
                                          <a:srgbClr val="836967"/>
                                        </a:solidFill>
                                        <a:latin typeface="Cambria Math" panose="02040503050406030204" pitchFamily="18" charset="0"/>
                                      </a:rPr>
                                    </m:ctrlPr>
                                  </m:dPr>
                                  <m:e>
                                    <m:m>
                                      <m:mPr>
                                        <m:plcHide m:val="on"/>
                                        <m:mcs>
                                          <m:mc>
                                            <m:mcPr>
                                              <m:count m:val="3"/>
                                              <m:mcJc m:val="center"/>
                                            </m:mcPr>
                                          </m:mc>
                                        </m:mcs>
                                        <m:ctrlPr>
                                          <a:rPr lang="zh-CN" altLang="en-US" sz="2400" b="0" i="1">
                                            <a:solidFill>
                                              <a:srgbClr val="836967"/>
                                            </a:solidFill>
                                            <a:latin typeface="Cambria Math" panose="02040503050406030204" pitchFamily="18" charset="0"/>
                                          </a:rPr>
                                        </m:ctrlPr>
                                      </m:mPr>
                                      <m:mr>
                                        <m:e>
                                          <m:r>
                                            <a:rPr lang="zh-CN" altLang="en-US" sz="2400" b="0" i="0">
                                              <a:latin typeface="Cambria Math" panose="02040503050406030204" pitchFamily="18" charset="0"/>
                                            </a:rPr>
                                            <m:t>0</m:t>
                                          </m:r>
                                        </m:e>
                                        <m:e>
                                          <m:r>
                                            <a:rPr lang="zh-CN" altLang="en-US" sz="2400" b="0" i="0">
                                              <a:latin typeface="Cambria Math" panose="02040503050406030204" pitchFamily="18" charset="0"/>
                                            </a:rPr>
                                            <m:t>1</m:t>
                                          </m:r>
                                        </m:e>
                                        <m:e>
                                          <m:r>
                                            <a:rPr lang="zh-CN" altLang="en-US" sz="2400" b="0" i="0">
                                              <a:latin typeface="Cambria Math" panose="02040503050406030204" pitchFamily="18" charset="0"/>
                                            </a:rPr>
                                            <m:t>1</m:t>
                                          </m:r>
                                        </m:e>
                                      </m:mr>
                                      <m:mr>
                                        <m:e>
                                          <m:r>
                                            <a:rPr lang="zh-CN" altLang="en-US" sz="2400" b="0" i="0">
                                              <a:latin typeface="Cambria Math" panose="02040503050406030204" pitchFamily="18" charset="0"/>
                                            </a:rPr>
                                            <m:t>1</m:t>
                                          </m:r>
                                        </m:e>
                                        <m:e>
                                          <m:r>
                                            <a:rPr lang="zh-CN" altLang="en-US" sz="2400" b="0" i="0">
                                              <a:latin typeface="Cambria Math" panose="02040503050406030204" pitchFamily="18" charset="0"/>
                                            </a:rPr>
                                            <m:t>1</m:t>
                                          </m:r>
                                        </m:e>
                                        <m:e>
                                          <m:r>
                                            <a:rPr lang="zh-CN" altLang="en-US" sz="2400" b="0" i="0">
                                              <a:latin typeface="Cambria Math" panose="02040503050406030204" pitchFamily="18" charset="0"/>
                                            </a:rPr>
                                            <m:t>1</m:t>
                                          </m:r>
                                        </m:e>
                                      </m:mr>
                                      <m:mr>
                                        <m:e>
                                          <m:r>
                                            <a:rPr lang="zh-CN" altLang="en-US" sz="2400" b="0" i="0">
                                              <a:latin typeface="Cambria Math" panose="02040503050406030204" pitchFamily="18" charset="0"/>
                                            </a:rPr>
                                            <m:t>1</m:t>
                                          </m:r>
                                        </m:e>
                                        <m:e>
                                          <m:r>
                                            <a:rPr lang="zh-CN" altLang="en-US" sz="2400" b="0" i="0">
                                              <a:latin typeface="Cambria Math" panose="02040503050406030204" pitchFamily="18" charset="0"/>
                                            </a:rPr>
                                            <m:t>1</m:t>
                                          </m:r>
                                        </m:e>
                                        <m:e>
                                          <m:r>
                                            <a:rPr lang="zh-CN" altLang="en-US" sz="2400" b="0" i="0">
                                              <a:latin typeface="Cambria Math" panose="02040503050406030204" pitchFamily="18" charset="0"/>
                                            </a:rPr>
                                            <m:t>0</m:t>
                                          </m:r>
                                        </m:e>
                                      </m:mr>
                                    </m:m>
                                  </m:e>
                                </m:d>
                              </m:e>
                              <m:sup>
                                <m:r>
                                  <a:rPr lang="zh-CN" altLang="en-US" sz="2400" b="0" i="0">
                                    <a:latin typeface="Cambria Math" panose="02040503050406030204" pitchFamily="18" charset="0"/>
                                  </a:rPr>
                                  <m:t>−1</m:t>
                                </m:r>
                              </m:sup>
                            </m:sSup>
                            <m:r>
                              <a:rPr lang="zh-CN" altLang="en-US" sz="2400" b="0" i="0">
                                <a:latin typeface="Cambria Math" panose="02040503050406030204" pitchFamily="18" charset="0"/>
                              </a:rPr>
                              <m:t>.</m:t>
                            </m:r>
                          </m:e>
                        </m:mr>
                      </m:m>
                    </m:oMath>
                  </m:oMathPara>
                </a14:m>
                <a:endParaRPr lang="zh-CN" altLang="en-US" sz="2400" dirty="0"/>
              </a:p>
            </p:txBody>
          </p:sp>
        </mc:Choice>
        <mc:Fallback xmlns="">
          <p:sp>
            <p:nvSpPr>
              <p:cNvPr id="5" name="文本框 4">
                <a:extLst>
                  <a:ext uri="{FF2B5EF4-FFF2-40B4-BE49-F238E27FC236}">
                    <a16:creationId xmlns:a16="http://schemas.microsoft.com/office/drawing/2014/main" id="{7BC70C13-85F3-EE67-2E53-FA152219179B}"/>
                  </a:ext>
                </a:extLst>
              </p:cNvPr>
              <p:cNvSpPr txBox="1">
                <a:spLocks noRot="1" noChangeAspect="1" noMove="1" noResize="1" noEditPoints="1" noAdjustHandles="1" noChangeArrowheads="1" noChangeShapeType="1" noTextEdit="1"/>
              </p:cNvSpPr>
              <p:nvPr/>
            </p:nvSpPr>
            <p:spPr>
              <a:xfrm>
                <a:off x="1859096" y="3814590"/>
                <a:ext cx="6097836" cy="2242986"/>
              </a:xfrm>
              <a:prstGeom prst="rect">
                <a:avLst/>
              </a:prstGeom>
              <a:blipFill>
                <a:blip r:embed="rId3"/>
                <a:stretch>
                  <a:fillRect l="-1040" r="-23077" b="-1124"/>
                </a:stretch>
              </a:blipFill>
            </p:spPr>
            <p:txBody>
              <a:bodyPr/>
              <a:lstStyle/>
              <a:p>
                <a:r>
                  <a:rPr lang="zh-CN" altLang="en-US">
                    <a:noFill/>
                  </a:rPr>
                  <a:t> </a:t>
                </a:r>
              </a:p>
            </p:txBody>
          </p:sp>
        </mc:Fallback>
      </mc:AlternateContent>
      <p:sp>
        <p:nvSpPr>
          <p:cNvPr id="7" name="文本框 6">
            <a:extLst>
              <a:ext uri="{FF2B5EF4-FFF2-40B4-BE49-F238E27FC236}">
                <a16:creationId xmlns:a16="http://schemas.microsoft.com/office/drawing/2014/main" id="{A9708E95-E5BA-45BC-C120-6009454D3B90}"/>
              </a:ext>
            </a:extLst>
          </p:cNvPr>
          <p:cNvSpPr txBox="1"/>
          <p:nvPr/>
        </p:nvSpPr>
        <p:spPr>
          <a:xfrm>
            <a:off x="385590" y="3272604"/>
            <a:ext cx="6097836" cy="461665"/>
          </a:xfrm>
          <a:prstGeom prst="rect">
            <a:avLst/>
          </a:prstGeom>
          <a:noFill/>
        </p:spPr>
        <p:txBody>
          <a:bodyPr wrap="square">
            <a:spAutoFit/>
          </a:bodyPr>
          <a:lstStyle/>
          <a:p>
            <a:r>
              <a:rPr lang="zh-CN" altLang="en-US" sz="2400" dirty="0">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所以</a:t>
            </a:r>
            <a:endParaRPr lang="zh-CN" altLang="en-US" sz="2400" dirty="0"/>
          </a:p>
        </p:txBody>
      </p:sp>
    </p:spTree>
    <p:extLst>
      <p:ext uri="{BB962C8B-B14F-4D97-AF65-F5344CB8AC3E}">
        <p14:creationId xmlns:p14="http://schemas.microsoft.com/office/powerpoint/2010/main" val="3218059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C7F65B24-47AE-1AA4-B343-CC161F3EAAB8}"/>
              </a:ext>
            </a:extLst>
          </p:cNvPr>
          <p:cNvSpPr txBox="1"/>
          <p:nvPr/>
        </p:nvSpPr>
        <p:spPr>
          <a:xfrm>
            <a:off x="625207" y="1264052"/>
            <a:ext cx="6097836" cy="461665"/>
          </a:xfrm>
          <a:prstGeom prst="rect">
            <a:avLst/>
          </a:prstGeom>
          <a:noFill/>
        </p:spPr>
        <p:txBody>
          <a:bodyPr wrap="square">
            <a:spAutoFit/>
          </a:bodyPr>
          <a:lstStyle/>
          <a:p>
            <a:pPr>
              <a:spcBef>
                <a:spcPts val="900"/>
              </a:spcBef>
              <a:spcAft>
                <a:spcPts val="900"/>
              </a:spcAft>
            </a:pPr>
            <a:r>
              <a:rPr lang="en-US" altLang="zh-CN" sz="2400" dirty="0" err="1">
                <a:effectLst/>
                <a:latin typeface="宋体" panose="02010600030101010101" pitchFamily="2" charset="-122"/>
                <a:ea typeface="宋体" panose="02010600030101010101" pitchFamily="2" charset="-122"/>
                <a:cs typeface="Times New Roman" panose="02020603050405020304" pitchFamily="18" charset="0"/>
              </a:rPr>
              <a:t>其中</a:t>
            </a:r>
            <a:endParaRPr lang="zh-CN" altLang="zh-CN" sz="2400" dirty="0">
              <a:effectLst/>
              <a:latin typeface="Cambria" panose="02040503050406030204" pitchFamily="18" charset="0"/>
              <a:ea typeface="宋体" panose="02010600030101010101" pitchFamily="2"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7EED4A50-B62E-B8DE-4598-9B72DF2DE931}"/>
                  </a:ext>
                </a:extLst>
              </p:cNvPr>
              <p:cNvSpPr txBox="1"/>
              <p:nvPr/>
            </p:nvSpPr>
            <p:spPr>
              <a:xfrm>
                <a:off x="999780" y="1910185"/>
                <a:ext cx="8331506" cy="426103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m>
                        <m:mPr>
                          <m:plcHide m:val="on"/>
                          <m:mcs>
                            <m:mc>
                              <m:mcPr>
                                <m:count m:val="2"/>
                                <m:mcJc m:val="center"/>
                              </m:mcPr>
                            </m:mc>
                          </m:mcs>
                          <m:ctrlPr>
                            <a:rPr lang="zh-CN" altLang="en-US" sz="2400" i="1" smtClean="0">
                              <a:solidFill>
                                <a:srgbClr val="836967"/>
                              </a:solidFill>
                              <a:latin typeface="Cambria Math" panose="02040503050406030204" pitchFamily="18" charset="0"/>
                            </a:rPr>
                          </m:ctrlPr>
                        </m:mPr>
                        <m:mr>
                          <m:e/>
                          <m:e>
                            <m:d>
                              <m:dPr>
                                <m:ctrlPr>
                                  <a:rPr lang="zh-CN" altLang="en-US" sz="2400" i="1">
                                    <a:solidFill>
                                      <a:srgbClr val="836967"/>
                                    </a:solidFill>
                                    <a:latin typeface="Cambria Math" panose="02040503050406030204" pitchFamily="18" charset="0"/>
                                  </a:rPr>
                                </m:ctrlPr>
                              </m:dPr>
                              <m:e>
                                <m:m>
                                  <m:mPr>
                                    <m:plcHide m:val="on"/>
                                    <m:mcs>
                                      <m:mc>
                                        <m:mcPr>
                                          <m:count m:val="3"/>
                                          <m:mcJc m:val="center"/>
                                        </m:mcPr>
                                      </m:mc>
                                    </m:mcs>
                                    <m:ctrlPr>
                                      <a:rPr lang="zh-CN" altLang="en-US" sz="2400" i="1">
                                        <a:solidFill>
                                          <a:srgbClr val="836967"/>
                                        </a:solidFill>
                                        <a:latin typeface="Cambria Math" panose="02040503050406030204" pitchFamily="18" charset="0"/>
                                      </a:rPr>
                                    </m:ctrlPr>
                                  </m:mPr>
                                  <m:mr>
                                    <m:e>
                                      <m:r>
                                        <a:rPr lang="zh-CN" altLang="en-US" sz="2400">
                                          <a:latin typeface="Cambria Math" panose="02040503050406030204" pitchFamily="18" charset="0"/>
                                        </a:rPr>
                                        <m:t>0</m:t>
                                      </m:r>
                                    </m:e>
                                    <m:e>
                                      <m:r>
                                        <a:rPr lang="zh-CN" altLang="en-US" sz="2400" i="0">
                                          <a:latin typeface="Cambria Math" panose="02040503050406030204" pitchFamily="18" charset="0"/>
                                        </a:rPr>
                                        <m:t>1</m:t>
                                      </m:r>
                                    </m:e>
                                    <m:e>
                                      <m:r>
                                        <a:rPr lang="zh-CN" altLang="en-US" sz="2400" i="0">
                                          <a:latin typeface="Cambria Math" panose="02040503050406030204" pitchFamily="18" charset="0"/>
                                        </a:rPr>
                                        <m:t>1</m:t>
                                      </m:r>
                                    </m:e>
                                  </m:mr>
                                  <m:mr>
                                    <m:e>
                                      <m:r>
                                        <a:rPr lang="zh-CN" altLang="en-US" sz="2400" i="0">
                                          <a:latin typeface="Cambria Math" panose="02040503050406030204" pitchFamily="18" charset="0"/>
                                        </a:rPr>
                                        <m:t>1</m:t>
                                      </m:r>
                                    </m:e>
                                    <m:e>
                                      <m:r>
                                        <a:rPr lang="zh-CN" altLang="en-US" sz="2400" i="0">
                                          <a:latin typeface="Cambria Math" panose="02040503050406030204" pitchFamily="18" charset="0"/>
                                        </a:rPr>
                                        <m:t>1</m:t>
                                      </m:r>
                                    </m:e>
                                    <m:e>
                                      <m:r>
                                        <a:rPr lang="zh-CN" altLang="en-US" sz="2400" i="0">
                                          <a:latin typeface="Cambria Math" panose="02040503050406030204" pitchFamily="18" charset="0"/>
                                        </a:rPr>
                                        <m:t>1</m:t>
                                      </m:r>
                                    </m:e>
                                  </m:mr>
                                  <m:mr>
                                    <m:e>
                                      <m:r>
                                        <a:rPr lang="zh-CN" altLang="en-US" sz="2400" i="0">
                                          <a:latin typeface="Cambria Math" panose="02040503050406030204" pitchFamily="18" charset="0"/>
                                        </a:rPr>
                                        <m:t>1</m:t>
                                      </m:r>
                                    </m:e>
                                    <m:e>
                                      <m:r>
                                        <a:rPr lang="zh-CN" altLang="en-US" sz="2400" i="0">
                                          <a:latin typeface="Cambria Math" panose="02040503050406030204" pitchFamily="18" charset="0"/>
                                        </a:rPr>
                                        <m:t>1</m:t>
                                      </m:r>
                                    </m:e>
                                    <m:e>
                                      <m:r>
                                        <a:rPr lang="zh-CN" altLang="en-US" sz="2400" i="0">
                                          <a:latin typeface="Cambria Math" panose="02040503050406030204" pitchFamily="18" charset="0"/>
                                        </a:rPr>
                                        <m:t>0</m:t>
                                      </m:r>
                                    </m:e>
                                  </m:mr>
                                  <m:mr>
                                    <m:e>
                                      <m:r>
                                        <a:rPr lang="zh-CN" altLang="en-US" sz="2400" i="0">
                                          <a:latin typeface="Cambria Math" panose="02040503050406030204" pitchFamily="18" charset="0"/>
                                        </a:rPr>
                                        <m:t>0</m:t>
                                      </m:r>
                                    </m:e>
                                    <m:e>
                                      <m:r>
                                        <a:rPr lang="zh-CN" altLang="en-US" sz="2400" i="0">
                                          <a:latin typeface="Cambria Math" panose="02040503050406030204" pitchFamily="18" charset="0"/>
                                        </a:rPr>
                                        <m:t>−2</m:t>
                                      </m:r>
                                    </m:e>
                                    <m:e>
                                      <m:r>
                                        <a:rPr lang="zh-CN" altLang="en-US" sz="2400" i="0">
                                          <a:latin typeface="Cambria Math" panose="02040503050406030204" pitchFamily="18" charset="0"/>
                                        </a:rPr>
                                        <m:t>1</m:t>
                                      </m:r>
                                    </m:e>
                                  </m:mr>
                                  <m:mr>
                                    <m:e>
                                      <m:r>
                                        <a:rPr lang="zh-CN" altLang="en-US" sz="2400" i="0">
                                          <a:latin typeface="Cambria Math" panose="02040503050406030204" pitchFamily="18" charset="0"/>
                                        </a:rPr>
                                        <m:t>2</m:t>
                                      </m:r>
                                    </m:e>
                                    <m:e>
                                      <m:r>
                                        <a:rPr lang="zh-CN" altLang="en-US" sz="2400" i="0">
                                          <a:latin typeface="Cambria Math" panose="02040503050406030204" pitchFamily="18" charset="0"/>
                                        </a:rPr>
                                        <m:t>−2</m:t>
                                      </m:r>
                                    </m:e>
                                    <m:e>
                                      <m:r>
                                        <a:rPr lang="zh-CN" altLang="en-US" sz="2400" i="0">
                                          <a:latin typeface="Cambria Math" panose="02040503050406030204" pitchFamily="18" charset="0"/>
                                        </a:rPr>
                                        <m:t>1</m:t>
                                      </m:r>
                                    </m:e>
                                  </m:mr>
                                  <m:mr>
                                    <m:e>
                                      <m:r>
                                        <a:rPr lang="zh-CN" altLang="en-US" sz="2400" i="0">
                                          <a:latin typeface="Cambria Math" panose="02040503050406030204" pitchFamily="18" charset="0"/>
                                        </a:rPr>
                                        <m:t>2</m:t>
                                      </m:r>
                                    </m:e>
                                    <m:e>
                                      <m:r>
                                        <a:rPr lang="zh-CN" altLang="en-US" sz="2400" i="0">
                                          <a:latin typeface="Cambria Math" panose="02040503050406030204" pitchFamily="18" charset="0"/>
                                        </a:rPr>
                                        <m:t>−2</m:t>
                                      </m:r>
                                    </m:e>
                                    <m:e>
                                      <m:r>
                                        <a:rPr lang="zh-CN" altLang="en-US" sz="2400" i="0">
                                          <a:latin typeface="Cambria Math" panose="02040503050406030204" pitchFamily="18" charset="0"/>
                                        </a:rPr>
                                        <m:t>0</m:t>
                                      </m:r>
                                    </m:e>
                                  </m:mr>
                                </m:m>
                              </m:e>
                            </m:d>
                            <m:limUpp>
                              <m:limUppPr>
                                <m:ctrlPr>
                                  <a:rPr lang="zh-CN" altLang="en-US" sz="2400" i="1">
                                    <a:solidFill>
                                      <a:srgbClr val="836967"/>
                                    </a:solidFill>
                                    <a:latin typeface="Cambria Math" panose="02040503050406030204" pitchFamily="18" charset="0"/>
                                  </a:rPr>
                                </m:ctrlPr>
                              </m:limUppPr>
                              <m:e>
                                <m:r>
                                  <a:rPr lang="zh-CN" altLang="en-US" sz="2400" i="0">
                                    <a:latin typeface="Cambria Math" panose="02040503050406030204" pitchFamily="18" charset="0"/>
                                  </a:rPr>
                                  <m:t>→</m:t>
                                </m:r>
                              </m:e>
                              <m:lim>
                                <m:sSub>
                                  <m:sSubPr>
                                    <m:ctrlPr>
                                      <a:rPr lang="zh-CN" altLang="en-US" sz="2400" i="1">
                                        <a:solidFill>
                                          <a:srgbClr val="836967"/>
                                        </a:solidFill>
                                        <a:latin typeface="Cambria Math" panose="02040503050406030204" pitchFamily="18" charset="0"/>
                                      </a:rPr>
                                    </m:ctrlPr>
                                  </m:sSubPr>
                                  <m:e>
                                    <m:r>
                                      <a:rPr lang="zh-CN" altLang="en-US" sz="2400" i="1">
                                        <a:latin typeface="Cambria Math" panose="02040503050406030204" pitchFamily="18" charset="0"/>
                                      </a:rPr>
                                      <m:t>𝑐</m:t>
                                    </m:r>
                                  </m:e>
                                  <m:sub>
                                    <m:r>
                                      <a:rPr lang="zh-CN" altLang="en-US" sz="2400" i="0">
                                        <a:latin typeface="Cambria Math" panose="02040503050406030204" pitchFamily="18" charset="0"/>
                                      </a:rPr>
                                      <m:t>2</m:t>
                                    </m:r>
                                  </m:sub>
                                </m:sSub>
                                <m:r>
                                  <a:rPr lang="zh-CN" altLang="en-US" sz="2400" i="0">
                                    <a:latin typeface="Cambria Math" panose="02040503050406030204" pitchFamily="18" charset="0"/>
                                  </a:rPr>
                                  <m:t>−</m:t>
                                </m:r>
                                <m:sSub>
                                  <m:sSubPr>
                                    <m:ctrlPr>
                                      <a:rPr lang="zh-CN" altLang="en-US" sz="2400" i="1">
                                        <a:solidFill>
                                          <a:srgbClr val="836967"/>
                                        </a:solidFill>
                                        <a:latin typeface="Cambria Math" panose="02040503050406030204" pitchFamily="18" charset="0"/>
                                      </a:rPr>
                                    </m:ctrlPr>
                                  </m:sSubPr>
                                  <m:e>
                                    <m:r>
                                      <a:rPr lang="zh-CN" altLang="en-US" sz="2400" i="1">
                                        <a:latin typeface="Cambria Math" panose="02040503050406030204" pitchFamily="18" charset="0"/>
                                      </a:rPr>
                                      <m:t>𝑐</m:t>
                                    </m:r>
                                  </m:e>
                                  <m:sub>
                                    <m:r>
                                      <a:rPr lang="zh-CN" altLang="en-US" sz="2400" i="0">
                                        <a:latin typeface="Cambria Math" panose="02040503050406030204" pitchFamily="18" charset="0"/>
                                      </a:rPr>
                                      <m:t>1</m:t>
                                    </m:r>
                                  </m:sub>
                                </m:sSub>
                              </m:lim>
                            </m:limUpp>
                            <m:d>
                              <m:dPr>
                                <m:ctrlPr>
                                  <a:rPr lang="zh-CN" altLang="en-US" sz="2400" i="1">
                                    <a:solidFill>
                                      <a:srgbClr val="836967"/>
                                    </a:solidFill>
                                    <a:latin typeface="Cambria Math" panose="02040503050406030204" pitchFamily="18" charset="0"/>
                                  </a:rPr>
                                </m:ctrlPr>
                              </m:dPr>
                              <m:e>
                                <m:m>
                                  <m:mPr>
                                    <m:plcHide m:val="on"/>
                                    <m:mcs>
                                      <m:mc>
                                        <m:mcPr>
                                          <m:count m:val="3"/>
                                          <m:mcJc m:val="center"/>
                                        </m:mcPr>
                                      </m:mc>
                                    </m:mcs>
                                    <m:ctrlPr>
                                      <a:rPr lang="zh-CN" altLang="en-US" sz="2400" i="1">
                                        <a:solidFill>
                                          <a:srgbClr val="836967"/>
                                        </a:solidFill>
                                        <a:latin typeface="Cambria Math" panose="02040503050406030204" pitchFamily="18" charset="0"/>
                                      </a:rPr>
                                    </m:ctrlPr>
                                  </m:mPr>
                                  <m:mr>
                                    <m:e>
                                      <m:r>
                                        <a:rPr lang="zh-CN" altLang="en-US" sz="2400" i="0">
                                          <a:latin typeface="Cambria Math" panose="02040503050406030204" pitchFamily="18" charset="0"/>
                                        </a:rPr>
                                        <m:t>0</m:t>
                                      </m:r>
                                    </m:e>
                                    <m:e>
                                      <m:r>
                                        <a:rPr lang="zh-CN" altLang="en-US" sz="2400" i="0">
                                          <a:latin typeface="Cambria Math" panose="02040503050406030204" pitchFamily="18" charset="0"/>
                                        </a:rPr>
                                        <m:t>1</m:t>
                                      </m:r>
                                    </m:e>
                                    <m:e>
                                      <m:r>
                                        <a:rPr lang="zh-CN" altLang="en-US" sz="2400" i="0">
                                          <a:latin typeface="Cambria Math" panose="02040503050406030204" pitchFamily="18" charset="0"/>
                                        </a:rPr>
                                        <m:t>1</m:t>
                                      </m:r>
                                    </m:e>
                                  </m:mr>
                                  <m:mr>
                                    <m:e>
                                      <m:r>
                                        <a:rPr lang="zh-CN" altLang="en-US" sz="2400" i="0">
                                          <a:latin typeface="Cambria Math" panose="02040503050406030204" pitchFamily="18" charset="0"/>
                                        </a:rPr>
                                        <m:t>1</m:t>
                                      </m:r>
                                    </m:e>
                                    <m:e>
                                      <m:r>
                                        <a:rPr lang="zh-CN" altLang="en-US" sz="2400" i="0">
                                          <a:latin typeface="Cambria Math" panose="02040503050406030204" pitchFamily="18" charset="0"/>
                                        </a:rPr>
                                        <m:t>0</m:t>
                                      </m:r>
                                    </m:e>
                                    <m:e>
                                      <m:r>
                                        <a:rPr lang="zh-CN" altLang="en-US" sz="2400" i="0">
                                          <a:latin typeface="Cambria Math" panose="02040503050406030204" pitchFamily="18" charset="0"/>
                                        </a:rPr>
                                        <m:t>1</m:t>
                                      </m:r>
                                    </m:e>
                                  </m:mr>
                                  <m:mr>
                                    <m:e>
                                      <m:r>
                                        <a:rPr lang="zh-CN" altLang="en-US" sz="2400" i="0">
                                          <a:latin typeface="Cambria Math" panose="02040503050406030204" pitchFamily="18" charset="0"/>
                                        </a:rPr>
                                        <m:t>1</m:t>
                                      </m:r>
                                    </m:e>
                                    <m:e>
                                      <m:r>
                                        <a:rPr lang="zh-CN" altLang="en-US" sz="2400" i="0">
                                          <a:latin typeface="Cambria Math" panose="02040503050406030204" pitchFamily="18" charset="0"/>
                                        </a:rPr>
                                        <m:t>0</m:t>
                                      </m:r>
                                    </m:e>
                                    <m:e>
                                      <m:r>
                                        <a:rPr lang="zh-CN" altLang="en-US" sz="2400" i="0">
                                          <a:latin typeface="Cambria Math" panose="02040503050406030204" pitchFamily="18" charset="0"/>
                                        </a:rPr>
                                        <m:t>0</m:t>
                                      </m:r>
                                    </m:e>
                                  </m:mr>
                                  <m:mr>
                                    <m:e>
                                      <m:r>
                                        <a:rPr lang="zh-CN" altLang="en-US" sz="2400" i="0">
                                          <a:latin typeface="Cambria Math" panose="02040503050406030204" pitchFamily="18" charset="0"/>
                                        </a:rPr>
                                        <m:t>0</m:t>
                                      </m:r>
                                    </m:e>
                                    <m:e>
                                      <m:r>
                                        <a:rPr lang="zh-CN" altLang="en-US" sz="2400" i="0">
                                          <a:latin typeface="Cambria Math" panose="02040503050406030204" pitchFamily="18" charset="0"/>
                                        </a:rPr>
                                        <m:t>−2</m:t>
                                      </m:r>
                                    </m:e>
                                    <m:e>
                                      <m:r>
                                        <a:rPr lang="zh-CN" altLang="en-US" sz="2400" i="0">
                                          <a:latin typeface="Cambria Math" panose="02040503050406030204" pitchFamily="18" charset="0"/>
                                        </a:rPr>
                                        <m:t>1</m:t>
                                      </m:r>
                                    </m:e>
                                  </m:mr>
                                  <m:mr>
                                    <m:e>
                                      <m:r>
                                        <a:rPr lang="zh-CN" altLang="en-US" sz="2400" i="0">
                                          <a:latin typeface="Cambria Math" panose="02040503050406030204" pitchFamily="18" charset="0"/>
                                        </a:rPr>
                                        <m:t>2</m:t>
                                      </m:r>
                                    </m:e>
                                    <m:e>
                                      <m:r>
                                        <a:rPr lang="zh-CN" altLang="en-US" sz="2400" i="0">
                                          <a:latin typeface="Cambria Math" panose="02040503050406030204" pitchFamily="18" charset="0"/>
                                        </a:rPr>
                                        <m:t>−4</m:t>
                                      </m:r>
                                    </m:e>
                                    <m:e>
                                      <m:r>
                                        <a:rPr lang="zh-CN" altLang="en-US" sz="2400" i="0">
                                          <a:latin typeface="Cambria Math" panose="02040503050406030204" pitchFamily="18" charset="0"/>
                                        </a:rPr>
                                        <m:t>1</m:t>
                                      </m:r>
                                    </m:e>
                                  </m:mr>
                                  <m:mr>
                                    <m:e>
                                      <m:r>
                                        <a:rPr lang="zh-CN" altLang="en-US" sz="2400" i="0">
                                          <a:latin typeface="Cambria Math" panose="02040503050406030204" pitchFamily="18" charset="0"/>
                                        </a:rPr>
                                        <m:t>2</m:t>
                                      </m:r>
                                    </m:e>
                                    <m:e>
                                      <m:r>
                                        <a:rPr lang="zh-CN" altLang="en-US" sz="2400" i="0">
                                          <a:latin typeface="Cambria Math" panose="02040503050406030204" pitchFamily="18" charset="0"/>
                                        </a:rPr>
                                        <m:t>−4</m:t>
                                      </m:r>
                                    </m:e>
                                    <m:e>
                                      <m:r>
                                        <a:rPr lang="zh-CN" altLang="en-US" sz="2400" i="0">
                                          <a:latin typeface="Cambria Math" panose="02040503050406030204" pitchFamily="18" charset="0"/>
                                        </a:rPr>
                                        <m:t>0</m:t>
                                      </m:r>
                                    </m:e>
                                  </m:mr>
                                </m:m>
                              </m:e>
                            </m:d>
                            <m:limUpp>
                              <m:limUppPr>
                                <m:ctrlPr>
                                  <a:rPr lang="zh-CN" altLang="en-US" sz="2400" i="1">
                                    <a:solidFill>
                                      <a:srgbClr val="836967"/>
                                    </a:solidFill>
                                    <a:latin typeface="Cambria Math" panose="02040503050406030204" pitchFamily="18" charset="0"/>
                                  </a:rPr>
                                </m:ctrlPr>
                              </m:limUppPr>
                              <m:e>
                                <m:r>
                                  <a:rPr lang="zh-CN" altLang="en-US" sz="2400" i="0">
                                    <a:latin typeface="Cambria Math" panose="02040503050406030204" pitchFamily="18" charset="0"/>
                                  </a:rPr>
                                  <m:t>→</m:t>
                                </m:r>
                              </m:e>
                              <m:lim>
                                <m:sSub>
                                  <m:sSubPr>
                                    <m:ctrlPr>
                                      <a:rPr lang="zh-CN" altLang="en-US" sz="2400" i="1">
                                        <a:solidFill>
                                          <a:srgbClr val="836967"/>
                                        </a:solidFill>
                                        <a:latin typeface="Cambria Math" panose="02040503050406030204" pitchFamily="18" charset="0"/>
                                      </a:rPr>
                                    </m:ctrlPr>
                                  </m:sSubPr>
                                  <m:e>
                                    <m:r>
                                      <a:rPr lang="zh-CN" altLang="en-US" sz="2400" i="1">
                                        <a:latin typeface="Cambria Math" panose="02040503050406030204" pitchFamily="18" charset="0"/>
                                      </a:rPr>
                                      <m:t>𝑐</m:t>
                                    </m:r>
                                  </m:e>
                                  <m:sub>
                                    <m:r>
                                      <a:rPr lang="zh-CN" altLang="en-US" sz="2400" i="0">
                                        <a:latin typeface="Cambria Math" panose="02040503050406030204" pitchFamily="18" charset="0"/>
                                      </a:rPr>
                                      <m:t>3</m:t>
                                    </m:r>
                                  </m:sub>
                                </m:sSub>
                                <m:r>
                                  <a:rPr lang="zh-CN" altLang="en-US" sz="2400" i="0">
                                    <a:latin typeface="Cambria Math" panose="02040503050406030204" pitchFamily="18" charset="0"/>
                                  </a:rPr>
                                  <m:t>−</m:t>
                                </m:r>
                                <m:sSub>
                                  <m:sSubPr>
                                    <m:ctrlPr>
                                      <a:rPr lang="zh-CN" altLang="en-US" sz="2400" i="1">
                                        <a:solidFill>
                                          <a:srgbClr val="836967"/>
                                        </a:solidFill>
                                        <a:latin typeface="Cambria Math" panose="02040503050406030204" pitchFamily="18" charset="0"/>
                                      </a:rPr>
                                    </m:ctrlPr>
                                  </m:sSubPr>
                                  <m:e>
                                    <m:r>
                                      <a:rPr lang="zh-CN" altLang="en-US" sz="2400" i="1">
                                        <a:latin typeface="Cambria Math" panose="02040503050406030204" pitchFamily="18" charset="0"/>
                                      </a:rPr>
                                      <m:t>𝑐</m:t>
                                    </m:r>
                                  </m:e>
                                  <m:sub>
                                    <m:r>
                                      <a:rPr lang="zh-CN" altLang="en-US" sz="2400" i="0">
                                        <a:latin typeface="Cambria Math" panose="02040503050406030204" pitchFamily="18" charset="0"/>
                                      </a:rPr>
                                      <m:t>2</m:t>
                                    </m:r>
                                  </m:sub>
                                </m:sSub>
                              </m:lim>
                            </m:limUpp>
                            <m:d>
                              <m:dPr>
                                <m:ctrlPr>
                                  <a:rPr lang="zh-CN" altLang="en-US" sz="2400" i="1">
                                    <a:solidFill>
                                      <a:srgbClr val="836967"/>
                                    </a:solidFill>
                                    <a:latin typeface="Cambria Math" panose="02040503050406030204" pitchFamily="18" charset="0"/>
                                  </a:rPr>
                                </m:ctrlPr>
                              </m:dPr>
                              <m:e>
                                <m:m>
                                  <m:mPr>
                                    <m:plcHide m:val="on"/>
                                    <m:mcs>
                                      <m:mc>
                                        <m:mcPr>
                                          <m:count m:val="3"/>
                                          <m:mcJc m:val="center"/>
                                        </m:mcPr>
                                      </m:mc>
                                    </m:mcs>
                                    <m:ctrlPr>
                                      <a:rPr lang="zh-CN" altLang="en-US" sz="2400" i="1">
                                        <a:solidFill>
                                          <a:srgbClr val="836967"/>
                                        </a:solidFill>
                                        <a:latin typeface="Cambria Math" panose="02040503050406030204" pitchFamily="18" charset="0"/>
                                      </a:rPr>
                                    </m:ctrlPr>
                                  </m:mPr>
                                  <m:mr>
                                    <m:e>
                                      <m:r>
                                        <a:rPr lang="zh-CN" altLang="en-US" sz="2400" i="0">
                                          <a:latin typeface="Cambria Math" panose="02040503050406030204" pitchFamily="18" charset="0"/>
                                        </a:rPr>
                                        <m:t>0</m:t>
                                      </m:r>
                                    </m:e>
                                    <m:e>
                                      <m:r>
                                        <a:rPr lang="zh-CN" altLang="en-US" sz="2400" i="0">
                                          <a:latin typeface="Cambria Math" panose="02040503050406030204" pitchFamily="18" charset="0"/>
                                        </a:rPr>
                                        <m:t>1</m:t>
                                      </m:r>
                                    </m:e>
                                    <m:e>
                                      <m:r>
                                        <a:rPr lang="zh-CN" altLang="en-US" sz="2400" i="0">
                                          <a:latin typeface="Cambria Math" panose="02040503050406030204" pitchFamily="18" charset="0"/>
                                        </a:rPr>
                                        <m:t>0</m:t>
                                      </m:r>
                                    </m:e>
                                  </m:mr>
                                  <m:mr>
                                    <m:e>
                                      <m:r>
                                        <a:rPr lang="zh-CN" altLang="en-US" sz="2400" i="0">
                                          <a:latin typeface="Cambria Math" panose="02040503050406030204" pitchFamily="18" charset="0"/>
                                        </a:rPr>
                                        <m:t>1</m:t>
                                      </m:r>
                                    </m:e>
                                    <m:e>
                                      <m:r>
                                        <a:rPr lang="zh-CN" altLang="en-US" sz="2400" i="0">
                                          <a:latin typeface="Cambria Math" panose="02040503050406030204" pitchFamily="18" charset="0"/>
                                        </a:rPr>
                                        <m:t>0</m:t>
                                      </m:r>
                                    </m:e>
                                    <m:e>
                                      <m:r>
                                        <a:rPr lang="zh-CN" altLang="en-US" sz="2400" i="0">
                                          <a:latin typeface="Cambria Math" panose="02040503050406030204" pitchFamily="18" charset="0"/>
                                        </a:rPr>
                                        <m:t>1</m:t>
                                      </m:r>
                                    </m:e>
                                  </m:mr>
                                  <m:mr>
                                    <m:e>
                                      <m:r>
                                        <a:rPr lang="zh-CN" altLang="en-US" sz="2400" i="0">
                                          <a:latin typeface="Cambria Math" panose="02040503050406030204" pitchFamily="18" charset="0"/>
                                        </a:rPr>
                                        <m:t>1</m:t>
                                      </m:r>
                                    </m:e>
                                    <m:e>
                                      <m:r>
                                        <a:rPr lang="zh-CN" altLang="en-US" sz="2400" i="0">
                                          <a:latin typeface="Cambria Math" panose="02040503050406030204" pitchFamily="18" charset="0"/>
                                        </a:rPr>
                                        <m:t>0</m:t>
                                      </m:r>
                                    </m:e>
                                    <m:e>
                                      <m:r>
                                        <a:rPr lang="zh-CN" altLang="en-US" sz="2400" i="0">
                                          <a:latin typeface="Cambria Math" panose="02040503050406030204" pitchFamily="18" charset="0"/>
                                        </a:rPr>
                                        <m:t>0</m:t>
                                      </m:r>
                                    </m:e>
                                  </m:mr>
                                  <m:mr>
                                    <m:e>
                                      <m:r>
                                        <a:rPr lang="zh-CN" altLang="en-US" sz="2400" i="0">
                                          <a:latin typeface="Cambria Math" panose="02040503050406030204" pitchFamily="18" charset="0"/>
                                        </a:rPr>
                                        <m:t>0</m:t>
                                      </m:r>
                                    </m:e>
                                    <m:e>
                                      <m:r>
                                        <a:rPr lang="zh-CN" altLang="en-US" sz="2400" i="0">
                                          <a:latin typeface="Cambria Math" panose="02040503050406030204" pitchFamily="18" charset="0"/>
                                        </a:rPr>
                                        <m:t>−2</m:t>
                                      </m:r>
                                    </m:e>
                                    <m:e>
                                      <m:r>
                                        <a:rPr lang="zh-CN" altLang="en-US" sz="2400" i="0">
                                          <a:latin typeface="Cambria Math" panose="02040503050406030204" pitchFamily="18" charset="0"/>
                                        </a:rPr>
                                        <m:t>3</m:t>
                                      </m:r>
                                    </m:e>
                                  </m:mr>
                                  <m:mr>
                                    <m:e>
                                      <m:r>
                                        <a:rPr lang="zh-CN" altLang="en-US" sz="2400" i="0">
                                          <a:latin typeface="Cambria Math" panose="02040503050406030204" pitchFamily="18" charset="0"/>
                                        </a:rPr>
                                        <m:t>2</m:t>
                                      </m:r>
                                    </m:e>
                                    <m:e>
                                      <m:r>
                                        <a:rPr lang="zh-CN" altLang="en-US" sz="2400" i="0">
                                          <a:latin typeface="Cambria Math" panose="02040503050406030204" pitchFamily="18" charset="0"/>
                                        </a:rPr>
                                        <m:t>−4</m:t>
                                      </m:r>
                                    </m:e>
                                    <m:e>
                                      <m:r>
                                        <a:rPr lang="zh-CN" altLang="en-US" sz="2400" i="0">
                                          <a:latin typeface="Cambria Math" panose="02040503050406030204" pitchFamily="18" charset="0"/>
                                        </a:rPr>
                                        <m:t>5</m:t>
                                      </m:r>
                                    </m:e>
                                  </m:mr>
                                  <m:mr>
                                    <m:e>
                                      <m:r>
                                        <a:rPr lang="zh-CN" altLang="en-US" sz="2400" i="0">
                                          <a:latin typeface="Cambria Math" panose="02040503050406030204" pitchFamily="18" charset="0"/>
                                        </a:rPr>
                                        <m:t>2</m:t>
                                      </m:r>
                                    </m:e>
                                    <m:e>
                                      <m:r>
                                        <a:rPr lang="zh-CN" altLang="en-US" sz="2400" i="0">
                                          <a:latin typeface="Cambria Math" panose="02040503050406030204" pitchFamily="18" charset="0"/>
                                        </a:rPr>
                                        <m:t>−4</m:t>
                                      </m:r>
                                    </m:e>
                                    <m:e>
                                      <m:r>
                                        <a:rPr lang="zh-CN" altLang="en-US" sz="2400" i="0">
                                          <a:latin typeface="Cambria Math" panose="02040503050406030204" pitchFamily="18" charset="0"/>
                                        </a:rPr>
                                        <m:t>4</m:t>
                                      </m:r>
                                    </m:e>
                                  </m:mr>
                                </m:m>
                              </m:e>
                            </m:d>
                          </m:e>
                        </m:mr>
                        <m:mr>
                          <m:e/>
                          <m:e>
                            <m:r>
                              <a:rPr lang="zh-CN" altLang="en-US" sz="2400" b="0" i="1" smtClean="0">
                                <a:latin typeface="Cambria Math" panose="02040503050406030204" pitchFamily="18" charset="0"/>
                              </a:rPr>
                              <m:t>                               </m:t>
                            </m:r>
                            <m:limUpp>
                              <m:limUppPr>
                                <m:ctrlPr>
                                  <a:rPr lang="zh-CN" altLang="en-US" sz="2400" i="1">
                                    <a:solidFill>
                                      <a:srgbClr val="836967"/>
                                    </a:solidFill>
                                    <a:latin typeface="Cambria Math" panose="02040503050406030204" pitchFamily="18" charset="0"/>
                                  </a:rPr>
                                </m:ctrlPr>
                              </m:limUppPr>
                              <m:e>
                                <m:r>
                                  <a:rPr lang="zh-CN" altLang="en-US" sz="2400">
                                    <a:latin typeface="Cambria Math" panose="02040503050406030204" pitchFamily="18" charset="0"/>
                                  </a:rPr>
                                  <m:t>→</m:t>
                                </m:r>
                              </m:e>
                              <m:lim>
                                <m:sSub>
                                  <m:sSubPr>
                                    <m:ctrlPr>
                                      <a:rPr lang="zh-CN" altLang="en-US" sz="2400" i="1">
                                        <a:solidFill>
                                          <a:srgbClr val="836967"/>
                                        </a:solidFill>
                                        <a:latin typeface="Cambria Math" panose="02040503050406030204" pitchFamily="18" charset="0"/>
                                      </a:rPr>
                                    </m:ctrlPr>
                                  </m:sSubPr>
                                  <m:e>
                                    <m:r>
                                      <a:rPr lang="zh-CN" altLang="en-US" sz="2400" i="1">
                                        <a:latin typeface="Cambria Math" panose="02040503050406030204" pitchFamily="18" charset="0"/>
                                      </a:rPr>
                                      <m:t>𝑐</m:t>
                                    </m:r>
                                  </m:e>
                                  <m:sub>
                                    <m:r>
                                      <a:rPr lang="zh-CN" altLang="en-US" sz="2400">
                                        <a:latin typeface="Cambria Math" panose="02040503050406030204" pitchFamily="18" charset="0"/>
                                      </a:rPr>
                                      <m:t>1</m:t>
                                    </m:r>
                                  </m:sub>
                                </m:sSub>
                                <m:r>
                                  <a:rPr lang="zh-CN" altLang="en-US" sz="2400">
                                    <a:latin typeface="Cambria Math" panose="02040503050406030204" pitchFamily="18" charset="0"/>
                                  </a:rPr>
                                  <m:t>−</m:t>
                                </m:r>
                                <m:sSub>
                                  <m:sSubPr>
                                    <m:ctrlPr>
                                      <a:rPr lang="zh-CN" altLang="en-US" sz="2400" i="1">
                                        <a:solidFill>
                                          <a:srgbClr val="836967"/>
                                        </a:solidFill>
                                        <a:latin typeface="Cambria Math" panose="02040503050406030204" pitchFamily="18" charset="0"/>
                                      </a:rPr>
                                    </m:ctrlPr>
                                  </m:sSubPr>
                                  <m:e>
                                    <m:r>
                                      <a:rPr lang="zh-CN" altLang="en-US" sz="2400" i="1">
                                        <a:latin typeface="Cambria Math" panose="02040503050406030204" pitchFamily="18" charset="0"/>
                                      </a:rPr>
                                      <m:t>𝑐</m:t>
                                    </m:r>
                                  </m:e>
                                  <m:sub>
                                    <m:r>
                                      <a:rPr lang="zh-CN" altLang="en-US" sz="2400">
                                        <a:latin typeface="Cambria Math" panose="02040503050406030204" pitchFamily="18" charset="0"/>
                                      </a:rPr>
                                      <m:t>3</m:t>
                                    </m:r>
                                  </m:sub>
                                </m:sSub>
                              </m:lim>
                            </m:limUpp>
                            <m:d>
                              <m:dPr>
                                <m:ctrlPr>
                                  <a:rPr lang="zh-CN" altLang="en-US" sz="2400" i="1">
                                    <a:solidFill>
                                      <a:srgbClr val="836967"/>
                                    </a:solidFill>
                                    <a:latin typeface="Cambria Math" panose="02040503050406030204" pitchFamily="18" charset="0"/>
                                  </a:rPr>
                                </m:ctrlPr>
                              </m:dPr>
                              <m:e>
                                <m:m>
                                  <m:mPr>
                                    <m:plcHide m:val="on"/>
                                    <m:mcs>
                                      <m:mc>
                                        <m:mcPr>
                                          <m:count m:val="3"/>
                                          <m:mcJc m:val="center"/>
                                        </m:mcPr>
                                      </m:mc>
                                    </m:mcs>
                                    <m:ctrlPr>
                                      <a:rPr lang="zh-CN" altLang="en-US" sz="2400" i="1">
                                        <a:solidFill>
                                          <a:srgbClr val="836967"/>
                                        </a:solidFill>
                                        <a:latin typeface="Cambria Math" panose="02040503050406030204" pitchFamily="18" charset="0"/>
                                      </a:rPr>
                                    </m:ctrlPr>
                                  </m:mPr>
                                  <m:mr>
                                    <m:e>
                                      <m:r>
                                        <a:rPr lang="zh-CN" altLang="en-US" sz="2400" i="0">
                                          <a:latin typeface="Cambria Math" panose="02040503050406030204" pitchFamily="18" charset="0"/>
                                        </a:rPr>
                                        <m:t>0</m:t>
                                      </m:r>
                                    </m:e>
                                    <m:e>
                                      <m:r>
                                        <a:rPr lang="zh-CN" altLang="en-US" sz="2400" i="0">
                                          <a:latin typeface="Cambria Math" panose="02040503050406030204" pitchFamily="18" charset="0"/>
                                        </a:rPr>
                                        <m:t>1</m:t>
                                      </m:r>
                                    </m:e>
                                    <m:e>
                                      <m:r>
                                        <a:rPr lang="zh-CN" altLang="en-US" sz="2400" i="0">
                                          <a:latin typeface="Cambria Math" panose="02040503050406030204" pitchFamily="18" charset="0"/>
                                        </a:rPr>
                                        <m:t>0</m:t>
                                      </m:r>
                                    </m:e>
                                  </m:mr>
                                  <m:mr>
                                    <m:e>
                                      <m:r>
                                        <a:rPr lang="zh-CN" altLang="en-US" sz="2400" i="0">
                                          <a:latin typeface="Cambria Math" panose="02040503050406030204" pitchFamily="18" charset="0"/>
                                        </a:rPr>
                                        <m:t>0</m:t>
                                      </m:r>
                                    </m:e>
                                    <m:e>
                                      <m:r>
                                        <a:rPr lang="zh-CN" altLang="en-US" sz="2400" i="0">
                                          <a:latin typeface="Cambria Math" panose="02040503050406030204" pitchFamily="18" charset="0"/>
                                        </a:rPr>
                                        <m:t>0</m:t>
                                      </m:r>
                                    </m:e>
                                    <m:e>
                                      <m:r>
                                        <a:rPr lang="zh-CN" altLang="en-US" sz="2400" i="0">
                                          <a:latin typeface="Cambria Math" panose="02040503050406030204" pitchFamily="18" charset="0"/>
                                        </a:rPr>
                                        <m:t>1</m:t>
                                      </m:r>
                                    </m:e>
                                  </m:mr>
                                  <m:mr>
                                    <m:e>
                                      <m:r>
                                        <a:rPr lang="zh-CN" altLang="en-US" sz="2400" i="0">
                                          <a:latin typeface="Cambria Math" panose="02040503050406030204" pitchFamily="18" charset="0"/>
                                        </a:rPr>
                                        <m:t>1</m:t>
                                      </m:r>
                                    </m:e>
                                    <m:e>
                                      <m:r>
                                        <a:rPr lang="zh-CN" altLang="en-US" sz="2400" i="0">
                                          <a:latin typeface="Cambria Math" panose="02040503050406030204" pitchFamily="18" charset="0"/>
                                        </a:rPr>
                                        <m:t>0</m:t>
                                      </m:r>
                                    </m:e>
                                    <m:e>
                                      <m:r>
                                        <a:rPr lang="zh-CN" altLang="en-US" sz="2400" i="0">
                                          <a:latin typeface="Cambria Math" panose="02040503050406030204" pitchFamily="18" charset="0"/>
                                        </a:rPr>
                                        <m:t>0</m:t>
                                      </m:r>
                                    </m:e>
                                  </m:mr>
                                  <m:mr>
                                    <m:e>
                                      <m:r>
                                        <a:rPr lang="zh-CN" altLang="en-US" sz="2400" i="0">
                                          <a:latin typeface="Cambria Math" panose="02040503050406030204" pitchFamily="18" charset="0"/>
                                        </a:rPr>
                                        <m:t>−3</m:t>
                                      </m:r>
                                    </m:e>
                                    <m:e>
                                      <m:r>
                                        <a:rPr lang="zh-CN" altLang="en-US" sz="2400" i="0">
                                          <a:latin typeface="Cambria Math" panose="02040503050406030204" pitchFamily="18" charset="0"/>
                                        </a:rPr>
                                        <m:t>−2</m:t>
                                      </m:r>
                                    </m:e>
                                    <m:e>
                                      <m:r>
                                        <a:rPr lang="zh-CN" altLang="en-US" sz="2400" i="0">
                                          <a:latin typeface="Cambria Math" panose="02040503050406030204" pitchFamily="18" charset="0"/>
                                        </a:rPr>
                                        <m:t>3</m:t>
                                      </m:r>
                                    </m:e>
                                  </m:mr>
                                  <m:mr>
                                    <m:e>
                                      <m:r>
                                        <a:rPr lang="zh-CN" altLang="en-US" sz="2400" i="0">
                                          <a:latin typeface="Cambria Math" panose="02040503050406030204" pitchFamily="18" charset="0"/>
                                        </a:rPr>
                                        <m:t>−3</m:t>
                                      </m:r>
                                    </m:e>
                                    <m:e>
                                      <m:r>
                                        <a:rPr lang="zh-CN" altLang="en-US" sz="2400" i="0">
                                          <a:latin typeface="Cambria Math" panose="02040503050406030204" pitchFamily="18" charset="0"/>
                                        </a:rPr>
                                        <m:t>−4</m:t>
                                      </m:r>
                                    </m:e>
                                    <m:e>
                                      <m:r>
                                        <a:rPr lang="zh-CN" altLang="en-US" sz="2400" i="0">
                                          <a:latin typeface="Cambria Math" panose="02040503050406030204" pitchFamily="18" charset="0"/>
                                        </a:rPr>
                                        <m:t>5</m:t>
                                      </m:r>
                                    </m:e>
                                  </m:mr>
                                  <m:mr>
                                    <m:e>
                                      <m:r>
                                        <a:rPr lang="zh-CN" altLang="en-US" sz="2400" i="0">
                                          <a:latin typeface="Cambria Math" panose="02040503050406030204" pitchFamily="18" charset="0"/>
                                        </a:rPr>
                                        <m:t>−2</m:t>
                                      </m:r>
                                    </m:e>
                                    <m:e>
                                      <m:r>
                                        <a:rPr lang="zh-CN" altLang="en-US" sz="2400" i="0">
                                          <a:latin typeface="Cambria Math" panose="02040503050406030204" pitchFamily="18" charset="0"/>
                                        </a:rPr>
                                        <m:t>−4</m:t>
                                      </m:r>
                                    </m:e>
                                    <m:e>
                                      <m:r>
                                        <a:rPr lang="zh-CN" altLang="en-US" sz="2400" i="0">
                                          <a:latin typeface="Cambria Math" panose="02040503050406030204" pitchFamily="18" charset="0"/>
                                        </a:rPr>
                                        <m:t>4</m:t>
                                      </m:r>
                                    </m:e>
                                  </m:mr>
                                </m:m>
                              </m:e>
                            </m:d>
                            <m:limUpp>
                              <m:limUppPr>
                                <m:ctrlPr>
                                  <a:rPr lang="zh-CN" altLang="en-US" sz="2400" i="1">
                                    <a:solidFill>
                                      <a:srgbClr val="836967"/>
                                    </a:solidFill>
                                    <a:latin typeface="Cambria Math" panose="02040503050406030204" pitchFamily="18" charset="0"/>
                                  </a:rPr>
                                </m:ctrlPr>
                              </m:limUppPr>
                              <m:e>
                                <m:r>
                                  <a:rPr lang="zh-CN" altLang="en-US" sz="2400" i="0">
                                    <a:latin typeface="Cambria Math" panose="02040503050406030204" pitchFamily="18" charset="0"/>
                                  </a:rPr>
                                  <m:t>→</m:t>
                                </m:r>
                              </m:e>
                              <m:lim>
                                <m:r>
                                  <a:rPr lang="zh-CN" altLang="en-US" sz="2400" i="0">
                                    <a:latin typeface="Cambria Math" panose="02040503050406030204" pitchFamily="18" charset="0"/>
                                  </a:rPr>
                                  <m:t>​</m:t>
                                </m:r>
                              </m:lim>
                            </m:limUpp>
                            <m:d>
                              <m:dPr>
                                <m:ctrlPr>
                                  <a:rPr lang="zh-CN" altLang="en-US" sz="2400" i="1">
                                    <a:solidFill>
                                      <a:srgbClr val="836967"/>
                                    </a:solidFill>
                                    <a:latin typeface="Cambria Math" panose="02040503050406030204" pitchFamily="18" charset="0"/>
                                  </a:rPr>
                                </m:ctrlPr>
                              </m:dPr>
                              <m:e>
                                <m:m>
                                  <m:mPr>
                                    <m:plcHide m:val="on"/>
                                    <m:mcs>
                                      <m:mc>
                                        <m:mcPr>
                                          <m:count m:val="3"/>
                                          <m:mcJc m:val="center"/>
                                        </m:mcPr>
                                      </m:mc>
                                    </m:mcs>
                                    <m:ctrlPr>
                                      <a:rPr lang="zh-CN" altLang="en-US" sz="2400" i="1">
                                        <a:solidFill>
                                          <a:srgbClr val="836967"/>
                                        </a:solidFill>
                                        <a:latin typeface="Cambria Math" panose="02040503050406030204" pitchFamily="18" charset="0"/>
                                      </a:rPr>
                                    </m:ctrlPr>
                                  </m:mPr>
                                  <m:mr>
                                    <m:e>
                                      <m:r>
                                        <a:rPr lang="zh-CN" altLang="en-US" sz="2400" i="0">
                                          <a:latin typeface="Cambria Math" panose="02040503050406030204" pitchFamily="18" charset="0"/>
                                        </a:rPr>
                                        <m:t>1</m:t>
                                      </m:r>
                                    </m:e>
                                    <m:e>
                                      <m:r>
                                        <a:rPr lang="zh-CN" altLang="en-US" sz="2400" i="0">
                                          <a:latin typeface="Cambria Math" panose="02040503050406030204" pitchFamily="18" charset="0"/>
                                        </a:rPr>
                                        <m:t>0</m:t>
                                      </m:r>
                                    </m:e>
                                    <m:e>
                                      <m:r>
                                        <a:rPr lang="zh-CN" altLang="en-US" sz="2400" i="0">
                                          <a:latin typeface="Cambria Math" panose="02040503050406030204" pitchFamily="18" charset="0"/>
                                        </a:rPr>
                                        <m:t>0</m:t>
                                      </m:r>
                                    </m:e>
                                  </m:mr>
                                  <m:mr>
                                    <m:e>
                                      <m:r>
                                        <a:rPr lang="zh-CN" altLang="en-US" sz="2400" i="0">
                                          <a:latin typeface="Cambria Math" panose="02040503050406030204" pitchFamily="18" charset="0"/>
                                        </a:rPr>
                                        <m:t>0</m:t>
                                      </m:r>
                                    </m:e>
                                    <m:e>
                                      <m:r>
                                        <a:rPr lang="zh-CN" altLang="en-US" sz="2400" i="0">
                                          <a:latin typeface="Cambria Math" panose="02040503050406030204" pitchFamily="18" charset="0"/>
                                        </a:rPr>
                                        <m:t>1</m:t>
                                      </m:r>
                                    </m:e>
                                    <m:e>
                                      <m:r>
                                        <a:rPr lang="zh-CN" altLang="en-US" sz="2400" i="0">
                                          <a:latin typeface="Cambria Math" panose="02040503050406030204" pitchFamily="18" charset="0"/>
                                        </a:rPr>
                                        <m:t>0</m:t>
                                      </m:r>
                                    </m:e>
                                  </m:mr>
                                  <m:mr>
                                    <m:e>
                                      <m:r>
                                        <a:rPr lang="zh-CN" altLang="en-US" sz="2400" i="0">
                                          <a:latin typeface="Cambria Math" panose="02040503050406030204" pitchFamily="18" charset="0"/>
                                        </a:rPr>
                                        <m:t>0</m:t>
                                      </m:r>
                                    </m:e>
                                    <m:e>
                                      <m:r>
                                        <a:rPr lang="zh-CN" altLang="en-US" sz="2400" i="0">
                                          <a:latin typeface="Cambria Math" panose="02040503050406030204" pitchFamily="18" charset="0"/>
                                        </a:rPr>
                                        <m:t>0</m:t>
                                      </m:r>
                                    </m:e>
                                    <m:e>
                                      <m:r>
                                        <a:rPr lang="zh-CN" altLang="en-US" sz="2400" i="0">
                                          <a:latin typeface="Cambria Math" panose="02040503050406030204" pitchFamily="18" charset="0"/>
                                        </a:rPr>
                                        <m:t>1</m:t>
                                      </m:r>
                                    </m:e>
                                  </m:mr>
                                  <m:mr>
                                    <m:e>
                                      <m:r>
                                        <a:rPr lang="zh-CN" altLang="en-US" sz="2400" i="0">
                                          <a:latin typeface="Cambria Math" panose="02040503050406030204" pitchFamily="18" charset="0"/>
                                        </a:rPr>
                                        <m:t>−2</m:t>
                                      </m:r>
                                    </m:e>
                                    <m:e>
                                      <m:r>
                                        <a:rPr lang="zh-CN" altLang="en-US" sz="2400" i="0">
                                          <a:latin typeface="Cambria Math" panose="02040503050406030204" pitchFamily="18" charset="0"/>
                                        </a:rPr>
                                        <m:t>3</m:t>
                                      </m:r>
                                    </m:e>
                                    <m:e>
                                      <m:r>
                                        <a:rPr lang="zh-CN" altLang="en-US" sz="2400" i="0">
                                          <a:latin typeface="Cambria Math" panose="02040503050406030204" pitchFamily="18" charset="0"/>
                                        </a:rPr>
                                        <m:t>−3</m:t>
                                      </m:r>
                                    </m:e>
                                  </m:mr>
                                  <m:mr>
                                    <m:e>
                                      <m:r>
                                        <a:rPr lang="zh-CN" altLang="en-US" sz="2400" i="0">
                                          <a:latin typeface="Cambria Math" panose="02040503050406030204" pitchFamily="18" charset="0"/>
                                        </a:rPr>
                                        <m:t>−4</m:t>
                                      </m:r>
                                    </m:e>
                                    <m:e>
                                      <m:r>
                                        <a:rPr lang="zh-CN" altLang="en-US" sz="2400" i="0">
                                          <a:latin typeface="Cambria Math" panose="02040503050406030204" pitchFamily="18" charset="0"/>
                                        </a:rPr>
                                        <m:t>5</m:t>
                                      </m:r>
                                    </m:e>
                                    <m:e>
                                      <m:r>
                                        <a:rPr lang="zh-CN" altLang="en-US" sz="2400" i="0">
                                          <a:latin typeface="Cambria Math" panose="02040503050406030204" pitchFamily="18" charset="0"/>
                                        </a:rPr>
                                        <m:t>−3</m:t>
                                      </m:r>
                                    </m:e>
                                  </m:mr>
                                  <m:mr>
                                    <m:e>
                                      <m:r>
                                        <a:rPr lang="zh-CN" altLang="en-US" sz="2400" i="0">
                                          <a:latin typeface="Cambria Math" panose="02040503050406030204" pitchFamily="18" charset="0"/>
                                        </a:rPr>
                                        <m:t>−4</m:t>
                                      </m:r>
                                    </m:e>
                                    <m:e>
                                      <m:r>
                                        <a:rPr lang="zh-CN" altLang="en-US" sz="2400" i="0">
                                          <a:latin typeface="Cambria Math" panose="02040503050406030204" pitchFamily="18" charset="0"/>
                                        </a:rPr>
                                        <m:t>4</m:t>
                                      </m:r>
                                    </m:e>
                                    <m:e>
                                      <m:r>
                                        <a:rPr lang="zh-CN" altLang="en-US" sz="2400" i="0">
                                          <a:latin typeface="Cambria Math" panose="02040503050406030204" pitchFamily="18" charset="0"/>
                                        </a:rPr>
                                        <m:t>−2</m:t>
                                      </m:r>
                                    </m:e>
                                  </m:mr>
                                </m:m>
                              </m:e>
                            </m:d>
                            <m:r>
                              <a:rPr lang="zh-CN" altLang="en-US" sz="2400" i="0">
                                <a:latin typeface="Cambria Math" panose="02040503050406030204" pitchFamily="18" charset="0"/>
                              </a:rPr>
                              <m:t>,</m:t>
                            </m:r>
                          </m:e>
                        </m:mr>
                      </m:m>
                    </m:oMath>
                  </m:oMathPara>
                </a14:m>
                <a:endParaRPr lang="zh-CN" altLang="en-US" sz="2400" dirty="0"/>
              </a:p>
            </p:txBody>
          </p:sp>
        </mc:Choice>
        <mc:Fallback xmlns="">
          <p:sp>
            <p:nvSpPr>
              <p:cNvPr id="5" name="文本框 4">
                <a:extLst>
                  <a:ext uri="{FF2B5EF4-FFF2-40B4-BE49-F238E27FC236}">
                    <a16:creationId xmlns:a16="http://schemas.microsoft.com/office/drawing/2014/main" id="{7EED4A50-B62E-B8DE-4598-9B72DF2DE931}"/>
                  </a:ext>
                </a:extLst>
              </p:cNvPr>
              <p:cNvSpPr txBox="1">
                <a:spLocks noRot="1" noChangeAspect="1" noMove="1" noResize="1" noEditPoints="1" noAdjustHandles="1" noChangeArrowheads="1" noChangeShapeType="1" noTextEdit="1"/>
              </p:cNvSpPr>
              <p:nvPr/>
            </p:nvSpPr>
            <p:spPr>
              <a:xfrm>
                <a:off x="999780" y="1910185"/>
                <a:ext cx="8331506" cy="4261038"/>
              </a:xfrm>
              <a:prstGeom prst="rect">
                <a:avLst/>
              </a:prstGeom>
              <a:blipFill>
                <a:blip r:embed="rId2"/>
                <a:stretch>
                  <a:fillRect b="-59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77098461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8032405E-0DAC-B39B-7ACA-0F33AF8632E5}"/>
                  </a:ext>
                </a:extLst>
              </p:cNvPr>
              <p:cNvSpPr txBox="1"/>
              <p:nvPr/>
            </p:nvSpPr>
            <p:spPr>
              <a:xfrm>
                <a:off x="669273" y="2477091"/>
                <a:ext cx="9840817" cy="1666738"/>
              </a:xfrm>
              <a:prstGeom prst="rect">
                <a:avLst/>
              </a:prstGeom>
              <a:noFill/>
            </p:spPr>
            <p:txBody>
              <a:bodyPr wrap="square">
                <a:spAutoFit/>
              </a:bodyPr>
              <a:lstStyle/>
              <a:p>
                <a:pPr>
                  <a:spcBef>
                    <a:spcPts val="900"/>
                  </a:spcBef>
                  <a:spcAft>
                    <a:spcPts val="900"/>
                  </a:spcAft>
                </a:pPr>
                <a:r>
                  <a:rPr lang="en-US" altLang="zh-CN" sz="2400" dirty="0" err="1">
                    <a:effectLst/>
                    <a:latin typeface="宋体" panose="02010600030101010101" pitchFamily="2" charset="-122"/>
                    <a:ea typeface="宋体" panose="02010600030101010101" pitchFamily="2" charset="-122"/>
                    <a:cs typeface="Times New Roman" panose="02020603050405020304" pitchFamily="18" charset="0"/>
                  </a:rPr>
                  <a:t>所以</a:t>
                </a:r>
                <a:endParaRPr lang="zh-CN" altLang="zh-CN" sz="2400" dirty="0">
                  <a:effectLst/>
                  <a:latin typeface="Cambria" panose="02040503050406030204" pitchFamily="18" charset="0"/>
                  <a:ea typeface="宋体" panose="02010600030101010101" pitchFamily="2" charset="-122"/>
                  <a:cs typeface="Times New Roman" panose="02020603050405020304" pitchFamily="18" charset="0"/>
                </a:endParaRPr>
              </a:p>
              <a:p>
                <a:pPr>
                  <a:spcBef>
                    <a:spcPts val="900"/>
                  </a:spcBef>
                  <a:spcAft>
                    <a:spcPts val="900"/>
                  </a:spcAft>
                </a:pPr>
                <a14:m>
                  <m:oMathPara xmlns:m="http://schemas.openxmlformats.org/officeDocument/2006/math">
                    <m:oMathParaPr>
                      <m:jc m:val="centerGroup"/>
                    </m:oMathParaPr>
                    <m:oMath xmlns:m="http://schemas.openxmlformats.org/officeDocument/2006/math">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𝐀</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𝐏</m:t>
                      </m:r>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𝚲</m:t>
                      </m:r>
                      <m:sSup>
                        <m:sSup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𝐏</m:t>
                          </m:r>
                        </m:e>
                        <m:sup>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sup>
                      </m:sSup>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d>
                        <m:d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dPr>
                        <m:e>
                          <m:m>
                            <m:mPr>
                              <m:plcHide m:val="on"/>
                              <m:mcs>
                                <m:mc>
                                  <m:mcPr>
                                    <m:count m:val="3"/>
                                    <m:mcJc m:val="center"/>
                                  </m:mcPr>
                                </m:mc>
                              </m:mcs>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mPr>
                            <m:m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−2</m:t>
                                </m:r>
                              </m:e>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3</m:t>
                                </m:r>
                              </m:e>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−3</m:t>
                                </m:r>
                              </m:e>
                            </m:mr>
                            <m:m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−4</m:t>
                                </m:r>
                              </m:e>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5</m:t>
                                </m:r>
                              </m:e>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−3</m:t>
                                </m:r>
                              </m:e>
                            </m:mr>
                            <m:m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−4</m:t>
                                </m:r>
                              </m:e>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4</m:t>
                                </m:r>
                              </m:e>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−2</m:t>
                                </m:r>
                              </m:e>
                            </m:mr>
                          </m:m>
                        </m:e>
                      </m:d>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oMath>
                  </m:oMathPara>
                </a14:m>
                <a:endParaRPr lang="zh-CN" altLang="zh-CN" sz="2400" dirty="0">
                  <a:effectLst/>
                  <a:latin typeface="Cambria" panose="02040503050406030204" pitchFamily="18" charset="0"/>
                  <a:ea typeface="宋体" panose="02010600030101010101" pitchFamily="2" charset="-122"/>
                  <a:cs typeface="Times New Roman" panose="02020603050405020304" pitchFamily="18" charset="0"/>
                </a:endParaRPr>
              </a:p>
            </p:txBody>
          </p:sp>
        </mc:Choice>
        <mc:Fallback xmlns="">
          <p:sp>
            <p:nvSpPr>
              <p:cNvPr id="3" name="文本框 2">
                <a:extLst>
                  <a:ext uri="{FF2B5EF4-FFF2-40B4-BE49-F238E27FC236}">
                    <a16:creationId xmlns:a16="http://schemas.microsoft.com/office/drawing/2014/main" id="{8032405E-0DAC-B39B-7ACA-0F33AF8632E5}"/>
                  </a:ext>
                </a:extLst>
              </p:cNvPr>
              <p:cNvSpPr txBox="1">
                <a:spLocks noRot="1" noChangeAspect="1" noMove="1" noResize="1" noEditPoints="1" noAdjustHandles="1" noChangeArrowheads="1" noChangeShapeType="1" noTextEdit="1"/>
              </p:cNvSpPr>
              <p:nvPr/>
            </p:nvSpPr>
            <p:spPr>
              <a:xfrm>
                <a:off x="669273" y="2477091"/>
                <a:ext cx="9840817" cy="1666738"/>
              </a:xfrm>
              <a:prstGeom prst="rect">
                <a:avLst/>
              </a:prstGeom>
              <a:blipFill>
                <a:blip r:embed="rId2"/>
                <a:stretch>
                  <a:fillRect l="-902" t="-300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47783003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C2CBBF84-8D8C-D484-4E51-6E80BD273D9E}"/>
                  </a:ext>
                </a:extLst>
              </p:cNvPr>
              <p:cNvSpPr txBox="1"/>
              <p:nvPr/>
            </p:nvSpPr>
            <p:spPr>
              <a:xfrm>
                <a:off x="440676" y="936917"/>
                <a:ext cx="10532124" cy="3565656"/>
              </a:xfrm>
              <a:prstGeom prst="rect">
                <a:avLst/>
              </a:prstGeom>
              <a:noFill/>
            </p:spPr>
            <p:txBody>
              <a:bodyPr wrap="square">
                <a:spAutoFit/>
              </a:bodyPr>
              <a:lstStyle/>
              <a:p>
                <a:pPr>
                  <a:spcBef>
                    <a:spcPts val="900"/>
                  </a:spcBef>
                  <a:spcAft>
                    <a:spcPts val="900"/>
                  </a:spcAft>
                </a:pPr>
                <a:r>
                  <a:rPr lang="zh-CN" altLang="zh-CN" sz="2200" b="1" dirty="0">
                    <a:solidFill>
                      <a:srgbClr val="0070C0"/>
                    </a:solidFill>
                    <a:effectLst/>
                    <a:latin typeface="Cambria" panose="02040503050406030204" pitchFamily="18" charset="0"/>
                    <a:ea typeface="宋体" panose="02010600030101010101" pitchFamily="2" charset="-122"/>
                    <a:cs typeface="Times New Roman" panose="02020603050405020304" pitchFamily="18" charset="0"/>
                  </a:rPr>
                  <a:t>例 </a:t>
                </a:r>
                <a:r>
                  <a:rPr lang="en-US" altLang="zh-CN" sz="2200" b="1" dirty="0">
                    <a:solidFill>
                      <a:srgbClr val="0070C0"/>
                    </a:solidFill>
                    <a:effectLst/>
                    <a:latin typeface="Cambria" panose="02040503050406030204" pitchFamily="18" charset="0"/>
                    <a:ea typeface="宋体" panose="02010600030101010101" pitchFamily="2" charset="-122"/>
                    <a:cs typeface="Times New Roman" panose="02020603050405020304" pitchFamily="18" charset="0"/>
                  </a:rPr>
                  <a:t>6.3.7</a:t>
                </a:r>
                <a:r>
                  <a:rPr lang="en-US" altLang="zh-CN" sz="2200" dirty="0">
                    <a:solidFill>
                      <a:srgbClr val="0070C0"/>
                    </a:solidFill>
                    <a:effectLst/>
                    <a:latin typeface="Cambria" panose="02040503050406030204" pitchFamily="18" charset="0"/>
                    <a:ea typeface="宋体" panose="02010600030101010101" pitchFamily="2" charset="-122"/>
                    <a:cs typeface="Times New Roman" panose="02020603050405020304" pitchFamily="18" charset="0"/>
                  </a:rPr>
                  <a:t>  </a:t>
                </a:r>
                <a:r>
                  <a:rPr lang="zh-CN" altLang="zh-CN" sz="2200" dirty="0">
                    <a:effectLst/>
                    <a:latin typeface="Cambria" panose="02040503050406030204" pitchFamily="18" charset="0"/>
                    <a:ea typeface="宋体" panose="02010600030101010101" pitchFamily="2" charset="-122"/>
                    <a:cs typeface="Times New Roman" panose="02020603050405020304" pitchFamily="18" charset="0"/>
                  </a:rPr>
                  <a:t>设 </a:t>
                </a:r>
                <a14:m>
                  <m:oMath xmlns:m="http://schemas.openxmlformats.org/officeDocument/2006/math">
                    <m:r>
                      <a:rPr lang="en-US" altLang="zh-CN" sz="2200">
                        <a:effectLst/>
                        <a:latin typeface="Cambria Math" panose="02040503050406030204" pitchFamily="18" charset="0"/>
                        <a:ea typeface="宋体" panose="02010600030101010101" pitchFamily="2" charset="-122"/>
                        <a:cs typeface="Times New Roman" panose="02020603050405020304" pitchFamily="18" charset="0"/>
                      </a:rPr>
                      <m:t>3</m:t>
                    </m:r>
                  </m:oMath>
                </a14:m>
                <a:r>
                  <a:rPr lang="en-US" altLang="zh-CN" sz="22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200" dirty="0">
                    <a:effectLst/>
                    <a:latin typeface="Cambria" panose="02040503050406030204" pitchFamily="18" charset="0"/>
                    <a:ea typeface="宋体" panose="02010600030101010101" pitchFamily="2" charset="-122"/>
                    <a:cs typeface="Times New Roman" panose="02020603050405020304" pitchFamily="18" charset="0"/>
                  </a:rPr>
                  <a:t>阶对称矩阵 </a:t>
                </a:r>
                <a14:m>
                  <m:oMath xmlns:m="http://schemas.openxmlformats.org/officeDocument/2006/math">
                    <m:r>
                      <a:rPr lang="en-US" altLang="zh-CN" sz="2200" b="1" i="1">
                        <a:effectLst/>
                        <a:latin typeface="Cambria Math" panose="02040503050406030204" pitchFamily="18" charset="0"/>
                        <a:ea typeface="宋体" panose="02010600030101010101" pitchFamily="2" charset="-122"/>
                        <a:cs typeface="Times New Roman" panose="02020603050405020304" pitchFamily="18" charset="0"/>
                      </a:rPr>
                      <m:t>𝐀</m:t>
                    </m:r>
                  </m:oMath>
                </a14:m>
                <a:r>
                  <a:rPr lang="en-US" altLang="zh-CN" sz="22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200" dirty="0">
                    <a:effectLst/>
                    <a:latin typeface="Cambria" panose="02040503050406030204" pitchFamily="18" charset="0"/>
                    <a:ea typeface="宋体" panose="02010600030101010101" pitchFamily="2" charset="-122"/>
                    <a:cs typeface="Times New Roman" panose="02020603050405020304" pitchFamily="18" charset="0"/>
                  </a:rPr>
                  <a:t>的特征值为 </a:t>
                </a:r>
                <a14:m>
                  <m:oMath xmlns:m="http://schemas.openxmlformats.org/officeDocument/2006/math">
                    <m:sSub>
                      <m:sSubPr>
                        <m:ctrlPr>
                          <a:rPr lang="zh-CN" altLang="zh-CN" sz="2200" i="1">
                            <a:effectLst/>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ltLang="zh-CN" sz="2200">
                            <a:effectLst/>
                            <a:latin typeface="Cambria Math" panose="02040503050406030204" pitchFamily="18" charset="0"/>
                            <a:ea typeface="宋体" panose="02010600030101010101" pitchFamily="2" charset="-122"/>
                            <a:cs typeface="Times New Roman" panose="02020603050405020304" pitchFamily="18" charset="0"/>
                          </a:rPr>
                          <m:t>λ</m:t>
                        </m:r>
                      </m:e>
                      <m:sub>
                        <m:r>
                          <a:rPr lang="en-US" altLang="zh-CN" sz="2200">
                            <a:effectLst/>
                            <a:latin typeface="Cambria Math" panose="02040503050406030204" pitchFamily="18" charset="0"/>
                            <a:ea typeface="宋体" panose="02010600030101010101" pitchFamily="2" charset="-122"/>
                            <a:cs typeface="Times New Roman" panose="02020603050405020304" pitchFamily="18" charset="0"/>
                          </a:rPr>
                          <m:t>1</m:t>
                        </m:r>
                      </m:sub>
                    </m:sSub>
                    <m:r>
                      <a:rPr lang="en-US" altLang="zh-CN" sz="2200">
                        <a:effectLst/>
                        <a:latin typeface="Cambria Math" panose="02040503050406030204" pitchFamily="18" charset="0"/>
                        <a:ea typeface="宋体" panose="02010600030101010101" pitchFamily="2" charset="-122"/>
                        <a:cs typeface="Times New Roman" panose="02020603050405020304" pitchFamily="18" charset="0"/>
                      </a:rPr>
                      <m:t>=1</m:t>
                    </m:r>
                  </m:oMath>
                </a14:m>
                <a:r>
                  <a:rPr lang="en-US" altLang="zh-CN" sz="2200" dirty="0">
                    <a:effectLst/>
                    <a:latin typeface="Cambria" panose="02040503050406030204" pitchFamily="18" charset="0"/>
                    <a:ea typeface="宋体" panose="02010600030101010101" pitchFamily="2" charset="-122"/>
                    <a:cs typeface="Times New Roman" panose="02020603050405020304" pitchFamily="18" charset="0"/>
                  </a:rPr>
                  <a:t>, </a:t>
                </a:r>
                <a14:m>
                  <m:oMath xmlns:m="http://schemas.openxmlformats.org/officeDocument/2006/math">
                    <m:sSub>
                      <m:sSubPr>
                        <m:ctrlPr>
                          <a:rPr lang="zh-CN" altLang="zh-CN" sz="2200" i="1">
                            <a:effectLst/>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ltLang="zh-CN" sz="2200">
                            <a:effectLst/>
                            <a:latin typeface="Cambria Math" panose="02040503050406030204" pitchFamily="18" charset="0"/>
                            <a:ea typeface="宋体" panose="02010600030101010101" pitchFamily="2" charset="-122"/>
                            <a:cs typeface="Times New Roman" panose="02020603050405020304" pitchFamily="18" charset="0"/>
                          </a:rPr>
                          <m:t>λ</m:t>
                        </m:r>
                      </m:e>
                      <m:sub>
                        <m:r>
                          <a:rPr lang="en-US" altLang="zh-CN" sz="2200">
                            <a:effectLst/>
                            <a:latin typeface="Cambria Math" panose="02040503050406030204" pitchFamily="18" charset="0"/>
                            <a:ea typeface="宋体" panose="02010600030101010101" pitchFamily="2" charset="-122"/>
                            <a:cs typeface="Times New Roman" panose="02020603050405020304" pitchFamily="18" charset="0"/>
                          </a:rPr>
                          <m:t>2</m:t>
                        </m:r>
                      </m:sub>
                    </m:sSub>
                    <m:r>
                      <a:rPr lang="en-US" altLang="zh-CN" sz="22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2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200">
                        <a:effectLst/>
                        <a:latin typeface="Cambria Math" panose="02040503050406030204" pitchFamily="18" charset="0"/>
                        <a:ea typeface="宋体" panose="02010600030101010101" pitchFamily="2" charset="-122"/>
                        <a:cs typeface="Times New Roman" panose="02020603050405020304" pitchFamily="18" charset="0"/>
                      </a:rPr>
                      <m:t>1</m:t>
                    </m:r>
                  </m:oMath>
                </a14:m>
                <a:r>
                  <a:rPr lang="en-US" altLang="zh-CN" sz="2200" dirty="0">
                    <a:effectLst/>
                    <a:latin typeface="Cambria" panose="02040503050406030204" pitchFamily="18" charset="0"/>
                    <a:ea typeface="宋体" panose="02010600030101010101" pitchFamily="2" charset="-122"/>
                    <a:cs typeface="Times New Roman" panose="02020603050405020304" pitchFamily="18" charset="0"/>
                  </a:rPr>
                  <a:t>, </a:t>
                </a:r>
                <a14:m>
                  <m:oMath xmlns:m="http://schemas.openxmlformats.org/officeDocument/2006/math">
                    <m:sSub>
                      <m:sSubPr>
                        <m:ctrlPr>
                          <a:rPr lang="zh-CN" altLang="zh-CN" sz="2200" i="1">
                            <a:effectLst/>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ltLang="zh-CN" sz="2200">
                            <a:effectLst/>
                            <a:latin typeface="Cambria Math" panose="02040503050406030204" pitchFamily="18" charset="0"/>
                            <a:ea typeface="宋体" panose="02010600030101010101" pitchFamily="2" charset="-122"/>
                            <a:cs typeface="Times New Roman" panose="02020603050405020304" pitchFamily="18" charset="0"/>
                          </a:rPr>
                          <m:t>λ</m:t>
                        </m:r>
                      </m:e>
                      <m:sub>
                        <m:r>
                          <a:rPr lang="en-US" altLang="zh-CN" sz="2200">
                            <a:effectLst/>
                            <a:latin typeface="Cambria Math" panose="02040503050406030204" pitchFamily="18" charset="0"/>
                            <a:ea typeface="宋体" panose="02010600030101010101" pitchFamily="2" charset="-122"/>
                            <a:cs typeface="Times New Roman" panose="02020603050405020304" pitchFamily="18" charset="0"/>
                          </a:rPr>
                          <m:t>3</m:t>
                        </m:r>
                      </m:sub>
                    </m:sSub>
                    <m:r>
                      <a:rPr lang="en-US" altLang="zh-CN" sz="2200">
                        <a:effectLst/>
                        <a:latin typeface="Cambria Math" panose="02040503050406030204" pitchFamily="18" charset="0"/>
                        <a:ea typeface="宋体" panose="02010600030101010101" pitchFamily="2" charset="-122"/>
                        <a:cs typeface="Times New Roman" panose="02020603050405020304" pitchFamily="18" charset="0"/>
                      </a:rPr>
                      <m:t>=0</m:t>
                    </m:r>
                  </m:oMath>
                </a14:m>
                <a:r>
                  <a:rPr lang="en-US" altLang="zh-CN" sz="22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200" dirty="0">
                    <a:effectLst/>
                    <a:latin typeface="Cambria" panose="02040503050406030204" pitchFamily="18" charset="0"/>
                    <a:ea typeface="宋体" panose="02010600030101010101" pitchFamily="2" charset="-122"/>
                    <a:cs typeface="Times New Roman" panose="02020603050405020304" pitchFamily="18" charset="0"/>
                  </a:rPr>
                  <a:t>对应 </a:t>
                </a:r>
                <a14:m>
                  <m:oMath xmlns:m="http://schemas.openxmlformats.org/officeDocument/2006/math">
                    <m:sSub>
                      <m:sSubPr>
                        <m:ctrlPr>
                          <a:rPr lang="zh-CN" altLang="zh-CN" sz="2200" i="1">
                            <a:effectLst/>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ltLang="zh-CN" sz="2200">
                            <a:effectLst/>
                            <a:latin typeface="Cambria Math" panose="02040503050406030204" pitchFamily="18" charset="0"/>
                            <a:ea typeface="宋体" panose="02010600030101010101" pitchFamily="2" charset="-122"/>
                            <a:cs typeface="Times New Roman" panose="02020603050405020304" pitchFamily="18" charset="0"/>
                          </a:rPr>
                          <m:t>λ</m:t>
                        </m:r>
                      </m:e>
                      <m:sub>
                        <m:r>
                          <a:rPr lang="en-US" altLang="zh-CN" sz="2200">
                            <a:effectLst/>
                            <a:latin typeface="Cambria Math" panose="02040503050406030204" pitchFamily="18" charset="0"/>
                            <a:ea typeface="宋体" panose="02010600030101010101" pitchFamily="2" charset="-122"/>
                            <a:cs typeface="Times New Roman" panose="02020603050405020304" pitchFamily="18" charset="0"/>
                          </a:rPr>
                          <m:t>1</m:t>
                        </m:r>
                      </m:sub>
                    </m:sSub>
                  </m:oMath>
                </a14:m>
                <a:r>
                  <a:rPr lang="en-US" altLang="zh-CN" sz="2200" dirty="0">
                    <a:effectLst/>
                    <a:latin typeface="Cambria" panose="02040503050406030204" pitchFamily="18" charset="0"/>
                    <a:ea typeface="宋体" panose="02010600030101010101" pitchFamily="2" charset="-122"/>
                    <a:cs typeface="Times New Roman" panose="02020603050405020304" pitchFamily="18" charset="0"/>
                  </a:rPr>
                  <a:t>, </a:t>
                </a:r>
                <a14:m>
                  <m:oMath xmlns:m="http://schemas.openxmlformats.org/officeDocument/2006/math">
                    <m:sSub>
                      <m:sSubPr>
                        <m:ctrlPr>
                          <a:rPr lang="zh-CN" altLang="zh-CN" sz="2200" i="1">
                            <a:effectLst/>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ltLang="zh-CN" sz="2200">
                            <a:effectLst/>
                            <a:latin typeface="Cambria Math" panose="02040503050406030204" pitchFamily="18" charset="0"/>
                            <a:ea typeface="宋体" panose="02010600030101010101" pitchFamily="2" charset="-122"/>
                            <a:cs typeface="Times New Roman" panose="02020603050405020304" pitchFamily="18" charset="0"/>
                          </a:rPr>
                          <m:t>λ</m:t>
                        </m:r>
                      </m:e>
                      <m:sub>
                        <m:r>
                          <a:rPr lang="en-US" altLang="zh-CN" sz="2200">
                            <a:effectLst/>
                            <a:latin typeface="Cambria Math" panose="02040503050406030204" pitchFamily="18" charset="0"/>
                            <a:ea typeface="宋体" panose="02010600030101010101" pitchFamily="2" charset="-122"/>
                            <a:cs typeface="Times New Roman" panose="02020603050405020304" pitchFamily="18" charset="0"/>
                          </a:rPr>
                          <m:t>2</m:t>
                        </m:r>
                      </m:sub>
                    </m:sSub>
                  </m:oMath>
                </a14:m>
                <a:r>
                  <a:rPr lang="en-US" altLang="zh-CN" sz="22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200" dirty="0">
                    <a:effectLst/>
                    <a:latin typeface="Cambria" panose="02040503050406030204" pitchFamily="18" charset="0"/>
                    <a:ea typeface="宋体" panose="02010600030101010101" pitchFamily="2" charset="-122"/>
                    <a:cs typeface="Times New Roman" panose="02020603050405020304" pitchFamily="18" charset="0"/>
                  </a:rPr>
                  <a:t>的特征向量依次为 </a:t>
                </a:r>
                <a14:m>
                  <m:oMath xmlns:m="http://schemas.openxmlformats.org/officeDocument/2006/math">
                    <m:sSub>
                      <m:sSubPr>
                        <m:ctrlPr>
                          <a:rPr lang="zh-CN" altLang="zh-CN" sz="22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200" b="1" i="1">
                            <a:effectLst/>
                            <a:latin typeface="Cambria Math" panose="02040503050406030204" pitchFamily="18" charset="0"/>
                            <a:ea typeface="宋体" panose="02010600030101010101" pitchFamily="2" charset="-122"/>
                            <a:cs typeface="Times New Roman" panose="02020603050405020304" pitchFamily="18" charset="0"/>
                          </a:rPr>
                          <m:t>𝐩</m:t>
                        </m:r>
                      </m:e>
                      <m:sub>
                        <m:r>
                          <a:rPr lang="en-US" altLang="zh-CN" sz="2200">
                            <a:effectLst/>
                            <a:latin typeface="Cambria Math" panose="02040503050406030204" pitchFamily="18" charset="0"/>
                            <a:ea typeface="宋体" panose="02010600030101010101" pitchFamily="2" charset="-122"/>
                            <a:cs typeface="Times New Roman" panose="02020603050405020304" pitchFamily="18" charset="0"/>
                          </a:rPr>
                          <m:t>1</m:t>
                        </m:r>
                      </m:sub>
                    </m:sSub>
                    <m:r>
                      <a:rPr lang="en-US" altLang="zh-CN" sz="2200">
                        <a:effectLst/>
                        <a:latin typeface="Cambria Math" panose="02040503050406030204" pitchFamily="18" charset="0"/>
                        <a:ea typeface="宋体" panose="02010600030101010101" pitchFamily="2" charset="-122"/>
                        <a:cs typeface="Times New Roman" panose="02020603050405020304" pitchFamily="18" charset="0"/>
                      </a:rPr>
                      <m:t>=</m:t>
                    </m:r>
                    <m:d>
                      <m:dPr>
                        <m:ctrlPr>
                          <a:rPr lang="zh-CN" altLang="zh-CN" sz="2200" i="1">
                            <a:effectLst/>
                            <a:latin typeface="Cambria Math" panose="02040503050406030204" pitchFamily="18" charset="0"/>
                            <a:ea typeface="Cambria Math" panose="02040503050406030204" pitchFamily="18" charset="0"/>
                            <a:cs typeface="Times New Roman" panose="02020603050405020304" pitchFamily="18" charset="0"/>
                          </a:rPr>
                        </m:ctrlPr>
                      </m:dPr>
                      <m:e>
                        <m:m>
                          <m:mPr>
                            <m:plcHide m:val="on"/>
                            <m:mcs>
                              <m:mc>
                                <m:mcPr>
                                  <m:count m:val="1"/>
                                  <m:mcJc m:val="center"/>
                                </m:mcPr>
                              </m:mc>
                            </m:mcs>
                            <m:ctrlPr>
                              <a:rPr lang="zh-CN" altLang="zh-CN" sz="2200" i="1">
                                <a:effectLst/>
                                <a:latin typeface="Cambria Math" panose="02040503050406030204" pitchFamily="18" charset="0"/>
                                <a:ea typeface="Cambria Math" panose="02040503050406030204" pitchFamily="18" charset="0"/>
                                <a:cs typeface="Times New Roman" panose="02020603050405020304" pitchFamily="18" charset="0"/>
                              </a:rPr>
                            </m:ctrlPr>
                          </m:mPr>
                          <m:mr>
                            <m:e>
                              <m:r>
                                <a:rPr lang="en-US" altLang="zh-CN" sz="2200">
                                  <a:effectLst/>
                                  <a:latin typeface="Cambria Math" panose="02040503050406030204" pitchFamily="18" charset="0"/>
                                  <a:ea typeface="宋体" panose="02010600030101010101" pitchFamily="2" charset="-122"/>
                                  <a:cs typeface="Times New Roman" panose="02020603050405020304" pitchFamily="18" charset="0"/>
                                </a:rPr>
                                <m:t>1</m:t>
                              </m:r>
                            </m:e>
                          </m:mr>
                          <m:mr>
                            <m:e>
                              <m:r>
                                <a:rPr lang="en-US" altLang="zh-CN" sz="2200">
                                  <a:effectLst/>
                                  <a:latin typeface="Cambria Math" panose="02040503050406030204" pitchFamily="18" charset="0"/>
                                  <a:ea typeface="宋体" panose="02010600030101010101" pitchFamily="2" charset="-122"/>
                                  <a:cs typeface="Times New Roman" panose="02020603050405020304" pitchFamily="18" charset="0"/>
                                </a:rPr>
                                <m:t>2</m:t>
                              </m:r>
                            </m:e>
                          </m:mr>
                          <m:mr>
                            <m:e>
                              <m:r>
                                <a:rPr lang="en-US" altLang="zh-CN" sz="2200">
                                  <a:effectLst/>
                                  <a:latin typeface="Cambria Math" panose="02040503050406030204" pitchFamily="18" charset="0"/>
                                  <a:ea typeface="宋体" panose="02010600030101010101" pitchFamily="2" charset="-122"/>
                                  <a:cs typeface="Times New Roman" panose="02020603050405020304" pitchFamily="18" charset="0"/>
                                </a:rPr>
                                <m:t>2</m:t>
                              </m:r>
                            </m:e>
                          </m:mr>
                        </m:m>
                      </m:e>
                    </m:d>
                    <m:r>
                      <a:rPr lang="en-US" altLang="zh-CN" sz="2200">
                        <a:effectLst/>
                        <a:latin typeface="Cambria Math" panose="02040503050406030204" pitchFamily="18" charset="0"/>
                        <a:ea typeface="宋体" panose="02010600030101010101" pitchFamily="2" charset="-122"/>
                        <a:cs typeface="Times New Roman" panose="02020603050405020304" pitchFamily="18" charset="0"/>
                      </a:rPr>
                      <m:t>, </m:t>
                    </m:r>
                    <m:sSub>
                      <m:sSubPr>
                        <m:ctrlPr>
                          <a:rPr lang="zh-CN" altLang="zh-CN" sz="22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200" b="1" i="1">
                            <a:effectLst/>
                            <a:latin typeface="Cambria Math" panose="02040503050406030204" pitchFamily="18" charset="0"/>
                            <a:ea typeface="宋体" panose="02010600030101010101" pitchFamily="2" charset="-122"/>
                            <a:cs typeface="Times New Roman" panose="02020603050405020304" pitchFamily="18" charset="0"/>
                          </a:rPr>
                          <m:t>𝐩</m:t>
                        </m:r>
                      </m:e>
                      <m:sub>
                        <m:r>
                          <a:rPr lang="en-US" altLang="zh-CN" sz="2200">
                            <a:effectLst/>
                            <a:latin typeface="Cambria Math" panose="02040503050406030204" pitchFamily="18" charset="0"/>
                            <a:ea typeface="宋体" panose="02010600030101010101" pitchFamily="2" charset="-122"/>
                            <a:cs typeface="Times New Roman" panose="02020603050405020304" pitchFamily="18" charset="0"/>
                          </a:rPr>
                          <m:t>2</m:t>
                        </m:r>
                      </m:sub>
                    </m:sSub>
                    <m:r>
                      <a:rPr lang="en-US" altLang="zh-CN" sz="2200">
                        <a:effectLst/>
                        <a:latin typeface="Cambria Math" panose="02040503050406030204" pitchFamily="18" charset="0"/>
                        <a:ea typeface="宋体" panose="02010600030101010101" pitchFamily="2" charset="-122"/>
                        <a:cs typeface="Times New Roman" panose="02020603050405020304" pitchFamily="18" charset="0"/>
                      </a:rPr>
                      <m:t>=</m:t>
                    </m:r>
                    <m:d>
                      <m:dPr>
                        <m:ctrlPr>
                          <a:rPr lang="zh-CN" altLang="zh-CN" sz="2200" i="1">
                            <a:effectLst/>
                            <a:latin typeface="Cambria Math" panose="02040503050406030204" pitchFamily="18" charset="0"/>
                            <a:ea typeface="Cambria Math" panose="02040503050406030204" pitchFamily="18" charset="0"/>
                            <a:cs typeface="Times New Roman" panose="02020603050405020304" pitchFamily="18" charset="0"/>
                          </a:rPr>
                        </m:ctrlPr>
                      </m:dPr>
                      <m:e>
                        <m:m>
                          <m:mPr>
                            <m:plcHide m:val="on"/>
                            <m:mcs>
                              <m:mc>
                                <m:mcPr>
                                  <m:count m:val="1"/>
                                  <m:mcJc m:val="center"/>
                                </m:mcPr>
                              </m:mc>
                            </m:mcs>
                            <m:ctrlPr>
                              <a:rPr lang="zh-CN" altLang="zh-CN" sz="2200" i="1">
                                <a:effectLst/>
                                <a:latin typeface="Cambria Math" panose="02040503050406030204" pitchFamily="18" charset="0"/>
                                <a:ea typeface="Cambria Math" panose="02040503050406030204" pitchFamily="18" charset="0"/>
                                <a:cs typeface="Times New Roman" panose="02020603050405020304" pitchFamily="18" charset="0"/>
                              </a:rPr>
                            </m:ctrlPr>
                          </m:mPr>
                          <m:mr>
                            <m:e>
                              <m:r>
                                <a:rPr lang="en-US" altLang="zh-CN" sz="2200">
                                  <a:effectLst/>
                                  <a:latin typeface="Cambria Math" panose="02040503050406030204" pitchFamily="18" charset="0"/>
                                  <a:ea typeface="宋体" panose="02010600030101010101" pitchFamily="2" charset="-122"/>
                                  <a:cs typeface="Times New Roman" panose="02020603050405020304" pitchFamily="18" charset="0"/>
                                </a:rPr>
                                <m:t>2</m:t>
                              </m:r>
                            </m:e>
                          </m:mr>
                          <m:mr>
                            <m:e>
                              <m:r>
                                <a:rPr lang="en-US" altLang="zh-CN" sz="2200">
                                  <a:effectLst/>
                                  <a:latin typeface="Cambria Math" panose="02040503050406030204" pitchFamily="18" charset="0"/>
                                  <a:ea typeface="宋体" panose="02010600030101010101" pitchFamily="2" charset="-122"/>
                                  <a:cs typeface="Times New Roman" panose="02020603050405020304" pitchFamily="18" charset="0"/>
                                </a:rPr>
                                <m:t>1</m:t>
                              </m:r>
                            </m:e>
                          </m:mr>
                          <m:mr>
                            <m:e>
                              <m:r>
                                <a:rPr lang="en-US" altLang="zh-CN" sz="22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200">
                                  <a:effectLst/>
                                  <a:latin typeface="Cambria Math" panose="02040503050406030204" pitchFamily="18" charset="0"/>
                                  <a:ea typeface="宋体" panose="02010600030101010101" pitchFamily="2" charset="-122"/>
                                  <a:cs typeface="Times New Roman" panose="02020603050405020304" pitchFamily="18" charset="0"/>
                                </a:rPr>
                                <m:t>2</m:t>
                              </m:r>
                            </m:e>
                          </m:mr>
                        </m:m>
                      </m:e>
                    </m:d>
                    <m:r>
                      <a:rPr lang="en-US" altLang="zh-CN" sz="2200">
                        <a:effectLst/>
                        <a:latin typeface="Cambria Math" panose="02040503050406030204" pitchFamily="18" charset="0"/>
                        <a:ea typeface="宋体" panose="02010600030101010101" pitchFamily="2" charset="-122"/>
                        <a:cs typeface="Times New Roman" panose="02020603050405020304" pitchFamily="18" charset="0"/>
                      </a:rPr>
                      <m:t>.</m:t>
                    </m:r>
                  </m:oMath>
                </a14:m>
                <a:r>
                  <a:rPr lang="en-US" altLang="zh-CN" sz="22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200" dirty="0">
                    <a:effectLst/>
                    <a:latin typeface="Cambria" panose="02040503050406030204" pitchFamily="18" charset="0"/>
                    <a:ea typeface="宋体" panose="02010600030101010101" pitchFamily="2" charset="-122"/>
                    <a:cs typeface="Times New Roman" panose="02020603050405020304" pitchFamily="18" charset="0"/>
                  </a:rPr>
                  <a:t>求 </a:t>
                </a:r>
                <a14:m>
                  <m:oMath xmlns:m="http://schemas.openxmlformats.org/officeDocument/2006/math">
                    <m:r>
                      <a:rPr lang="en-US" altLang="zh-CN" sz="2200" b="1" i="1">
                        <a:effectLst/>
                        <a:latin typeface="Cambria Math" panose="02040503050406030204" pitchFamily="18" charset="0"/>
                        <a:ea typeface="宋体" panose="02010600030101010101" pitchFamily="2" charset="-122"/>
                        <a:cs typeface="Times New Roman" panose="02020603050405020304" pitchFamily="18" charset="0"/>
                      </a:rPr>
                      <m:t>𝐀</m:t>
                    </m:r>
                  </m:oMath>
                </a14:m>
                <a:r>
                  <a:rPr lang="en-US" altLang="zh-CN" sz="2200" i="1" dirty="0">
                    <a:effectLst/>
                    <a:latin typeface="Cambria" panose="02040503050406030204" pitchFamily="18" charset="0"/>
                    <a:ea typeface="宋体" panose="02010600030101010101" pitchFamily="2" charset="-122"/>
                    <a:cs typeface="Times New Roman" panose="02020603050405020304" pitchFamily="18" charset="0"/>
                  </a:rPr>
                  <a:t>.</a:t>
                </a:r>
                <a:endParaRPr lang="zh-CN" altLang="zh-CN" sz="2200" dirty="0">
                  <a:effectLst/>
                  <a:latin typeface="Cambria" panose="02040503050406030204" pitchFamily="18" charset="0"/>
                  <a:ea typeface="宋体" panose="02010600030101010101" pitchFamily="2" charset="-122"/>
                  <a:cs typeface="Times New Roman" panose="02020603050405020304" pitchFamily="18" charset="0"/>
                </a:endParaRPr>
              </a:p>
              <a:p>
                <a:pPr>
                  <a:lnSpc>
                    <a:spcPct val="150000"/>
                  </a:lnSpc>
                  <a:spcBef>
                    <a:spcPts val="900"/>
                  </a:spcBef>
                  <a:spcAft>
                    <a:spcPts val="900"/>
                  </a:spcAft>
                </a:pPr>
                <a:r>
                  <a:rPr lang="zh-CN" altLang="zh-CN" sz="2200" dirty="0">
                    <a:solidFill>
                      <a:srgbClr val="0070C0"/>
                    </a:solidFill>
                    <a:effectLst/>
                    <a:latin typeface="Cambria" panose="02040503050406030204" pitchFamily="18" charset="0"/>
                    <a:ea typeface="宋体" panose="02010600030101010101" pitchFamily="2" charset="-122"/>
                    <a:cs typeface="Times New Roman" panose="02020603050405020304" pitchFamily="18" charset="0"/>
                  </a:rPr>
                  <a:t>解</a:t>
                </a:r>
                <a:r>
                  <a:rPr lang="en-US" altLang="zh-CN" sz="2200" dirty="0">
                    <a:solidFill>
                      <a:srgbClr val="0070C0"/>
                    </a:solidFill>
                    <a:effectLst/>
                    <a:latin typeface="Cambria" panose="02040503050406030204" pitchFamily="18" charset="0"/>
                    <a:ea typeface="宋体" panose="02010600030101010101" pitchFamily="2" charset="-122"/>
                    <a:cs typeface="Times New Roman" panose="02020603050405020304" pitchFamily="18" charset="0"/>
                  </a:rPr>
                  <a:t>:  </a:t>
                </a:r>
                <a:r>
                  <a:rPr lang="zh-CN" altLang="zh-CN" sz="2200" dirty="0">
                    <a:effectLst/>
                    <a:latin typeface="Cambria" panose="02040503050406030204" pitchFamily="18" charset="0"/>
                    <a:ea typeface="宋体" panose="02010600030101010101" pitchFamily="2" charset="-122"/>
                    <a:cs typeface="Times New Roman" panose="02020603050405020304" pitchFamily="18" charset="0"/>
                  </a:rPr>
                  <a:t>设</a:t>
                </a:r>
                <a:r>
                  <a:rPr lang="en-US" altLang="zh-CN" sz="2200" dirty="0">
                    <a:effectLst/>
                    <a:latin typeface="Cambria" panose="02040503050406030204" pitchFamily="18" charset="0"/>
                    <a:ea typeface="宋体" panose="02010600030101010101" pitchFamily="2" charset="-122"/>
                    <a:cs typeface="Times New Roman" panose="02020603050405020304" pitchFamily="18" charset="0"/>
                  </a:rPr>
                  <a:t> </a:t>
                </a:r>
                <a14:m>
                  <m:oMath xmlns:m="http://schemas.openxmlformats.org/officeDocument/2006/math">
                    <m:sSub>
                      <m:sSubPr>
                        <m:ctrlPr>
                          <a:rPr lang="zh-CN" altLang="zh-CN" sz="22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200" i="1">
                            <a:effectLst/>
                            <a:latin typeface="Cambria Math" panose="02040503050406030204" pitchFamily="18" charset="0"/>
                            <a:ea typeface="宋体" panose="02010600030101010101" pitchFamily="2" charset="-122"/>
                            <a:cs typeface="Times New Roman" panose="02020603050405020304" pitchFamily="18" charset="0"/>
                          </a:rPr>
                          <m:t>𝜆</m:t>
                        </m:r>
                      </m:e>
                      <m:sub>
                        <m:r>
                          <a:rPr lang="en-US" altLang="zh-CN" sz="2200" i="1">
                            <a:effectLst/>
                            <a:latin typeface="Cambria Math" panose="02040503050406030204" pitchFamily="18" charset="0"/>
                            <a:ea typeface="宋体" panose="02010600030101010101" pitchFamily="2" charset="-122"/>
                            <a:cs typeface="Times New Roman" panose="02020603050405020304" pitchFamily="18" charset="0"/>
                          </a:rPr>
                          <m:t>3</m:t>
                        </m:r>
                      </m:sub>
                    </m:sSub>
                  </m:oMath>
                </a14:m>
                <a:r>
                  <a:rPr lang="en-US" altLang="zh-CN" sz="22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200" dirty="0">
                    <a:effectLst/>
                    <a:latin typeface="Cambria" panose="02040503050406030204" pitchFamily="18" charset="0"/>
                    <a:ea typeface="宋体" panose="02010600030101010101" pitchFamily="2" charset="-122"/>
                    <a:cs typeface="Times New Roman" panose="02020603050405020304" pitchFamily="18" charset="0"/>
                  </a:rPr>
                  <a:t>对应的特征向量为</a:t>
                </a:r>
                <a:r>
                  <a:rPr lang="en-US" altLang="zh-CN" sz="2200" dirty="0">
                    <a:effectLst/>
                    <a:latin typeface="Cambria" panose="02040503050406030204" pitchFamily="18" charset="0"/>
                    <a:ea typeface="宋体" panose="02010600030101010101" pitchFamily="2" charset="-122"/>
                    <a:cs typeface="Times New Roman" panose="02020603050405020304" pitchFamily="18" charset="0"/>
                  </a:rPr>
                  <a:t> </a:t>
                </a:r>
                <a14:m>
                  <m:oMath xmlns:m="http://schemas.openxmlformats.org/officeDocument/2006/math">
                    <m:sSub>
                      <m:sSubPr>
                        <m:ctrlPr>
                          <a:rPr lang="zh-CN" altLang="zh-CN" sz="22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200" b="1" i="1">
                            <a:effectLst/>
                            <a:latin typeface="Cambria Math" panose="02040503050406030204" pitchFamily="18" charset="0"/>
                            <a:ea typeface="宋体" panose="02010600030101010101" pitchFamily="2" charset="-122"/>
                            <a:cs typeface="Times New Roman" panose="02020603050405020304" pitchFamily="18" charset="0"/>
                          </a:rPr>
                          <m:t>𝐩</m:t>
                        </m:r>
                      </m:e>
                      <m:sub>
                        <m:r>
                          <a:rPr lang="en-US" altLang="zh-CN" sz="2200" i="1">
                            <a:effectLst/>
                            <a:latin typeface="Cambria Math" panose="02040503050406030204" pitchFamily="18" charset="0"/>
                            <a:ea typeface="宋体" panose="02010600030101010101" pitchFamily="2" charset="-122"/>
                            <a:cs typeface="Times New Roman" panose="02020603050405020304" pitchFamily="18" charset="0"/>
                          </a:rPr>
                          <m:t>3</m:t>
                        </m:r>
                      </m:sub>
                    </m:sSub>
                    <m:r>
                      <a:rPr lang="en-US" altLang="zh-CN" sz="22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200" i="1">
                        <a:effectLst/>
                        <a:latin typeface="Cambria Math" panose="02040503050406030204" pitchFamily="18" charset="0"/>
                        <a:ea typeface="宋体" panose="02010600030101010101" pitchFamily="2" charset="-122"/>
                        <a:cs typeface="Times New Roman" panose="02020603050405020304" pitchFamily="18" charset="0"/>
                      </a:rPr>
                      <m:t>𝑥</m:t>
                    </m:r>
                    <m:r>
                      <a:rPr lang="en-US" altLang="zh-CN" sz="2200" i="1">
                        <a:effectLst/>
                        <a:latin typeface="Cambria Math" panose="02040503050406030204" pitchFamily="18" charset="0"/>
                        <a:ea typeface="宋体" panose="02010600030101010101" pitchFamily="2" charset="-122"/>
                        <a:cs typeface="Times New Roman" panose="02020603050405020304" pitchFamily="18" charset="0"/>
                      </a:rPr>
                      <m:t>, </m:t>
                    </m:r>
                    <m:r>
                      <a:rPr lang="en-US" altLang="zh-CN" sz="2200" i="1">
                        <a:effectLst/>
                        <a:latin typeface="Cambria Math" panose="02040503050406030204" pitchFamily="18" charset="0"/>
                        <a:ea typeface="宋体" panose="02010600030101010101" pitchFamily="2" charset="-122"/>
                        <a:cs typeface="Times New Roman" panose="02020603050405020304" pitchFamily="18" charset="0"/>
                      </a:rPr>
                      <m:t>𝑦</m:t>
                    </m:r>
                    <m:r>
                      <a:rPr lang="en-US" altLang="zh-CN" sz="2200" i="1">
                        <a:effectLst/>
                        <a:latin typeface="Cambria Math" panose="02040503050406030204" pitchFamily="18" charset="0"/>
                        <a:ea typeface="宋体" panose="02010600030101010101" pitchFamily="2" charset="-122"/>
                        <a:cs typeface="Times New Roman" panose="02020603050405020304" pitchFamily="18" charset="0"/>
                      </a:rPr>
                      <m:t>, </m:t>
                    </m:r>
                    <m:r>
                      <a:rPr lang="en-US" altLang="zh-CN" sz="2200" i="1">
                        <a:effectLst/>
                        <a:latin typeface="Cambria Math" panose="02040503050406030204" pitchFamily="18" charset="0"/>
                        <a:ea typeface="宋体" panose="02010600030101010101" pitchFamily="2" charset="-122"/>
                        <a:cs typeface="Times New Roman" panose="02020603050405020304" pitchFamily="18" charset="0"/>
                      </a:rPr>
                      <m:t>𝑧</m:t>
                    </m:r>
                    <m:sSup>
                      <m:sSupPr>
                        <m:ctrlPr>
                          <a:rPr lang="zh-CN" altLang="zh-CN" sz="22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200" i="1">
                            <a:effectLst/>
                            <a:latin typeface="Cambria Math" panose="02040503050406030204" pitchFamily="18" charset="0"/>
                            <a:ea typeface="宋体" panose="02010600030101010101" pitchFamily="2" charset="-122"/>
                            <a:cs typeface="Times New Roman" panose="02020603050405020304" pitchFamily="18" charset="0"/>
                          </a:rPr>
                          <m:t>)</m:t>
                        </m:r>
                      </m:e>
                      <m:sup>
                        <m:r>
                          <m:rPr>
                            <m:sty m:val="p"/>
                          </m:rPr>
                          <a:rPr lang="en-US" altLang="zh-CN" sz="2200">
                            <a:effectLst/>
                            <a:latin typeface="Cambria Math" panose="02040503050406030204" pitchFamily="18" charset="0"/>
                            <a:ea typeface="宋体" panose="02010600030101010101" pitchFamily="2" charset="-122"/>
                            <a:cs typeface="Times New Roman" panose="02020603050405020304" pitchFamily="18" charset="0"/>
                          </a:rPr>
                          <m:t>T</m:t>
                        </m:r>
                      </m:sup>
                    </m:sSup>
                  </m:oMath>
                </a14:m>
                <a:r>
                  <a:rPr lang="en-US" altLang="zh-CN" sz="22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200" dirty="0">
                    <a:effectLst/>
                    <a:latin typeface="Cambria" panose="02040503050406030204" pitchFamily="18" charset="0"/>
                    <a:ea typeface="宋体" panose="02010600030101010101" pitchFamily="2" charset="-122"/>
                    <a:cs typeface="Times New Roman" panose="02020603050405020304" pitchFamily="18" charset="0"/>
                  </a:rPr>
                  <a:t>注意到</a:t>
                </a:r>
                <a:r>
                  <a:rPr lang="en-US" altLang="zh-CN" sz="2200" dirty="0">
                    <a:effectLst/>
                    <a:latin typeface="Cambria" panose="02040503050406030204" pitchFamily="18" charset="0"/>
                    <a:ea typeface="宋体" panose="02010600030101010101" pitchFamily="2" charset="-122"/>
                    <a:cs typeface="Times New Roman" panose="02020603050405020304" pitchFamily="18" charset="0"/>
                  </a:rPr>
                  <a:t> </a:t>
                </a:r>
                <a14:m>
                  <m:oMath xmlns:m="http://schemas.openxmlformats.org/officeDocument/2006/math">
                    <m:r>
                      <a:rPr lang="en-US" altLang="zh-CN" sz="2200" b="1" i="1">
                        <a:effectLst/>
                        <a:latin typeface="Cambria Math" panose="02040503050406030204" pitchFamily="18" charset="0"/>
                        <a:ea typeface="宋体" panose="02010600030101010101" pitchFamily="2" charset="-122"/>
                        <a:cs typeface="Times New Roman" panose="02020603050405020304" pitchFamily="18" charset="0"/>
                      </a:rPr>
                      <m:t>𝐀</m:t>
                    </m:r>
                  </m:oMath>
                </a14:m>
                <a:r>
                  <a:rPr lang="en-US" altLang="zh-CN" sz="22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200" dirty="0">
                    <a:effectLst/>
                    <a:latin typeface="Cambria" panose="02040503050406030204" pitchFamily="18" charset="0"/>
                    <a:ea typeface="宋体" panose="02010600030101010101" pitchFamily="2" charset="-122"/>
                    <a:cs typeface="Times New Roman" panose="02020603050405020304" pitchFamily="18" charset="0"/>
                  </a:rPr>
                  <a:t>为</a:t>
                </a:r>
                <a:r>
                  <a:rPr lang="zh-CN" altLang="zh-CN" sz="2200" dirty="0">
                    <a:solidFill>
                      <a:srgbClr val="C00000"/>
                    </a:solidFill>
                    <a:effectLst/>
                    <a:latin typeface="Cambria" panose="02040503050406030204" pitchFamily="18" charset="0"/>
                    <a:ea typeface="宋体" panose="02010600030101010101" pitchFamily="2" charset="-122"/>
                    <a:cs typeface="Times New Roman" panose="02020603050405020304" pitchFamily="18" charset="0"/>
                  </a:rPr>
                  <a:t>对称阵</a:t>
                </a:r>
                <a:r>
                  <a:rPr lang="en-US" altLang="zh-CN" sz="22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200" dirty="0">
                    <a:effectLst/>
                    <a:latin typeface="Cambria" panose="02040503050406030204" pitchFamily="18" charset="0"/>
                    <a:ea typeface="宋体" panose="02010600030101010101" pitchFamily="2" charset="-122"/>
                    <a:cs typeface="Times New Roman" panose="02020603050405020304" pitchFamily="18" charset="0"/>
                  </a:rPr>
                  <a:t>由</a:t>
                </a:r>
                <a:r>
                  <a:rPr lang="en-US" altLang="zh-CN" sz="2200" dirty="0">
                    <a:effectLst/>
                    <a:latin typeface="Cambria" panose="02040503050406030204" pitchFamily="18" charset="0"/>
                    <a:ea typeface="宋体" panose="02010600030101010101" pitchFamily="2" charset="-122"/>
                    <a:cs typeface="Times New Roman" panose="02020603050405020304" pitchFamily="18" charset="0"/>
                  </a:rPr>
                  <a:t> </a:t>
                </a:r>
                <a14:m>
                  <m:oMath xmlns:m="http://schemas.openxmlformats.org/officeDocument/2006/math">
                    <m:sSub>
                      <m:sSubPr>
                        <m:ctrlPr>
                          <a:rPr lang="zh-CN" altLang="zh-CN" sz="22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200" i="1">
                            <a:effectLst/>
                            <a:latin typeface="Cambria Math" panose="02040503050406030204" pitchFamily="18" charset="0"/>
                            <a:ea typeface="宋体" panose="02010600030101010101" pitchFamily="2" charset="-122"/>
                            <a:cs typeface="Times New Roman" panose="02020603050405020304" pitchFamily="18" charset="0"/>
                          </a:rPr>
                          <m:t>𝜆</m:t>
                        </m:r>
                      </m:e>
                      <m:sub>
                        <m:r>
                          <a:rPr lang="en-US" altLang="zh-CN" sz="2200" i="1">
                            <a:effectLst/>
                            <a:latin typeface="Cambria Math" panose="02040503050406030204" pitchFamily="18" charset="0"/>
                            <a:ea typeface="宋体" panose="02010600030101010101" pitchFamily="2" charset="-122"/>
                            <a:cs typeface="Times New Roman" panose="02020603050405020304" pitchFamily="18" charset="0"/>
                          </a:rPr>
                          <m:t>1</m:t>
                        </m:r>
                      </m:sub>
                    </m:sSub>
                    <m:r>
                      <a:rPr lang="en-US" altLang="zh-CN" sz="22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2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200" i="1">
                            <a:effectLst/>
                            <a:latin typeface="Cambria Math" panose="02040503050406030204" pitchFamily="18" charset="0"/>
                            <a:ea typeface="宋体" panose="02010600030101010101" pitchFamily="2" charset="-122"/>
                            <a:cs typeface="Times New Roman" panose="02020603050405020304" pitchFamily="18" charset="0"/>
                          </a:rPr>
                          <m:t>𝜆</m:t>
                        </m:r>
                      </m:e>
                      <m:sub>
                        <m:r>
                          <a:rPr lang="en-US" altLang="zh-CN" sz="2200" i="1">
                            <a:effectLst/>
                            <a:latin typeface="Cambria Math" panose="02040503050406030204" pitchFamily="18" charset="0"/>
                            <a:ea typeface="宋体" panose="02010600030101010101" pitchFamily="2" charset="-122"/>
                            <a:cs typeface="Times New Roman" panose="02020603050405020304" pitchFamily="18" charset="0"/>
                          </a:rPr>
                          <m:t>2</m:t>
                        </m:r>
                      </m:sub>
                    </m:sSub>
                    <m:r>
                      <a:rPr lang="en-US" altLang="zh-CN" sz="22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2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200" i="1">
                            <a:effectLst/>
                            <a:latin typeface="Cambria Math" panose="02040503050406030204" pitchFamily="18" charset="0"/>
                            <a:ea typeface="宋体" panose="02010600030101010101" pitchFamily="2" charset="-122"/>
                            <a:cs typeface="Times New Roman" panose="02020603050405020304" pitchFamily="18" charset="0"/>
                          </a:rPr>
                          <m:t>𝜆</m:t>
                        </m:r>
                      </m:e>
                      <m:sub>
                        <m:r>
                          <a:rPr lang="en-US" altLang="zh-CN" sz="2200" i="1">
                            <a:effectLst/>
                            <a:latin typeface="Cambria Math" panose="02040503050406030204" pitchFamily="18" charset="0"/>
                            <a:ea typeface="宋体" panose="02010600030101010101" pitchFamily="2" charset="-122"/>
                            <a:cs typeface="Times New Roman" panose="02020603050405020304" pitchFamily="18" charset="0"/>
                          </a:rPr>
                          <m:t>3</m:t>
                        </m:r>
                      </m:sub>
                    </m:sSub>
                  </m:oMath>
                </a14:m>
                <a:r>
                  <a:rPr lang="en-US" altLang="zh-CN" sz="22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200" dirty="0">
                    <a:effectLst/>
                    <a:latin typeface="Cambria" panose="02040503050406030204" pitchFamily="18" charset="0"/>
                    <a:ea typeface="宋体" panose="02010600030101010101" pitchFamily="2" charset="-122"/>
                    <a:cs typeface="Times New Roman" panose="02020603050405020304" pitchFamily="18" charset="0"/>
                  </a:rPr>
                  <a:t>知</a:t>
                </a:r>
                <a:r>
                  <a:rPr lang="en-US" altLang="zh-CN" sz="2200" dirty="0">
                    <a:effectLst/>
                    <a:latin typeface="Cambria" panose="02040503050406030204" pitchFamily="18" charset="0"/>
                    <a:ea typeface="宋体" panose="02010600030101010101" pitchFamily="2" charset="-122"/>
                    <a:cs typeface="Times New Roman" panose="02020603050405020304" pitchFamily="18" charset="0"/>
                  </a:rPr>
                  <a:t> </a:t>
                </a:r>
                <a14:m>
                  <m:oMath xmlns:m="http://schemas.openxmlformats.org/officeDocument/2006/math">
                    <m:sSub>
                      <m:sSubPr>
                        <m:ctrlPr>
                          <a:rPr lang="zh-CN" altLang="zh-CN" sz="22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200" b="1" i="1">
                            <a:effectLst/>
                            <a:latin typeface="Cambria Math" panose="02040503050406030204" pitchFamily="18" charset="0"/>
                            <a:ea typeface="宋体" panose="02010600030101010101" pitchFamily="2" charset="-122"/>
                            <a:cs typeface="Times New Roman" panose="02020603050405020304" pitchFamily="18" charset="0"/>
                          </a:rPr>
                          <m:t>𝐩</m:t>
                        </m:r>
                      </m:e>
                      <m:sub>
                        <m:r>
                          <a:rPr lang="en-US" altLang="zh-CN" sz="2200" i="1">
                            <a:effectLst/>
                            <a:latin typeface="Cambria Math" panose="02040503050406030204" pitchFamily="18" charset="0"/>
                            <a:ea typeface="宋体" panose="02010600030101010101" pitchFamily="2" charset="-122"/>
                            <a:cs typeface="Times New Roman" panose="02020603050405020304" pitchFamily="18" charset="0"/>
                          </a:rPr>
                          <m:t>1</m:t>
                        </m:r>
                      </m:sub>
                    </m:sSub>
                  </m:oMath>
                </a14:m>
                <a:r>
                  <a:rPr lang="en-US" altLang="zh-CN" sz="2200" dirty="0">
                    <a:effectLst/>
                    <a:latin typeface="Cambria" panose="02040503050406030204" pitchFamily="18" charset="0"/>
                    <a:ea typeface="宋体" panose="02010600030101010101" pitchFamily="2" charset="-122"/>
                    <a:cs typeface="Times New Roman" panose="02020603050405020304" pitchFamily="18" charset="0"/>
                  </a:rPr>
                  <a:t>, </a:t>
                </a:r>
                <a14:m>
                  <m:oMath xmlns:m="http://schemas.openxmlformats.org/officeDocument/2006/math">
                    <m:sSub>
                      <m:sSubPr>
                        <m:ctrlPr>
                          <a:rPr lang="zh-CN" altLang="zh-CN" sz="22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200" b="1" i="1">
                            <a:effectLst/>
                            <a:latin typeface="Cambria Math" panose="02040503050406030204" pitchFamily="18" charset="0"/>
                            <a:ea typeface="宋体" panose="02010600030101010101" pitchFamily="2" charset="-122"/>
                            <a:cs typeface="Times New Roman" panose="02020603050405020304" pitchFamily="18" charset="0"/>
                          </a:rPr>
                          <m:t>𝐩</m:t>
                        </m:r>
                      </m:e>
                      <m:sub>
                        <m:r>
                          <a:rPr lang="en-US" altLang="zh-CN" sz="2200" i="1">
                            <a:effectLst/>
                            <a:latin typeface="Cambria Math" panose="02040503050406030204" pitchFamily="18" charset="0"/>
                            <a:ea typeface="宋体" panose="02010600030101010101" pitchFamily="2" charset="-122"/>
                            <a:cs typeface="Times New Roman" panose="02020603050405020304" pitchFamily="18" charset="0"/>
                          </a:rPr>
                          <m:t>2</m:t>
                        </m:r>
                      </m:sub>
                    </m:sSub>
                  </m:oMath>
                </a14:m>
                <a:r>
                  <a:rPr lang="en-US" altLang="zh-CN" sz="2200" dirty="0">
                    <a:effectLst/>
                    <a:latin typeface="Cambria" panose="02040503050406030204" pitchFamily="18" charset="0"/>
                    <a:ea typeface="宋体" panose="02010600030101010101" pitchFamily="2" charset="-122"/>
                    <a:cs typeface="Times New Roman" panose="02020603050405020304" pitchFamily="18" charset="0"/>
                  </a:rPr>
                  <a:t>, </a:t>
                </a:r>
                <a14:m>
                  <m:oMath xmlns:m="http://schemas.openxmlformats.org/officeDocument/2006/math">
                    <m:sSub>
                      <m:sSubPr>
                        <m:ctrlPr>
                          <a:rPr lang="zh-CN" altLang="zh-CN" sz="22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200" b="1" i="1">
                            <a:effectLst/>
                            <a:latin typeface="Cambria Math" panose="02040503050406030204" pitchFamily="18" charset="0"/>
                            <a:ea typeface="宋体" panose="02010600030101010101" pitchFamily="2" charset="-122"/>
                            <a:cs typeface="Times New Roman" panose="02020603050405020304" pitchFamily="18" charset="0"/>
                          </a:rPr>
                          <m:t>𝐩</m:t>
                        </m:r>
                      </m:e>
                      <m:sub>
                        <m:r>
                          <a:rPr lang="en-US" altLang="zh-CN" sz="2200" i="1">
                            <a:effectLst/>
                            <a:latin typeface="Cambria Math" panose="02040503050406030204" pitchFamily="18" charset="0"/>
                            <a:ea typeface="宋体" panose="02010600030101010101" pitchFamily="2" charset="-122"/>
                            <a:cs typeface="Times New Roman" panose="02020603050405020304" pitchFamily="18" charset="0"/>
                          </a:rPr>
                          <m:t>3</m:t>
                        </m:r>
                      </m:sub>
                    </m:sSub>
                  </m:oMath>
                </a14:m>
                <a:r>
                  <a:rPr lang="en-US" altLang="zh-CN" sz="22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200" dirty="0">
                    <a:effectLst/>
                    <a:latin typeface="Cambria" panose="02040503050406030204" pitchFamily="18" charset="0"/>
                    <a:ea typeface="宋体" panose="02010600030101010101" pitchFamily="2" charset="-122"/>
                    <a:cs typeface="Times New Roman" panose="02020603050405020304" pitchFamily="18" charset="0"/>
                  </a:rPr>
                  <a:t>两两正交</a:t>
                </a:r>
                <a:r>
                  <a:rPr lang="en-US" altLang="zh-CN" sz="22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200" dirty="0">
                    <a:effectLst/>
                    <a:latin typeface="Cambria" panose="02040503050406030204" pitchFamily="18" charset="0"/>
                    <a:ea typeface="宋体" panose="02010600030101010101" pitchFamily="2" charset="-122"/>
                    <a:cs typeface="Times New Roman" panose="02020603050405020304" pitchFamily="18" charset="0"/>
                  </a:rPr>
                  <a:t>则</a:t>
                </a:r>
              </a:p>
              <a:p>
                <a:pPr>
                  <a:spcBef>
                    <a:spcPts val="900"/>
                  </a:spcBef>
                  <a:spcAft>
                    <a:spcPts val="900"/>
                  </a:spcAft>
                </a:pPr>
                <a14:m>
                  <m:oMathPara xmlns:m="http://schemas.openxmlformats.org/officeDocument/2006/math">
                    <m:oMathParaPr>
                      <m:jc m:val="centerGroup"/>
                    </m:oMathParaPr>
                    <m:oMath xmlns:m="http://schemas.openxmlformats.org/officeDocument/2006/math">
                      <m:d>
                        <m:dPr>
                          <m:begChr m:val="{"/>
                          <m:endChr m:val=""/>
                          <m:ctrlPr>
                            <a:rPr lang="zh-CN" altLang="zh-CN" sz="2200" i="1">
                              <a:effectLst/>
                              <a:latin typeface="Cambria Math" panose="02040503050406030204" pitchFamily="18" charset="0"/>
                              <a:ea typeface="Cambria Math" panose="02040503050406030204" pitchFamily="18" charset="0"/>
                              <a:cs typeface="Times New Roman" panose="02020603050405020304" pitchFamily="18" charset="0"/>
                            </a:rPr>
                          </m:ctrlPr>
                        </m:dPr>
                        <m:e>
                          <m:m>
                            <m:mPr>
                              <m:plcHide m:val="on"/>
                              <m:mcs>
                                <m:mc>
                                  <m:mcPr>
                                    <m:count m:val="2"/>
                                    <m:mcJc m:val="center"/>
                                  </m:mcPr>
                                </m:mc>
                              </m:mcs>
                              <m:ctrlPr>
                                <a:rPr lang="zh-CN" altLang="zh-CN" sz="2200" i="1">
                                  <a:effectLst/>
                                  <a:latin typeface="Cambria Math" panose="02040503050406030204" pitchFamily="18" charset="0"/>
                                  <a:ea typeface="Cambria Math" panose="02040503050406030204" pitchFamily="18" charset="0"/>
                                  <a:cs typeface="Times New Roman" panose="02020603050405020304" pitchFamily="18" charset="0"/>
                                </a:rPr>
                              </m:ctrlPr>
                            </m:mPr>
                            <m:mr>
                              <m:e>
                                <m:r>
                                  <a:rPr lang="en-US" altLang="zh-CN" sz="2200" i="1">
                                    <a:effectLst/>
                                    <a:latin typeface="Cambria Math" panose="02040503050406030204" pitchFamily="18" charset="0"/>
                                    <a:ea typeface="宋体" panose="02010600030101010101" pitchFamily="2" charset="-122"/>
                                    <a:cs typeface="Times New Roman" panose="02020603050405020304" pitchFamily="18" charset="0"/>
                                  </a:rPr>
                                  <m:t>𝑥</m:t>
                                </m:r>
                                <m:r>
                                  <a:rPr lang="en-US" altLang="zh-CN" sz="2200" i="1">
                                    <a:effectLst/>
                                    <a:latin typeface="Cambria Math" panose="02040503050406030204" pitchFamily="18" charset="0"/>
                                    <a:ea typeface="宋体" panose="02010600030101010101" pitchFamily="2" charset="-122"/>
                                    <a:cs typeface="Times New Roman" panose="02020603050405020304" pitchFamily="18" charset="0"/>
                                  </a:rPr>
                                  <m:t>+2</m:t>
                                </m:r>
                                <m:r>
                                  <a:rPr lang="en-US" altLang="zh-CN" sz="2200" i="1">
                                    <a:effectLst/>
                                    <a:latin typeface="Cambria Math" panose="02040503050406030204" pitchFamily="18" charset="0"/>
                                    <a:ea typeface="宋体" panose="02010600030101010101" pitchFamily="2" charset="-122"/>
                                    <a:cs typeface="Times New Roman" panose="02020603050405020304" pitchFamily="18" charset="0"/>
                                  </a:rPr>
                                  <m:t>𝑦</m:t>
                                </m:r>
                                <m:r>
                                  <a:rPr lang="en-US" altLang="zh-CN" sz="2200" i="1">
                                    <a:effectLst/>
                                    <a:latin typeface="Cambria Math" panose="02040503050406030204" pitchFamily="18" charset="0"/>
                                    <a:ea typeface="宋体" panose="02010600030101010101" pitchFamily="2" charset="-122"/>
                                    <a:cs typeface="Times New Roman" panose="02020603050405020304" pitchFamily="18" charset="0"/>
                                  </a:rPr>
                                  <m:t>+2</m:t>
                                </m:r>
                                <m:r>
                                  <a:rPr lang="en-US" altLang="zh-CN" sz="2200" i="1">
                                    <a:effectLst/>
                                    <a:latin typeface="Cambria Math" panose="02040503050406030204" pitchFamily="18" charset="0"/>
                                    <a:ea typeface="宋体" panose="02010600030101010101" pitchFamily="2" charset="-122"/>
                                    <a:cs typeface="Times New Roman" panose="02020603050405020304" pitchFamily="18" charset="0"/>
                                  </a:rPr>
                                  <m:t>𝑧</m:t>
                                </m:r>
                              </m:e>
                              <m:e>
                                <m:r>
                                  <a:rPr lang="en-US" altLang="zh-CN" sz="2200" i="1">
                                    <a:effectLst/>
                                    <a:latin typeface="Cambria Math" panose="02040503050406030204" pitchFamily="18" charset="0"/>
                                    <a:ea typeface="宋体" panose="02010600030101010101" pitchFamily="2" charset="-122"/>
                                    <a:cs typeface="Times New Roman" panose="02020603050405020304" pitchFamily="18" charset="0"/>
                                  </a:rPr>
                                  <m:t>=0,</m:t>
                                </m:r>
                              </m:e>
                            </m:mr>
                            <m:mr>
                              <m:e>
                                <m:r>
                                  <a:rPr lang="en-US" altLang="zh-CN" sz="2200" i="1">
                                    <a:effectLst/>
                                    <a:latin typeface="Cambria Math" panose="02040503050406030204" pitchFamily="18" charset="0"/>
                                    <a:ea typeface="宋体" panose="02010600030101010101" pitchFamily="2" charset="-122"/>
                                    <a:cs typeface="Times New Roman" panose="02020603050405020304" pitchFamily="18" charset="0"/>
                                  </a:rPr>
                                  <m:t>2</m:t>
                                </m:r>
                                <m:r>
                                  <a:rPr lang="en-US" altLang="zh-CN" sz="2200" i="1">
                                    <a:effectLst/>
                                    <a:latin typeface="Cambria Math" panose="02040503050406030204" pitchFamily="18" charset="0"/>
                                    <a:ea typeface="宋体" panose="02010600030101010101" pitchFamily="2" charset="-122"/>
                                    <a:cs typeface="Times New Roman" panose="02020603050405020304" pitchFamily="18" charset="0"/>
                                  </a:rPr>
                                  <m:t>𝑥</m:t>
                                </m:r>
                                <m:r>
                                  <a:rPr lang="en-US" altLang="zh-CN" sz="22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200" i="1">
                                    <a:effectLst/>
                                    <a:latin typeface="Cambria Math" panose="02040503050406030204" pitchFamily="18" charset="0"/>
                                    <a:ea typeface="宋体" panose="02010600030101010101" pitchFamily="2" charset="-122"/>
                                    <a:cs typeface="Times New Roman" panose="02020603050405020304" pitchFamily="18" charset="0"/>
                                  </a:rPr>
                                  <m:t>𝑦</m:t>
                                </m:r>
                                <m:r>
                                  <a:rPr lang="en-US" altLang="zh-CN" sz="2200" i="1">
                                    <a:effectLst/>
                                    <a:latin typeface="Cambria Math" panose="02040503050406030204" pitchFamily="18" charset="0"/>
                                    <a:ea typeface="宋体" panose="02010600030101010101" pitchFamily="2" charset="-122"/>
                                    <a:cs typeface="Times New Roman" panose="02020603050405020304" pitchFamily="18" charset="0"/>
                                  </a:rPr>
                                  <m:t>−2</m:t>
                                </m:r>
                                <m:r>
                                  <a:rPr lang="en-US" altLang="zh-CN" sz="2200" i="1">
                                    <a:effectLst/>
                                    <a:latin typeface="Cambria Math" panose="02040503050406030204" pitchFamily="18" charset="0"/>
                                    <a:ea typeface="宋体" panose="02010600030101010101" pitchFamily="2" charset="-122"/>
                                    <a:cs typeface="Times New Roman" panose="02020603050405020304" pitchFamily="18" charset="0"/>
                                  </a:rPr>
                                  <m:t>𝑧</m:t>
                                </m:r>
                              </m:e>
                              <m:e>
                                <m:r>
                                  <a:rPr lang="en-US" altLang="zh-CN" sz="2200" i="1">
                                    <a:effectLst/>
                                    <a:latin typeface="Cambria Math" panose="02040503050406030204" pitchFamily="18" charset="0"/>
                                    <a:ea typeface="宋体" panose="02010600030101010101" pitchFamily="2" charset="-122"/>
                                    <a:cs typeface="Times New Roman" panose="02020603050405020304" pitchFamily="18" charset="0"/>
                                  </a:rPr>
                                  <m:t>=0.</m:t>
                                </m:r>
                              </m:e>
                            </m:mr>
                          </m:m>
                        </m:e>
                      </m:d>
                    </m:oMath>
                  </m:oMathPara>
                </a14:m>
                <a:endParaRPr lang="zh-CN" altLang="zh-CN" sz="2200" dirty="0">
                  <a:effectLst/>
                  <a:latin typeface="Cambria" panose="02040503050406030204" pitchFamily="18" charset="0"/>
                  <a:ea typeface="宋体" panose="02010600030101010101" pitchFamily="2" charset="-122"/>
                  <a:cs typeface="Times New Roman" panose="02020603050405020304" pitchFamily="18" charset="0"/>
                </a:endParaRPr>
              </a:p>
            </p:txBody>
          </p:sp>
        </mc:Choice>
        <mc:Fallback xmlns="">
          <p:sp>
            <p:nvSpPr>
              <p:cNvPr id="3" name="文本框 2">
                <a:extLst>
                  <a:ext uri="{FF2B5EF4-FFF2-40B4-BE49-F238E27FC236}">
                    <a16:creationId xmlns:a16="http://schemas.microsoft.com/office/drawing/2014/main" id="{C2CBBF84-8D8C-D484-4E51-6E80BD273D9E}"/>
                  </a:ext>
                </a:extLst>
              </p:cNvPr>
              <p:cNvSpPr txBox="1">
                <a:spLocks noRot="1" noChangeAspect="1" noMove="1" noResize="1" noEditPoints="1" noAdjustHandles="1" noChangeArrowheads="1" noChangeShapeType="1" noTextEdit="1"/>
              </p:cNvSpPr>
              <p:nvPr/>
            </p:nvSpPr>
            <p:spPr>
              <a:xfrm>
                <a:off x="440676" y="936917"/>
                <a:ext cx="10532124" cy="3565656"/>
              </a:xfrm>
              <a:prstGeom prst="rect">
                <a:avLst/>
              </a:prstGeom>
              <a:blipFill>
                <a:blip r:embed="rId2"/>
                <a:stretch>
                  <a:fillRect l="-722" t="-1418" b="-6418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55695101-5701-17AC-D3C7-1C3E641422FC}"/>
                  </a:ext>
                </a:extLst>
              </p:cNvPr>
              <p:cNvSpPr txBox="1"/>
              <p:nvPr/>
            </p:nvSpPr>
            <p:spPr>
              <a:xfrm>
                <a:off x="440676" y="4502573"/>
                <a:ext cx="10928731" cy="2255682"/>
              </a:xfrm>
              <a:prstGeom prst="rect">
                <a:avLst/>
              </a:prstGeom>
              <a:noFill/>
            </p:spPr>
            <p:txBody>
              <a:bodyPr wrap="square">
                <a:spAutoFit/>
              </a:bodyPr>
              <a:lstStyle/>
              <a:p>
                <a:pPr>
                  <a:spcBef>
                    <a:spcPts val="900"/>
                  </a:spcBef>
                  <a:spcAft>
                    <a:spcPts val="900"/>
                  </a:spcAft>
                </a:pPr>
                <a:r>
                  <a:rPr lang="en-US" altLang="zh-CN" sz="2200" dirty="0" err="1">
                    <a:effectLst/>
                    <a:latin typeface="宋体" panose="02010600030101010101" pitchFamily="2" charset="-122"/>
                    <a:ea typeface="宋体" panose="02010600030101010101" pitchFamily="2" charset="-122"/>
                    <a:cs typeface="Times New Roman" panose="02020603050405020304" pitchFamily="18" charset="0"/>
                  </a:rPr>
                  <a:t>由系数矩阵</a:t>
                </a:r>
                <a:endParaRPr lang="zh-CN" altLang="zh-CN" sz="2200" dirty="0">
                  <a:effectLst/>
                  <a:latin typeface="Cambria" panose="02040503050406030204" pitchFamily="18" charset="0"/>
                  <a:ea typeface="宋体" panose="02010600030101010101" pitchFamily="2" charset="-122"/>
                  <a:cs typeface="Times New Roman" panose="02020603050405020304" pitchFamily="18" charset="0"/>
                </a:endParaRPr>
              </a:p>
              <a:p>
                <a:pPr>
                  <a:spcBef>
                    <a:spcPts val="900"/>
                  </a:spcBef>
                  <a:spcAft>
                    <a:spcPts val="900"/>
                  </a:spcAft>
                </a:pPr>
                <a14:m>
                  <m:oMathPara xmlns:m="http://schemas.openxmlformats.org/officeDocument/2006/math">
                    <m:oMathParaPr>
                      <m:jc m:val="centerGroup"/>
                    </m:oMathParaPr>
                    <m:oMath xmlns:m="http://schemas.openxmlformats.org/officeDocument/2006/math">
                      <m:r>
                        <a:rPr lang="en-US" altLang="zh-CN" sz="2200" b="1" i="1">
                          <a:effectLst/>
                          <a:latin typeface="Cambria Math" panose="02040503050406030204" pitchFamily="18" charset="0"/>
                          <a:ea typeface="宋体" panose="02010600030101010101" pitchFamily="2" charset="-122"/>
                          <a:cs typeface="Times New Roman" panose="02020603050405020304" pitchFamily="18" charset="0"/>
                        </a:rPr>
                        <m:t>𝐀</m:t>
                      </m:r>
                      <m:r>
                        <a:rPr lang="en-US" altLang="zh-CN" sz="2200" i="1">
                          <a:effectLst/>
                          <a:latin typeface="Cambria Math" panose="02040503050406030204" pitchFamily="18" charset="0"/>
                          <a:ea typeface="宋体" panose="02010600030101010101" pitchFamily="2" charset="-122"/>
                          <a:cs typeface="Times New Roman" panose="02020603050405020304" pitchFamily="18" charset="0"/>
                        </a:rPr>
                        <m:t>=</m:t>
                      </m:r>
                      <m:d>
                        <m:dPr>
                          <m:ctrlPr>
                            <a:rPr lang="zh-CN" altLang="zh-CN" sz="2200" i="1">
                              <a:effectLst/>
                              <a:latin typeface="Cambria Math" panose="02040503050406030204" pitchFamily="18" charset="0"/>
                              <a:ea typeface="Cambria Math" panose="02040503050406030204" pitchFamily="18" charset="0"/>
                              <a:cs typeface="Times New Roman" panose="02020603050405020304" pitchFamily="18" charset="0"/>
                            </a:rPr>
                          </m:ctrlPr>
                        </m:dPr>
                        <m:e>
                          <m:m>
                            <m:mPr>
                              <m:plcHide m:val="on"/>
                              <m:mcs>
                                <m:mc>
                                  <m:mcPr>
                                    <m:count m:val="3"/>
                                    <m:mcJc m:val="center"/>
                                  </m:mcPr>
                                </m:mc>
                              </m:mcs>
                              <m:ctrlPr>
                                <a:rPr lang="zh-CN" altLang="zh-CN" sz="2200" i="1">
                                  <a:effectLst/>
                                  <a:latin typeface="Cambria Math" panose="02040503050406030204" pitchFamily="18" charset="0"/>
                                  <a:ea typeface="Cambria Math" panose="02040503050406030204" pitchFamily="18" charset="0"/>
                                  <a:cs typeface="Times New Roman" panose="02020603050405020304" pitchFamily="18" charset="0"/>
                                </a:rPr>
                              </m:ctrlPr>
                            </m:mPr>
                            <m:mr>
                              <m:e>
                                <m:r>
                                  <a:rPr lang="en-US" altLang="zh-CN" sz="2200" i="1">
                                    <a:effectLst/>
                                    <a:latin typeface="Cambria Math" panose="02040503050406030204" pitchFamily="18" charset="0"/>
                                    <a:ea typeface="宋体" panose="02010600030101010101" pitchFamily="2" charset="-122"/>
                                    <a:cs typeface="Times New Roman" panose="02020603050405020304" pitchFamily="18" charset="0"/>
                                  </a:rPr>
                                  <m:t>1</m:t>
                                </m:r>
                              </m:e>
                              <m:e>
                                <m:r>
                                  <a:rPr lang="en-US" altLang="zh-CN" sz="2200" i="1">
                                    <a:effectLst/>
                                    <a:latin typeface="Cambria Math" panose="02040503050406030204" pitchFamily="18" charset="0"/>
                                    <a:ea typeface="宋体" panose="02010600030101010101" pitchFamily="2" charset="-122"/>
                                    <a:cs typeface="Times New Roman" panose="02020603050405020304" pitchFamily="18" charset="0"/>
                                  </a:rPr>
                                  <m:t>2</m:t>
                                </m:r>
                              </m:e>
                              <m:e>
                                <m:r>
                                  <a:rPr lang="en-US" altLang="zh-CN" sz="2200" i="1">
                                    <a:effectLst/>
                                    <a:latin typeface="Cambria Math" panose="02040503050406030204" pitchFamily="18" charset="0"/>
                                    <a:ea typeface="宋体" panose="02010600030101010101" pitchFamily="2" charset="-122"/>
                                    <a:cs typeface="Times New Roman" panose="02020603050405020304" pitchFamily="18" charset="0"/>
                                  </a:rPr>
                                  <m:t>2</m:t>
                                </m:r>
                              </m:e>
                            </m:mr>
                            <m:mr>
                              <m:e>
                                <m:r>
                                  <a:rPr lang="en-US" altLang="zh-CN" sz="2200" i="1">
                                    <a:effectLst/>
                                    <a:latin typeface="Cambria Math" panose="02040503050406030204" pitchFamily="18" charset="0"/>
                                    <a:ea typeface="宋体" panose="02010600030101010101" pitchFamily="2" charset="-122"/>
                                    <a:cs typeface="Times New Roman" panose="02020603050405020304" pitchFamily="18" charset="0"/>
                                  </a:rPr>
                                  <m:t>2</m:t>
                                </m:r>
                              </m:e>
                              <m:e>
                                <m:r>
                                  <a:rPr lang="en-US" altLang="zh-CN" sz="2200" i="1">
                                    <a:effectLst/>
                                    <a:latin typeface="Cambria Math" panose="02040503050406030204" pitchFamily="18" charset="0"/>
                                    <a:ea typeface="宋体" panose="02010600030101010101" pitchFamily="2" charset="-122"/>
                                    <a:cs typeface="Times New Roman" panose="02020603050405020304" pitchFamily="18" charset="0"/>
                                  </a:rPr>
                                  <m:t>1</m:t>
                                </m:r>
                              </m:e>
                              <m:e>
                                <m:r>
                                  <a:rPr lang="en-US" altLang="zh-CN" sz="2200" i="1">
                                    <a:effectLst/>
                                    <a:latin typeface="Cambria Math" panose="02040503050406030204" pitchFamily="18" charset="0"/>
                                    <a:ea typeface="宋体" panose="02010600030101010101" pitchFamily="2" charset="-122"/>
                                    <a:cs typeface="Times New Roman" panose="02020603050405020304" pitchFamily="18" charset="0"/>
                                  </a:rPr>
                                  <m:t>−2</m:t>
                                </m:r>
                              </m:e>
                            </m:mr>
                          </m:m>
                        </m:e>
                      </m:d>
                      <m:limUpp>
                        <m:limUppPr>
                          <m:ctrlPr>
                            <a:rPr lang="zh-CN" altLang="zh-CN" sz="2200" i="1">
                              <a:effectLst/>
                              <a:latin typeface="Cambria Math" panose="02040503050406030204" pitchFamily="18" charset="0"/>
                              <a:ea typeface="Cambria Math" panose="02040503050406030204" pitchFamily="18" charset="0"/>
                              <a:cs typeface="Times New Roman" panose="02020603050405020304" pitchFamily="18" charset="0"/>
                            </a:rPr>
                          </m:ctrlPr>
                        </m:limUppPr>
                        <m:e>
                          <m:r>
                            <a:rPr lang="en-US" altLang="zh-CN" sz="2200" i="1">
                              <a:effectLst/>
                              <a:latin typeface="Cambria Math" panose="02040503050406030204" pitchFamily="18" charset="0"/>
                              <a:ea typeface="宋体" panose="02010600030101010101" pitchFamily="2" charset="-122"/>
                              <a:cs typeface="Times New Roman" panose="02020603050405020304" pitchFamily="18" charset="0"/>
                            </a:rPr>
                            <m:t>→</m:t>
                          </m:r>
                        </m:e>
                        <m:lim>
                          <m:sSub>
                            <m:sSubPr>
                              <m:ctrlPr>
                                <a:rPr lang="zh-CN" altLang="zh-CN" sz="22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200" i="1">
                                  <a:effectLst/>
                                  <a:latin typeface="Cambria Math" panose="02040503050406030204" pitchFamily="18" charset="0"/>
                                  <a:ea typeface="宋体" panose="02010600030101010101" pitchFamily="2" charset="-122"/>
                                  <a:cs typeface="Times New Roman" panose="02020603050405020304" pitchFamily="18" charset="0"/>
                                </a:rPr>
                                <m:t>𝑟</m:t>
                              </m:r>
                            </m:e>
                            <m:sub>
                              <m:r>
                                <a:rPr lang="en-US" altLang="zh-CN" sz="2200" i="1">
                                  <a:effectLst/>
                                  <a:latin typeface="Cambria Math" panose="02040503050406030204" pitchFamily="18" charset="0"/>
                                  <a:ea typeface="宋体" panose="02010600030101010101" pitchFamily="2" charset="-122"/>
                                  <a:cs typeface="Times New Roman" panose="02020603050405020304" pitchFamily="18" charset="0"/>
                                </a:rPr>
                                <m:t>2</m:t>
                              </m:r>
                            </m:sub>
                          </m:sSub>
                          <m:r>
                            <a:rPr lang="en-US" altLang="zh-CN" sz="22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2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200" i="1">
                                  <a:effectLst/>
                                  <a:latin typeface="Cambria Math" panose="02040503050406030204" pitchFamily="18" charset="0"/>
                                  <a:ea typeface="宋体" panose="02010600030101010101" pitchFamily="2" charset="-122"/>
                                  <a:cs typeface="Times New Roman" panose="02020603050405020304" pitchFamily="18" charset="0"/>
                                </a:rPr>
                                <m:t>𝑟</m:t>
                              </m:r>
                            </m:e>
                            <m:sub>
                              <m:r>
                                <a:rPr lang="en-US" altLang="zh-CN" sz="2200" i="1">
                                  <a:effectLst/>
                                  <a:latin typeface="Cambria Math" panose="02040503050406030204" pitchFamily="18" charset="0"/>
                                  <a:ea typeface="宋体" panose="02010600030101010101" pitchFamily="2" charset="-122"/>
                                  <a:cs typeface="Times New Roman" panose="02020603050405020304" pitchFamily="18" charset="0"/>
                                </a:rPr>
                                <m:t>1</m:t>
                              </m:r>
                            </m:sub>
                          </m:sSub>
                        </m:lim>
                      </m:limUpp>
                      <m:d>
                        <m:dPr>
                          <m:ctrlPr>
                            <a:rPr lang="zh-CN" altLang="zh-CN" sz="2200" i="1">
                              <a:effectLst/>
                              <a:latin typeface="Cambria Math" panose="02040503050406030204" pitchFamily="18" charset="0"/>
                              <a:ea typeface="Cambria Math" panose="02040503050406030204" pitchFamily="18" charset="0"/>
                              <a:cs typeface="Times New Roman" panose="02020603050405020304" pitchFamily="18" charset="0"/>
                            </a:rPr>
                          </m:ctrlPr>
                        </m:dPr>
                        <m:e>
                          <m:m>
                            <m:mPr>
                              <m:plcHide m:val="on"/>
                              <m:mcs>
                                <m:mc>
                                  <m:mcPr>
                                    <m:count m:val="3"/>
                                    <m:mcJc m:val="center"/>
                                  </m:mcPr>
                                </m:mc>
                              </m:mcs>
                              <m:ctrlPr>
                                <a:rPr lang="zh-CN" altLang="zh-CN" sz="2200" i="1">
                                  <a:effectLst/>
                                  <a:latin typeface="Cambria Math" panose="02040503050406030204" pitchFamily="18" charset="0"/>
                                  <a:ea typeface="Cambria Math" panose="02040503050406030204" pitchFamily="18" charset="0"/>
                                  <a:cs typeface="Times New Roman" panose="02020603050405020304" pitchFamily="18" charset="0"/>
                                </a:rPr>
                              </m:ctrlPr>
                            </m:mPr>
                            <m:mr>
                              <m:e>
                                <m:r>
                                  <a:rPr lang="en-US" altLang="zh-CN" sz="2200" i="1">
                                    <a:effectLst/>
                                    <a:latin typeface="Cambria Math" panose="02040503050406030204" pitchFamily="18" charset="0"/>
                                    <a:ea typeface="宋体" panose="02010600030101010101" pitchFamily="2" charset="-122"/>
                                    <a:cs typeface="Times New Roman" panose="02020603050405020304" pitchFamily="18" charset="0"/>
                                  </a:rPr>
                                  <m:t>1</m:t>
                                </m:r>
                              </m:e>
                              <m:e>
                                <m:r>
                                  <a:rPr lang="en-US" altLang="zh-CN" sz="2200" i="1">
                                    <a:effectLst/>
                                    <a:latin typeface="Cambria Math" panose="02040503050406030204" pitchFamily="18" charset="0"/>
                                    <a:ea typeface="宋体" panose="02010600030101010101" pitchFamily="2" charset="-122"/>
                                    <a:cs typeface="Times New Roman" panose="02020603050405020304" pitchFamily="18" charset="0"/>
                                  </a:rPr>
                                  <m:t>2</m:t>
                                </m:r>
                              </m:e>
                              <m:e>
                                <m:r>
                                  <a:rPr lang="en-US" altLang="zh-CN" sz="2200" i="1">
                                    <a:effectLst/>
                                    <a:latin typeface="Cambria Math" panose="02040503050406030204" pitchFamily="18" charset="0"/>
                                    <a:ea typeface="宋体" panose="02010600030101010101" pitchFamily="2" charset="-122"/>
                                    <a:cs typeface="Times New Roman" panose="02020603050405020304" pitchFamily="18" charset="0"/>
                                  </a:rPr>
                                  <m:t>2</m:t>
                                </m:r>
                              </m:e>
                            </m:mr>
                            <m:mr>
                              <m:e>
                                <m:r>
                                  <a:rPr lang="en-US" altLang="zh-CN" sz="2200" i="1">
                                    <a:effectLst/>
                                    <a:latin typeface="Cambria Math" panose="02040503050406030204" pitchFamily="18" charset="0"/>
                                    <a:ea typeface="宋体" panose="02010600030101010101" pitchFamily="2" charset="-122"/>
                                    <a:cs typeface="Times New Roman" panose="02020603050405020304" pitchFamily="18" charset="0"/>
                                  </a:rPr>
                                  <m:t>3</m:t>
                                </m:r>
                              </m:e>
                              <m:e>
                                <m:r>
                                  <a:rPr lang="en-US" altLang="zh-CN" sz="2200" i="1">
                                    <a:effectLst/>
                                    <a:latin typeface="Cambria Math" panose="02040503050406030204" pitchFamily="18" charset="0"/>
                                    <a:ea typeface="宋体" panose="02010600030101010101" pitchFamily="2" charset="-122"/>
                                    <a:cs typeface="Times New Roman" panose="02020603050405020304" pitchFamily="18" charset="0"/>
                                  </a:rPr>
                                  <m:t>3</m:t>
                                </m:r>
                              </m:e>
                              <m:e>
                                <m:r>
                                  <a:rPr lang="en-US" altLang="zh-CN" sz="2200" i="1">
                                    <a:effectLst/>
                                    <a:latin typeface="Cambria Math" panose="02040503050406030204" pitchFamily="18" charset="0"/>
                                    <a:ea typeface="宋体" panose="02010600030101010101" pitchFamily="2" charset="-122"/>
                                    <a:cs typeface="Times New Roman" panose="02020603050405020304" pitchFamily="18" charset="0"/>
                                  </a:rPr>
                                  <m:t>0</m:t>
                                </m:r>
                              </m:e>
                            </m:mr>
                          </m:m>
                        </m:e>
                      </m:d>
                      <m:limUpp>
                        <m:limUppPr>
                          <m:ctrlPr>
                            <a:rPr lang="zh-CN" altLang="zh-CN" sz="2200" i="1">
                              <a:effectLst/>
                              <a:latin typeface="Cambria Math" panose="02040503050406030204" pitchFamily="18" charset="0"/>
                              <a:ea typeface="Cambria Math" panose="02040503050406030204" pitchFamily="18" charset="0"/>
                              <a:cs typeface="Times New Roman" panose="02020603050405020304" pitchFamily="18" charset="0"/>
                            </a:rPr>
                          </m:ctrlPr>
                        </m:limUppPr>
                        <m:e>
                          <m:r>
                            <a:rPr lang="en-US" altLang="zh-CN" sz="2200" i="1">
                              <a:effectLst/>
                              <a:latin typeface="Cambria Math" panose="02040503050406030204" pitchFamily="18" charset="0"/>
                              <a:ea typeface="宋体" panose="02010600030101010101" pitchFamily="2" charset="-122"/>
                              <a:cs typeface="Times New Roman" panose="02020603050405020304" pitchFamily="18" charset="0"/>
                            </a:rPr>
                            <m:t>→</m:t>
                          </m:r>
                        </m:e>
                        <m:lim>
                          <m:r>
                            <a:rPr lang="en-US" altLang="zh-CN" sz="2200" i="1">
                              <a:effectLst/>
                              <a:latin typeface="Cambria Math" panose="02040503050406030204" pitchFamily="18" charset="0"/>
                              <a:ea typeface="宋体" panose="02010600030101010101" pitchFamily="2" charset="-122"/>
                              <a:cs typeface="Times New Roman" panose="02020603050405020304" pitchFamily="18" charset="0"/>
                            </a:rPr>
                            <m:t>​</m:t>
                          </m:r>
                        </m:lim>
                      </m:limUpp>
                      <m:d>
                        <m:dPr>
                          <m:ctrlPr>
                            <a:rPr lang="zh-CN" altLang="zh-CN" sz="2200" i="1">
                              <a:effectLst/>
                              <a:latin typeface="Cambria Math" panose="02040503050406030204" pitchFamily="18" charset="0"/>
                              <a:ea typeface="Cambria Math" panose="02040503050406030204" pitchFamily="18" charset="0"/>
                              <a:cs typeface="Times New Roman" panose="02020603050405020304" pitchFamily="18" charset="0"/>
                            </a:rPr>
                          </m:ctrlPr>
                        </m:dPr>
                        <m:e>
                          <m:m>
                            <m:mPr>
                              <m:plcHide m:val="on"/>
                              <m:mcs>
                                <m:mc>
                                  <m:mcPr>
                                    <m:count m:val="3"/>
                                    <m:mcJc m:val="center"/>
                                  </m:mcPr>
                                </m:mc>
                              </m:mcs>
                              <m:ctrlPr>
                                <a:rPr lang="zh-CN" altLang="zh-CN" sz="2200" i="1">
                                  <a:effectLst/>
                                  <a:latin typeface="Cambria Math" panose="02040503050406030204" pitchFamily="18" charset="0"/>
                                  <a:ea typeface="Cambria Math" panose="02040503050406030204" pitchFamily="18" charset="0"/>
                                  <a:cs typeface="Times New Roman" panose="02020603050405020304" pitchFamily="18" charset="0"/>
                                </a:rPr>
                              </m:ctrlPr>
                            </m:mPr>
                            <m:mr>
                              <m:e>
                                <m:r>
                                  <a:rPr lang="en-US" altLang="zh-CN" sz="2200" i="1">
                                    <a:effectLst/>
                                    <a:latin typeface="Cambria Math" panose="02040503050406030204" pitchFamily="18" charset="0"/>
                                    <a:ea typeface="宋体" panose="02010600030101010101" pitchFamily="2" charset="-122"/>
                                    <a:cs typeface="Times New Roman" panose="02020603050405020304" pitchFamily="18" charset="0"/>
                                  </a:rPr>
                                  <m:t>1</m:t>
                                </m:r>
                              </m:e>
                              <m:e>
                                <m:r>
                                  <a:rPr lang="en-US" altLang="zh-CN" sz="2200" i="1">
                                    <a:effectLst/>
                                    <a:latin typeface="Cambria Math" panose="02040503050406030204" pitchFamily="18" charset="0"/>
                                    <a:ea typeface="宋体" panose="02010600030101010101" pitchFamily="2" charset="-122"/>
                                    <a:cs typeface="Times New Roman" panose="02020603050405020304" pitchFamily="18" charset="0"/>
                                  </a:rPr>
                                  <m:t>2</m:t>
                                </m:r>
                              </m:e>
                              <m:e>
                                <m:r>
                                  <a:rPr lang="en-US" altLang="zh-CN" sz="2200" i="1">
                                    <a:effectLst/>
                                    <a:latin typeface="Cambria Math" panose="02040503050406030204" pitchFamily="18" charset="0"/>
                                    <a:ea typeface="宋体" panose="02010600030101010101" pitchFamily="2" charset="-122"/>
                                    <a:cs typeface="Times New Roman" panose="02020603050405020304" pitchFamily="18" charset="0"/>
                                  </a:rPr>
                                  <m:t>2</m:t>
                                </m:r>
                              </m:e>
                            </m:mr>
                            <m:mr>
                              <m:e>
                                <m:r>
                                  <a:rPr lang="en-US" altLang="zh-CN" sz="2200" i="1">
                                    <a:effectLst/>
                                    <a:latin typeface="Cambria Math" panose="02040503050406030204" pitchFamily="18" charset="0"/>
                                    <a:ea typeface="宋体" panose="02010600030101010101" pitchFamily="2" charset="-122"/>
                                    <a:cs typeface="Times New Roman" panose="02020603050405020304" pitchFamily="18" charset="0"/>
                                  </a:rPr>
                                  <m:t>1</m:t>
                                </m:r>
                              </m:e>
                              <m:e>
                                <m:r>
                                  <a:rPr lang="en-US" altLang="zh-CN" sz="2200" i="1">
                                    <a:effectLst/>
                                    <a:latin typeface="Cambria Math" panose="02040503050406030204" pitchFamily="18" charset="0"/>
                                    <a:ea typeface="宋体" panose="02010600030101010101" pitchFamily="2" charset="-122"/>
                                    <a:cs typeface="Times New Roman" panose="02020603050405020304" pitchFamily="18" charset="0"/>
                                  </a:rPr>
                                  <m:t>1</m:t>
                                </m:r>
                              </m:e>
                              <m:e>
                                <m:r>
                                  <a:rPr lang="en-US" altLang="zh-CN" sz="2200" i="1">
                                    <a:effectLst/>
                                    <a:latin typeface="Cambria Math" panose="02040503050406030204" pitchFamily="18" charset="0"/>
                                    <a:ea typeface="宋体" panose="02010600030101010101" pitchFamily="2" charset="-122"/>
                                    <a:cs typeface="Times New Roman" panose="02020603050405020304" pitchFamily="18" charset="0"/>
                                  </a:rPr>
                                  <m:t>0</m:t>
                                </m:r>
                              </m:e>
                            </m:mr>
                          </m:m>
                        </m:e>
                      </m:d>
                      <m:limUpp>
                        <m:limUppPr>
                          <m:ctrlPr>
                            <a:rPr lang="zh-CN" altLang="zh-CN" sz="2200" i="1">
                              <a:effectLst/>
                              <a:latin typeface="Cambria Math" panose="02040503050406030204" pitchFamily="18" charset="0"/>
                              <a:ea typeface="Cambria Math" panose="02040503050406030204" pitchFamily="18" charset="0"/>
                              <a:cs typeface="Times New Roman" panose="02020603050405020304" pitchFamily="18" charset="0"/>
                            </a:rPr>
                          </m:ctrlPr>
                        </m:limUppPr>
                        <m:e>
                          <m:r>
                            <a:rPr lang="en-US" altLang="zh-CN" sz="2200" i="1">
                              <a:effectLst/>
                              <a:latin typeface="Cambria Math" panose="02040503050406030204" pitchFamily="18" charset="0"/>
                              <a:ea typeface="宋体" panose="02010600030101010101" pitchFamily="2" charset="-122"/>
                              <a:cs typeface="Times New Roman" panose="02020603050405020304" pitchFamily="18" charset="0"/>
                            </a:rPr>
                            <m:t>→</m:t>
                          </m:r>
                        </m:e>
                        <m:lim>
                          <m:r>
                            <a:rPr lang="en-US" altLang="zh-CN" sz="2200" i="1">
                              <a:effectLst/>
                              <a:latin typeface="Cambria Math" panose="02040503050406030204" pitchFamily="18" charset="0"/>
                              <a:ea typeface="宋体" panose="02010600030101010101" pitchFamily="2" charset="-122"/>
                              <a:cs typeface="Times New Roman" panose="02020603050405020304" pitchFamily="18" charset="0"/>
                            </a:rPr>
                            <m:t>​</m:t>
                          </m:r>
                        </m:lim>
                      </m:limUpp>
                      <m:d>
                        <m:dPr>
                          <m:ctrlPr>
                            <a:rPr lang="zh-CN" altLang="zh-CN" sz="2200" i="1">
                              <a:effectLst/>
                              <a:latin typeface="Cambria Math" panose="02040503050406030204" pitchFamily="18" charset="0"/>
                              <a:ea typeface="Cambria Math" panose="02040503050406030204" pitchFamily="18" charset="0"/>
                              <a:cs typeface="Times New Roman" panose="02020603050405020304" pitchFamily="18" charset="0"/>
                            </a:rPr>
                          </m:ctrlPr>
                        </m:dPr>
                        <m:e>
                          <m:m>
                            <m:mPr>
                              <m:plcHide m:val="on"/>
                              <m:mcs>
                                <m:mc>
                                  <m:mcPr>
                                    <m:count m:val="3"/>
                                    <m:mcJc m:val="center"/>
                                  </m:mcPr>
                                </m:mc>
                              </m:mcs>
                              <m:ctrlPr>
                                <a:rPr lang="zh-CN" altLang="zh-CN" sz="2200" i="1">
                                  <a:effectLst/>
                                  <a:latin typeface="Cambria Math" panose="02040503050406030204" pitchFamily="18" charset="0"/>
                                  <a:ea typeface="Cambria Math" panose="02040503050406030204" pitchFamily="18" charset="0"/>
                                  <a:cs typeface="Times New Roman" panose="02020603050405020304" pitchFamily="18" charset="0"/>
                                </a:rPr>
                              </m:ctrlPr>
                            </m:mPr>
                            <m:mr>
                              <m:e>
                                <m:r>
                                  <a:rPr lang="en-US" altLang="zh-CN" sz="2200" i="1">
                                    <a:effectLst/>
                                    <a:latin typeface="Cambria Math" panose="02040503050406030204" pitchFamily="18" charset="0"/>
                                    <a:ea typeface="宋体" panose="02010600030101010101" pitchFamily="2" charset="-122"/>
                                    <a:cs typeface="Times New Roman" panose="02020603050405020304" pitchFamily="18" charset="0"/>
                                  </a:rPr>
                                  <m:t>0</m:t>
                                </m:r>
                              </m:e>
                              <m:e>
                                <m:r>
                                  <a:rPr lang="en-US" altLang="zh-CN" sz="2200" i="1">
                                    <a:effectLst/>
                                    <a:latin typeface="Cambria Math" panose="02040503050406030204" pitchFamily="18" charset="0"/>
                                    <a:ea typeface="宋体" panose="02010600030101010101" pitchFamily="2" charset="-122"/>
                                    <a:cs typeface="Times New Roman" panose="02020603050405020304" pitchFamily="18" charset="0"/>
                                  </a:rPr>
                                  <m:t>1</m:t>
                                </m:r>
                              </m:e>
                              <m:e>
                                <m:r>
                                  <a:rPr lang="en-US" altLang="zh-CN" sz="2200" i="1">
                                    <a:effectLst/>
                                    <a:latin typeface="Cambria Math" panose="02040503050406030204" pitchFamily="18" charset="0"/>
                                    <a:ea typeface="宋体" panose="02010600030101010101" pitchFamily="2" charset="-122"/>
                                    <a:cs typeface="Times New Roman" panose="02020603050405020304" pitchFamily="18" charset="0"/>
                                  </a:rPr>
                                  <m:t>2</m:t>
                                </m:r>
                              </m:e>
                            </m:mr>
                            <m:mr>
                              <m:e>
                                <m:r>
                                  <a:rPr lang="en-US" altLang="zh-CN" sz="2200" i="1">
                                    <a:effectLst/>
                                    <a:latin typeface="Cambria Math" panose="02040503050406030204" pitchFamily="18" charset="0"/>
                                    <a:ea typeface="宋体" panose="02010600030101010101" pitchFamily="2" charset="-122"/>
                                    <a:cs typeface="Times New Roman" panose="02020603050405020304" pitchFamily="18" charset="0"/>
                                  </a:rPr>
                                  <m:t>1</m:t>
                                </m:r>
                              </m:e>
                              <m:e>
                                <m:r>
                                  <a:rPr lang="en-US" altLang="zh-CN" sz="2200" i="1">
                                    <a:effectLst/>
                                    <a:latin typeface="Cambria Math" panose="02040503050406030204" pitchFamily="18" charset="0"/>
                                    <a:ea typeface="宋体" panose="02010600030101010101" pitchFamily="2" charset="-122"/>
                                    <a:cs typeface="Times New Roman" panose="02020603050405020304" pitchFamily="18" charset="0"/>
                                  </a:rPr>
                                  <m:t>1</m:t>
                                </m:r>
                              </m:e>
                              <m:e>
                                <m:r>
                                  <a:rPr lang="en-US" altLang="zh-CN" sz="2200" i="1">
                                    <a:effectLst/>
                                    <a:latin typeface="Cambria Math" panose="02040503050406030204" pitchFamily="18" charset="0"/>
                                    <a:ea typeface="宋体" panose="02010600030101010101" pitchFamily="2" charset="-122"/>
                                    <a:cs typeface="Times New Roman" panose="02020603050405020304" pitchFamily="18" charset="0"/>
                                  </a:rPr>
                                  <m:t>0</m:t>
                                </m:r>
                              </m:e>
                            </m:mr>
                          </m:m>
                        </m:e>
                      </m:d>
                      <m:r>
                        <a:rPr lang="en-US" altLang="zh-CN" sz="2200" i="1">
                          <a:effectLst/>
                          <a:latin typeface="Cambria Math" panose="02040503050406030204" pitchFamily="18" charset="0"/>
                          <a:ea typeface="宋体" panose="02010600030101010101" pitchFamily="2" charset="-122"/>
                          <a:cs typeface="Times New Roman" panose="02020603050405020304" pitchFamily="18" charset="0"/>
                        </a:rPr>
                        <m:t>,</m:t>
                      </m:r>
                    </m:oMath>
                  </m:oMathPara>
                </a14:m>
                <a:endParaRPr lang="zh-CN" altLang="zh-CN" sz="2200" dirty="0">
                  <a:effectLst/>
                  <a:latin typeface="Cambria" panose="02040503050406030204" pitchFamily="18" charset="0"/>
                  <a:ea typeface="宋体" panose="02010600030101010101" pitchFamily="2" charset="-122"/>
                  <a:cs typeface="Times New Roman" panose="02020603050405020304" pitchFamily="18" charset="0"/>
                </a:endParaRPr>
              </a:p>
              <a:p>
                <a:pPr>
                  <a:spcBef>
                    <a:spcPts val="900"/>
                  </a:spcBef>
                  <a:spcAft>
                    <a:spcPts val="900"/>
                  </a:spcAft>
                </a:pPr>
                <a:r>
                  <a:rPr lang="en-US" altLang="zh-CN" sz="2200" dirty="0" err="1">
                    <a:effectLst/>
                    <a:latin typeface="宋体" panose="02010600030101010101" pitchFamily="2" charset="-122"/>
                    <a:ea typeface="宋体" panose="02010600030101010101" pitchFamily="2" charset="-122"/>
                    <a:cs typeface="Times New Roman" panose="02020603050405020304" pitchFamily="18" charset="0"/>
                  </a:rPr>
                  <a:t>可取</a:t>
                </a:r>
                <a:endParaRPr lang="zh-CN" altLang="zh-CN" sz="2200" dirty="0">
                  <a:effectLst/>
                  <a:latin typeface="Cambria" panose="02040503050406030204" pitchFamily="18" charset="0"/>
                  <a:ea typeface="宋体" panose="02010600030101010101" pitchFamily="2" charset="-122"/>
                  <a:cs typeface="Times New Roman" panose="02020603050405020304" pitchFamily="18" charset="0"/>
                </a:endParaRPr>
              </a:p>
              <a:p>
                <a:pPr>
                  <a:spcBef>
                    <a:spcPts val="900"/>
                  </a:spcBef>
                  <a:spcAft>
                    <a:spcPts val="900"/>
                  </a:spcAft>
                </a:pPr>
                <a14:m>
                  <m:oMathPara xmlns:m="http://schemas.openxmlformats.org/officeDocument/2006/math">
                    <m:oMathParaPr>
                      <m:jc m:val="centerGroup"/>
                    </m:oMathParaPr>
                    <m:oMath xmlns:m="http://schemas.openxmlformats.org/officeDocument/2006/math">
                      <m:sSub>
                        <m:sSubPr>
                          <m:ctrlPr>
                            <a:rPr lang="zh-CN" altLang="zh-CN" sz="22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200" b="1" i="1">
                              <a:effectLst/>
                              <a:latin typeface="Cambria Math" panose="02040503050406030204" pitchFamily="18" charset="0"/>
                              <a:ea typeface="宋体" panose="02010600030101010101" pitchFamily="2" charset="-122"/>
                              <a:cs typeface="Times New Roman" panose="02020603050405020304" pitchFamily="18" charset="0"/>
                            </a:rPr>
                            <m:t>𝐩</m:t>
                          </m:r>
                        </m:e>
                        <m:sub>
                          <m:r>
                            <a:rPr lang="en-US" altLang="zh-CN" sz="2200" i="1">
                              <a:effectLst/>
                              <a:latin typeface="Cambria Math" panose="02040503050406030204" pitchFamily="18" charset="0"/>
                              <a:ea typeface="宋体" panose="02010600030101010101" pitchFamily="2" charset="-122"/>
                              <a:cs typeface="Times New Roman" panose="02020603050405020304" pitchFamily="18" charset="0"/>
                            </a:rPr>
                            <m:t>3</m:t>
                          </m:r>
                        </m:sub>
                      </m:sSub>
                      <m:r>
                        <a:rPr lang="en-US" altLang="zh-CN" sz="2200" i="1">
                          <a:effectLst/>
                          <a:latin typeface="Cambria Math" panose="02040503050406030204" pitchFamily="18" charset="0"/>
                          <a:ea typeface="宋体" panose="02010600030101010101" pitchFamily="2" charset="-122"/>
                          <a:cs typeface="Times New Roman" panose="02020603050405020304" pitchFamily="18" charset="0"/>
                        </a:rPr>
                        <m:t>=(−2, 2, −1</m:t>
                      </m:r>
                      <m:sSup>
                        <m:sSupPr>
                          <m:ctrlPr>
                            <a:rPr lang="zh-CN" altLang="zh-CN" sz="22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200" i="1">
                              <a:effectLst/>
                              <a:latin typeface="Cambria Math" panose="02040503050406030204" pitchFamily="18" charset="0"/>
                              <a:ea typeface="宋体" panose="02010600030101010101" pitchFamily="2" charset="-122"/>
                              <a:cs typeface="Times New Roman" panose="02020603050405020304" pitchFamily="18" charset="0"/>
                            </a:rPr>
                            <m:t>)</m:t>
                          </m:r>
                        </m:e>
                        <m:sup>
                          <m:r>
                            <m:rPr>
                              <m:sty m:val="p"/>
                            </m:rPr>
                            <a:rPr lang="en-US" altLang="zh-CN" sz="2200">
                              <a:effectLst/>
                              <a:latin typeface="Cambria Math" panose="02040503050406030204" pitchFamily="18" charset="0"/>
                              <a:ea typeface="宋体" panose="02010600030101010101" pitchFamily="2" charset="-122"/>
                              <a:cs typeface="Times New Roman" panose="02020603050405020304" pitchFamily="18" charset="0"/>
                            </a:rPr>
                            <m:t>T</m:t>
                          </m:r>
                        </m:sup>
                      </m:sSup>
                      <m:r>
                        <a:rPr lang="en-US" altLang="zh-CN" sz="2200" i="1">
                          <a:effectLst/>
                          <a:latin typeface="Cambria Math" panose="02040503050406030204" pitchFamily="18" charset="0"/>
                          <a:ea typeface="宋体" panose="02010600030101010101" pitchFamily="2" charset="-122"/>
                          <a:cs typeface="Times New Roman" panose="02020603050405020304" pitchFamily="18" charset="0"/>
                        </a:rPr>
                        <m:t>,</m:t>
                      </m:r>
                    </m:oMath>
                  </m:oMathPara>
                </a14:m>
                <a:endParaRPr lang="zh-CN" altLang="zh-CN" sz="2200" dirty="0">
                  <a:effectLst/>
                  <a:latin typeface="Cambria" panose="02040503050406030204" pitchFamily="18" charset="0"/>
                  <a:ea typeface="宋体" panose="02010600030101010101" pitchFamily="2" charset="-122"/>
                  <a:cs typeface="Times New Roman" panose="02020603050405020304" pitchFamily="18" charset="0"/>
                </a:endParaRPr>
              </a:p>
            </p:txBody>
          </p:sp>
        </mc:Choice>
        <mc:Fallback xmlns="">
          <p:sp>
            <p:nvSpPr>
              <p:cNvPr id="5" name="文本框 4">
                <a:extLst>
                  <a:ext uri="{FF2B5EF4-FFF2-40B4-BE49-F238E27FC236}">
                    <a16:creationId xmlns:a16="http://schemas.microsoft.com/office/drawing/2014/main" id="{55695101-5701-17AC-D3C7-1C3E641422FC}"/>
                  </a:ext>
                </a:extLst>
              </p:cNvPr>
              <p:cNvSpPr txBox="1">
                <a:spLocks noRot="1" noChangeAspect="1" noMove="1" noResize="1" noEditPoints="1" noAdjustHandles="1" noChangeArrowheads="1" noChangeShapeType="1" noTextEdit="1"/>
              </p:cNvSpPr>
              <p:nvPr/>
            </p:nvSpPr>
            <p:spPr>
              <a:xfrm>
                <a:off x="440676" y="4502573"/>
                <a:ext cx="10928731" cy="2255682"/>
              </a:xfrm>
              <a:prstGeom prst="rect">
                <a:avLst/>
              </a:prstGeom>
              <a:blipFill>
                <a:blip r:embed="rId3"/>
                <a:stretch>
                  <a:fillRect l="-696" t="-223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791917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xEl>
                                              <p:pRg st="0" end="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2" end="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BECE6D8E-A662-820A-FBA1-712C3E58D91E}"/>
                  </a:ext>
                </a:extLst>
              </p:cNvPr>
              <p:cNvSpPr txBox="1"/>
              <p:nvPr/>
            </p:nvSpPr>
            <p:spPr>
              <a:xfrm>
                <a:off x="451691" y="1116148"/>
                <a:ext cx="10466024" cy="1652055"/>
              </a:xfrm>
              <a:prstGeom prst="rect">
                <a:avLst/>
              </a:prstGeom>
              <a:noFill/>
            </p:spPr>
            <p:txBody>
              <a:bodyPr wrap="square">
                <a:spAutoFit/>
              </a:bodyPr>
              <a:lstStyle/>
              <a:p>
                <a:pPr>
                  <a:spcBef>
                    <a:spcPts val="900"/>
                  </a:spcBef>
                  <a:spcAft>
                    <a:spcPts val="900"/>
                  </a:spcAft>
                </a:pPr>
                <a:r>
                  <a:rPr lang="zh-CN" altLang="zh-CN" sz="2200" dirty="0">
                    <a:effectLst/>
                    <a:latin typeface="Cambria" panose="02040503050406030204" pitchFamily="18" charset="0"/>
                    <a:ea typeface="宋体" panose="02010600030101010101" pitchFamily="2" charset="-122"/>
                    <a:cs typeface="Times New Roman" panose="02020603050405020304" pitchFamily="18" charset="0"/>
                  </a:rPr>
                  <a:t>前面已经求得</a:t>
                </a:r>
                <a:r>
                  <a:rPr lang="en-US" altLang="zh-CN" sz="2200" dirty="0">
                    <a:effectLst/>
                    <a:latin typeface="Cambria" panose="02040503050406030204" pitchFamily="18" charset="0"/>
                    <a:ea typeface="宋体" panose="02010600030101010101" pitchFamily="2" charset="-122"/>
                    <a:cs typeface="Times New Roman" panose="02020603050405020304" pitchFamily="18" charset="0"/>
                  </a:rPr>
                  <a:t> </a:t>
                </a:r>
                <a14:m>
                  <m:oMath xmlns:m="http://schemas.openxmlformats.org/officeDocument/2006/math">
                    <m:sSub>
                      <m:sSubPr>
                        <m:ctrlPr>
                          <a:rPr lang="zh-CN" altLang="zh-CN" sz="22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200" b="1" i="1">
                            <a:effectLst/>
                            <a:latin typeface="Cambria Math" panose="02040503050406030204" pitchFamily="18" charset="0"/>
                            <a:ea typeface="宋体" panose="02010600030101010101" pitchFamily="2" charset="-122"/>
                            <a:cs typeface="Times New Roman" panose="02020603050405020304" pitchFamily="18" charset="0"/>
                          </a:rPr>
                          <m:t>𝐩</m:t>
                        </m:r>
                      </m:e>
                      <m:sub>
                        <m:r>
                          <a:rPr lang="en-US" altLang="zh-CN" sz="2200" i="1">
                            <a:effectLst/>
                            <a:latin typeface="Cambria Math" panose="02040503050406030204" pitchFamily="18" charset="0"/>
                            <a:ea typeface="宋体" panose="02010600030101010101" pitchFamily="2" charset="-122"/>
                            <a:cs typeface="Times New Roman" panose="02020603050405020304" pitchFamily="18" charset="0"/>
                          </a:rPr>
                          <m:t>1</m:t>
                        </m:r>
                      </m:sub>
                    </m:sSub>
                  </m:oMath>
                </a14:m>
                <a:r>
                  <a:rPr lang="en-US" altLang="zh-CN" sz="2200" dirty="0">
                    <a:effectLst/>
                    <a:latin typeface="Cambria" panose="02040503050406030204" pitchFamily="18" charset="0"/>
                    <a:ea typeface="宋体" panose="02010600030101010101" pitchFamily="2" charset="-122"/>
                    <a:cs typeface="Times New Roman" panose="02020603050405020304" pitchFamily="18" charset="0"/>
                  </a:rPr>
                  <a:t>, </a:t>
                </a:r>
                <a14:m>
                  <m:oMath xmlns:m="http://schemas.openxmlformats.org/officeDocument/2006/math">
                    <m:sSub>
                      <m:sSubPr>
                        <m:ctrlPr>
                          <a:rPr lang="zh-CN" altLang="zh-CN" sz="22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200" b="1" i="1">
                            <a:effectLst/>
                            <a:latin typeface="Cambria Math" panose="02040503050406030204" pitchFamily="18" charset="0"/>
                            <a:ea typeface="宋体" panose="02010600030101010101" pitchFamily="2" charset="-122"/>
                            <a:cs typeface="Times New Roman" panose="02020603050405020304" pitchFamily="18" charset="0"/>
                          </a:rPr>
                          <m:t>𝐩</m:t>
                        </m:r>
                      </m:e>
                      <m:sub>
                        <m:r>
                          <a:rPr lang="en-US" altLang="zh-CN" sz="2200" i="1">
                            <a:effectLst/>
                            <a:latin typeface="Cambria Math" panose="02040503050406030204" pitchFamily="18" charset="0"/>
                            <a:ea typeface="宋体" panose="02010600030101010101" pitchFamily="2" charset="-122"/>
                            <a:cs typeface="Times New Roman" panose="02020603050405020304" pitchFamily="18" charset="0"/>
                          </a:rPr>
                          <m:t>2</m:t>
                        </m:r>
                      </m:sub>
                    </m:sSub>
                  </m:oMath>
                </a14:m>
                <a:r>
                  <a:rPr lang="en-US" altLang="zh-CN" sz="2200" dirty="0">
                    <a:effectLst/>
                    <a:latin typeface="Cambria" panose="02040503050406030204" pitchFamily="18" charset="0"/>
                    <a:ea typeface="宋体" panose="02010600030101010101" pitchFamily="2" charset="-122"/>
                    <a:cs typeface="Times New Roman" panose="02020603050405020304" pitchFamily="18" charset="0"/>
                  </a:rPr>
                  <a:t>, </a:t>
                </a:r>
                <a14:m>
                  <m:oMath xmlns:m="http://schemas.openxmlformats.org/officeDocument/2006/math">
                    <m:sSub>
                      <m:sSubPr>
                        <m:ctrlPr>
                          <a:rPr lang="zh-CN" altLang="zh-CN" sz="22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200" b="1" i="1">
                            <a:effectLst/>
                            <a:latin typeface="Cambria Math" panose="02040503050406030204" pitchFamily="18" charset="0"/>
                            <a:ea typeface="宋体" panose="02010600030101010101" pitchFamily="2" charset="-122"/>
                            <a:cs typeface="Times New Roman" panose="02020603050405020304" pitchFamily="18" charset="0"/>
                          </a:rPr>
                          <m:t>𝐩</m:t>
                        </m:r>
                      </m:e>
                      <m:sub>
                        <m:r>
                          <a:rPr lang="en-US" altLang="zh-CN" sz="2200" i="1">
                            <a:effectLst/>
                            <a:latin typeface="Cambria Math" panose="02040503050406030204" pitchFamily="18" charset="0"/>
                            <a:ea typeface="宋体" panose="02010600030101010101" pitchFamily="2" charset="-122"/>
                            <a:cs typeface="Times New Roman" panose="02020603050405020304" pitchFamily="18" charset="0"/>
                          </a:rPr>
                          <m:t>3</m:t>
                        </m:r>
                      </m:sub>
                    </m:sSub>
                  </m:oMath>
                </a14:m>
                <a:r>
                  <a:rPr lang="en-US" altLang="zh-CN" sz="22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200" dirty="0">
                    <a:effectLst/>
                    <a:latin typeface="Cambria" panose="02040503050406030204" pitchFamily="18" charset="0"/>
                    <a:ea typeface="宋体" panose="02010600030101010101" pitchFamily="2" charset="-122"/>
                    <a:cs typeface="Times New Roman" panose="02020603050405020304" pitchFamily="18" charset="0"/>
                  </a:rPr>
                  <a:t>正交</a:t>
                </a:r>
                <a:r>
                  <a:rPr lang="en-US" altLang="zh-CN" sz="22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200" dirty="0">
                    <a:effectLst/>
                    <a:latin typeface="Cambria" panose="02040503050406030204" pitchFamily="18" charset="0"/>
                    <a:ea typeface="宋体" panose="02010600030101010101" pitchFamily="2" charset="-122"/>
                    <a:cs typeface="Times New Roman" panose="02020603050405020304" pitchFamily="18" charset="0"/>
                  </a:rPr>
                  <a:t>再单位化</a:t>
                </a:r>
                <a:r>
                  <a:rPr lang="en-US" altLang="zh-CN" sz="22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200" dirty="0">
                    <a:effectLst/>
                    <a:latin typeface="Cambria" panose="02040503050406030204" pitchFamily="18" charset="0"/>
                    <a:ea typeface="宋体" panose="02010600030101010101" pitchFamily="2" charset="-122"/>
                    <a:cs typeface="Times New Roman" panose="02020603050405020304" pitchFamily="18" charset="0"/>
                  </a:rPr>
                  <a:t>即得</a:t>
                </a:r>
              </a:p>
              <a:p>
                <a:pPr>
                  <a:spcBef>
                    <a:spcPts val="900"/>
                  </a:spcBef>
                  <a:spcAft>
                    <a:spcPts val="900"/>
                  </a:spcAft>
                </a:pPr>
                <a14:m>
                  <m:oMathPara xmlns:m="http://schemas.openxmlformats.org/officeDocument/2006/math">
                    <m:oMathParaPr>
                      <m:jc m:val="centerGroup"/>
                    </m:oMathParaPr>
                    <m:oMath xmlns:m="http://schemas.openxmlformats.org/officeDocument/2006/math">
                      <m:r>
                        <a:rPr lang="en-US" altLang="zh-CN" sz="2200" b="1" i="1">
                          <a:effectLst/>
                          <a:latin typeface="Cambria Math" panose="02040503050406030204" pitchFamily="18" charset="0"/>
                          <a:ea typeface="宋体" panose="02010600030101010101" pitchFamily="2" charset="-122"/>
                          <a:cs typeface="Times New Roman" panose="02020603050405020304" pitchFamily="18" charset="0"/>
                        </a:rPr>
                        <m:t>𝐐</m:t>
                      </m:r>
                      <m:r>
                        <a:rPr lang="en-US" altLang="zh-CN" sz="2200" i="1">
                          <a:effectLst/>
                          <a:latin typeface="Cambria Math" panose="02040503050406030204" pitchFamily="18" charset="0"/>
                          <a:ea typeface="宋体" panose="02010600030101010101" pitchFamily="2" charset="-122"/>
                          <a:cs typeface="Times New Roman" panose="02020603050405020304" pitchFamily="18" charset="0"/>
                        </a:rPr>
                        <m:t>=</m:t>
                      </m:r>
                      <m:d>
                        <m:dPr>
                          <m:ctrlPr>
                            <a:rPr lang="zh-CN" altLang="zh-CN" sz="2200" i="1">
                              <a:effectLst/>
                              <a:latin typeface="Cambria Math" panose="02040503050406030204" pitchFamily="18" charset="0"/>
                              <a:ea typeface="Cambria Math" panose="02040503050406030204" pitchFamily="18" charset="0"/>
                              <a:cs typeface="Times New Roman" panose="02020603050405020304" pitchFamily="18" charset="0"/>
                            </a:rPr>
                          </m:ctrlPr>
                        </m:dPr>
                        <m:e>
                          <m:m>
                            <m:mPr>
                              <m:plcHide m:val="on"/>
                              <m:mcs>
                                <m:mc>
                                  <m:mcPr>
                                    <m:count m:val="3"/>
                                    <m:mcJc m:val="center"/>
                                  </m:mcPr>
                                </m:mc>
                              </m:mcs>
                              <m:ctrlPr>
                                <a:rPr lang="zh-CN" altLang="zh-CN" sz="2200" i="1">
                                  <a:effectLst/>
                                  <a:latin typeface="Cambria Math" panose="02040503050406030204" pitchFamily="18" charset="0"/>
                                  <a:ea typeface="Cambria Math" panose="02040503050406030204" pitchFamily="18" charset="0"/>
                                  <a:cs typeface="Times New Roman" panose="02020603050405020304" pitchFamily="18" charset="0"/>
                                </a:rPr>
                              </m:ctrlPr>
                            </m:mPr>
                            <m:mr>
                              <m:e>
                                <m:r>
                                  <a:rPr lang="en-US" altLang="zh-CN" sz="2200" i="1">
                                    <a:effectLst/>
                                    <a:latin typeface="Cambria Math" panose="02040503050406030204" pitchFamily="18" charset="0"/>
                                    <a:ea typeface="宋体" panose="02010600030101010101" pitchFamily="2" charset="-122"/>
                                    <a:cs typeface="Times New Roman" panose="02020603050405020304" pitchFamily="18" charset="0"/>
                                  </a:rPr>
                                  <m:t>1/3</m:t>
                                </m:r>
                              </m:e>
                              <m:e>
                                <m:r>
                                  <a:rPr lang="en-US" altLang="zh-CN" sz="2200" i="1">
                                    <a:effectLst/>
                                    <a:latin typeface="Cambria Math" panose="02040503050406030204" pitchFamily="18" charset="0"/>
                                    <a:ea typeface="宋体" panose="02010600030101010101" pitchFamily="2" charset="-122"/>
                                    <a:cs typeface="Times New Roman" panose="02020603050405020304" pitchFamily="18" charset="0"/>
                                  </a:rPr>
                                  <m:t>2/3</m:t>
                                </m:r>
                              </m:e>
                              <m:e>
                                <m:r>
                                  <a:rPr lang="en-US" altLang="zh-CN" sz="2200" i="1">
                                    <a:effectLst/>
                                    <a:latin typeface="Cambria Math" panose="02040503050406030204" pitchFamily="18" charset="0"/>
                                    <a:ea typeface="宋体" panose="02010600030101010101" pitchFamily="2" charset="-122"/>
                                    <a:cs typeface="Times New Roman" panose="02020603050405020304" pitchFamily="18" charset="0"/>
                                  </a:rPr>
                                  <m:t>−2/3</m:t>
                                </m:r>
                              </m:e>
                            </m:mr>
                            <m:mr>
                              <m:e>
                                <m:r>
                                  <a:rPr lang="en-US" altLang="zh-CN" sz="2200" i="1">
                                    <a:effectLst/>
                                    <a:latin typeface="Cambria Math" panose="02040503050406030204" pitchFamily="18" charset="0"/>
                                    <a:ea typeface="宋体" panose="02010600030101010101" pitchFamily="2" charset="-122"/>
                                    <a:cs typeface="Times New Roman" panose="02020603050405020304" pitchFamily="18" charset="0"/>
                                  </a:rPr>
                                  <m:t>2/3</m:t>
                                </m:r>
                              </m:e>
                              <m:e>
                                <m:r>
                                  <a:rPr lang="en-US" altLang="zh-CN" sz="2200" i="1">
                                    <a:effectLst/>
                                    <a:latin typeface="Cambria Math" panose="02040503050406030204" pitchFamily="18" charset="0"/>
                                    <a:ea typeface="宋体" panose="02010600030101010101" pitchFamily="2" charset="-122"/>
                                    <a:cs typeface="Times New Roman" panose="02020603050405020304" pitchFamily="18" charset="0"/>
                                  </a:rPr>
                                  <m:t>1/3</m:t>
                                </m:r>
                              </m:e>
                              <m:e>
                                <m:r>
                                  <a:rPr lang="en-US" altLang="zh-CN" sz="2200" i="1">
                                    <a:effectLst/>
                                    <a:latin typeface="Cambria Math" panose="02040503050406030204" pitchFamily="18" charset="0"/>
                                    <a:ea typeface="宋体" panose="02010600030101010101" pitchFamily="2" charset="-122"/>
                                    <a:cs typeface="Times New Roman" panose="02020603050405020304" pitchFamily="18" charset="0"/>
                                  </a:rPr>
                                  <m:t>2/3</m:t>
                                </m:r>
                              </m:e>
                            </m:mr>
                            <m:mr>
                              <m:e>
                                <m:r>
                                  <a:rPr lang="en-US" altLang="zh-CN" sz="2200" i="1">
                                    <a:effectLst/>
                                    <a:latin typeface="Cambria Math" panose="02040503050406030204" pitchFamily="18" charset="0"/>
                                    <a:ea typeface="宋体" panose="02010600030101010101" pitchFamily="2" charset="-122"/>
                                    <a:cs typeface="Times New Roman" panose="02020603050405020304" pitchFamily="18" charset="0"/>
                                  </a:rPr>
                                  <m:t>2/3</m:t>
                                </m:r>
                              </m:e>
                              <m:e>
                                <m:r>
                                  <a:rPr lang="en-US" altLang="zh-CN" sz="2200" i="1">
                                    <a:effectLst/>
                                    <a:latin typeface="Cambria Math" panose="02040503050406030204" pitchFamily="18" charset="0"/>
                                    <a:ea typeface="宋体" panose="02010600030101010101" pitchFamily="2" charset="-122"/>
                                    <a:cs typeface="Times New Roman" panose="02020603050405020304" pitchFamily="18" charset="0"/>
                                  </a:rPr>
                                  <m:t>−2/3</m:t>
                                </m:r>
                              </m:e>
                              <m:e>
                                <m:r>
                                  <a:rPr lang="en-US" altLang="zh-CN" sz="2200" i="1">
                                    <a:effectLst/>
                                    <a:latin typeface="Cambria Math" panose="02040503050406030204" pitchFamily="18" charset="0"/>
                                    <a:ea typeface="宋体" panose="02010600030101010101" pitchFamily="2" charset="-122"/>
                                    <a:cs typeface="Times New Roman" panose="02020603050405020304" pitchFamily="18" charset="0"/>
                                  </a:rPr>
                                  <m:t>−1/3</m:t>
                                </m:r>
                              </m:e>
                            </m:mr>
                          </m:m>
                        </m:e>
                      </m:d>
                      <m:r>
                        <a:rPr lang="en-US" altLang="zh-CN" sz="2200" i="1">
                          <a:effectLst/>
                          <a:latin typeface="Cambria Math" panose="02040503050406030204" pitchFamily="18" charset="0"/>
                          <a:ea typeface="宋体" panose="02010600030101010101" pitchFamily="2" charset="-122"/>
                          <a:cs typeface="Times New Roman" panose="02020603050405020304" pitchFamily="18" charset="0"/>
                        </a:rPr>
                        <m:t>.</m:t>
                      </m:r>
                    </m:oMath>
                  </m:oMathPara>
                </a14:m>
                <a:endParaRPr lang="zh-CN" altLang="zh-CN" sz="2200" dirty="0">
                  <a:effectLst/>
                  <a:latin typeface="Cambria" panose="02040503050406030204" pitchFamily="18" charset="0"/>
                  <a:ea typeface="宋体" panose="02010600030101010101" pitchFamily="2" charset="-122"/>
                  <a:cs typeface="Times New Roman" panose="02020603050405020304" pitchFamily="18" charset="0"/>
                </a:endParaRPr>
              </a:p>
            </p:txBody>
          </p:sp>
        </mc:Choice>
        <mc:Fallback xmlns="">
          <p:sp>
            <p:nvSpPr>
              <p:cNvPr id="3" name="文本框 2">
                <a:extLst>
                  <a:ext uri="{FF2B5EF4-FFF2-40B4-BE49-F238E27FC236}">
                    <a16:creationId xmlns:a16="http://schemas.microsoft.com/office/drawing/2014/main" id="{BECE6D8E-A662-820A-FBA1-712C3E58D91E}"/>
                  </a:ext>
                </a:extLst>
              </p:cNvPr>
              <p:cNvSpPr txBox="1">
                <a:spLocks noRot="1" noChangeAspect="1" noMove="1" noResize="1" noEditPoints="1" noAdjustHandles="1" noChangeArrowheads="1" noChangeShapeType="1" noTextEdit="1"/>
              </p:cNvSpPr>
              <p:nvPr/>
            </p:nvSpPr>
            <p:spPr>
              <a:xfrm>
                <a:off x="451691" y="1116148"/>
                <a:ext cx="10466024" cy="1652055"/>
              </a:xfrm>
              <a:prstGeom prst="rect">
                <a:avLst/>
              </a:prstGeom>
              <a:blipFill>
                <a:blip r:embed="rId2"/>
                <a:stretch>
                  <a:fillRect l="-727" t="-305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DE302EEF-158A-69E8-A548-1AE4C5D52AFD}"/>
                  </a:ext>
                </a:extLst>
              </p:cNvPr>
              <p:cNvSpPr txBox="1"/>
              <p:nvPr/>
            </p:nvSpPr>
            <p:spPr>
              <a:xfrm>
                <a:off x="-1145754" y="3557272"/>
                <a:ext cx="11049918" cy="232429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m>
                        <m:mPr>
                          <m:plcHide m:val="on"/>
                          <m:mcs>
                            <m:mc>
                              <m:mcPr>
                                <m:count m:val="2"/>
                                <m:mcJc m:val="center"/>
                              </m:mcPr>
                            </m:mc>
                          </m:mcs>
                          <m:ctrlPr>
                            <a:rPr lang="zh-CN" altLang="zh-CN" sz="2200" i="1" smtClean="0">
                              <a:effectLst/>
                              <a:latin typeface="Cambria Math" panose="02040503050406030204" pitchFamily="18" charset="0"/>
                              <a:ea typeface="Cambria Math" panose="02040503050406030204" pitchFamily="18" charset="0"/>
                              <a:cs typeface="Times New Roman" panose="02020603050405020304" pitchFamily="18" charset="0"/>
                            </a:rPr>
                          </m:ctrlPr>
                        </m:mPr>
                        <m:mr>
                          <m:e/>
                          <m:e>
                            <m:r>
                              <a:rPr lang="en-US" altLang="zh-CN" sz="2200" b="1" i="1">
                                <a:latin typeface="Cambria Math" panose="02040503050406030204" pitchFamily="18" charset="0"/>
                                <a:cs typeface="Times New Roman" panose="02020603050405020304" pitchFamily="18" charset="0"/>
                              </a:rPr>
                              <m:t>𝐀</m:t>
                            </m:r>
                            <m:r>
                              <a:rPr lang="en-US" altLang="zh-CN" sz="22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200" b="1" i="1">
                                <a:effectLst/>
                                <a:latin typeface="Cambria Math" panose="02040503050406030204" pitchFamily="18" charset="0"/>
                                <a:ea typeface="宋体" panose="02010600030101010101" pitchFamily="2" charset="-122"/>
                                <a:cs typeface="Times New Roman" panose="02020603050405020304" pitchFamily="18" charset="0"/>
                              </a:rPr>
                              <m:t>𝐐</m:t>
                            </m:r>
                            <m:r>
                              <a:rPr lang="en-US" altLang="zh-CN" sz="2200" i="1">
                                <a:effectLst/>
                                <a:latin typeface="Cambria Math" panose="02040503050406030204" pitchFamily="18" charset="0"/>
                                <a:ea typeface="宋体" panose="02010600030101010101" pitchFamily="2" charset="-122"/>
                                <a:cs typeface="Times New Roman" panose="02020603050405020304" pitchFamily="18" charset="0"/>
                              </a:rPr>
                              <m:t> </m:t>
                            </m:r>
                            <m:r>
                              <m:rPr>
                                <m:sty m:val="p"/>
                              </m:rPr>
                              <a:rPr lang="en-US" altLang="zh-CN" sz="2200">
                                <a:effectLst/>
                                <a:latin typeface="Cambria Math" panose="02040503050406030204" pitchFamily="18" charset="0"/>
                                <a:ea typeface="宋体" panose="02010600030101010101" pitchFamily="2" charset="-122"/>
                                <a:cs typeface="Times New Roman" panose="02020603050405020304" pitchFamily="18" charset="0"/>
                              </a:rPr>
                              <m:t>diag</m:t>
                            </m:r>
                            <m:r>
                              <a:rPr lang="en-US" altLang="zh-CN" sz="2200" i="1">
                                <a:effectLst/>
                                <a:latin typeface="Cambria Math" panose="02040503050406030204" pitchFamily="18" charset="0"/>
                                <a:ea typeface="宋体" panose="02010600030101010101" pitchFamily="2" charset="-122"/>
                                <a:cs typeface="Times New Roman" panose="02020603050405020304" pitchFamily="18" charset="0"/>
                              </a:rPr>
                              <m:t>(1, −1, 0) </m:t>
                            </m:r>
                            <m:sSup>
                              <m:sSupPr>
                                <m:ctrlPr>
                                  <a:rPr lang="zh-CN" altLang="zh-CN" sz="22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200" b="1" i="1">
                                    <a:effectLst/>
                                    <a:latin typeface="Cambria Math" panose="02040503050406030204" pitchFamily="18" charset="0"/>
                                    <a:ea typeface="宋体" panose="02010600030101010101" pitchFamily="2" charset="-122"/>
                                    <a:cs typeface="Times New Roman" panose="02020603050405020304" pitchFamily="18" charset="0"/>
                                  </a:rPr>
                                  <m:t>𝐐</m:t>
                                </m:r>
                              </m:e>
                              <m:sup>
                                <m:r>
                                  <m:rPr>
                                    <m:sty m:val="p"/>
                                  </m:rPr>
                                  <a:rPr lang="en-US" altLang="zh-CN" sz="2200">
                                    <a:effectLst/>
                                    <a:latin typeface="Cambria Math" panose="02040503050406030204" pitchFamily="18" charset="0"/>
                                    <a:ea typeface="宋体" panose="02010600030101010101" pitchFamily="2" charset="-122"/>
                                    <a:cs typeface="Times New Roman" panose="02020603050405020304" pitchFamily="18" charset="0"/>
                                  </a:rPr>
                                  <m:t>T</m:t>
                                </m:r>
                              </m:sup>
                            </m:sSup>
                          </m:e>
                        </m:mr>
                        <m:mr>
                          <m:e/>
                          <m:e>
                            <m:r>
                              <a:rPr lang="zh-CN" altLang="en-US" sz="2200" b="0" i="1" smtClean="0">
                                <a:effectLst/>
                                <a:latin typeface="Cambria Math" panose="02040503050406030204" pitchFamily="18" charset="0"/>
                                <a:ea typeface="宋体" panose="02010600030101010101" pitchFamily="2" charset="-122"/>
                                <a:cs typeface="Times New Roman" panose="02020603050405020304" pitchFamily="18" charset="0"/>
                              </a:rPr>
                              <m:t>                                                      </m:t>
                            </m:r>
                            <m:r>
                              <a:rPr lang="en-US" altLang="zh-CN" sz="2200" i="1">
                                <a:effectLst/>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sz="2200" i="1">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2200" i="1">
                                    <a:effectLst/>
                                    <a:latin typeface="Cambria Math" panose="02040503050406030204" pitchFamily="18" charset="0"/>
                                    <a:ea typeface="宋体" panose="02010600030101010101" pitchFamily="2" charset="-122"/>
                                    <a:cs typeface="Times New Roman" panose="02020603050405020304" pitchFamily="18" charset="0"/>
                                  </a:rPr>
                                  <m:t>1</m:t>
                                </m:r>
                              </m:num>
                              <m:den>
                                <m:r>
                                  <a:rPr lang="en-US" altLang="zh-CN" sz="2200" i="1">
                                    <a:effectLst/>
                                    <a:latin typeface="Cambria Math" panose="02040503050406030204" pitchFamily="18" charset="0"/>
                                    <a:ea typeface="宋体" panose="02010600030101010101" pitchFamily="2" charset="-122"/>
                                    <a:cs typeface="Times New Roman" panose="02020603050405020304" pitchFamily="18" charset="0"/>
                                  </a:rPr>
                                  <m:t>9</m:t>
                                </m:r>
                              </m:den>
                            </m:f>
                            <m:d>
                              <m:dPr>
                                <m:ctrlPr>
                                  <a:rPr lang="zh-CN" altLang="zh-CN" sz="2200" i="1">
                                    <a:effectLst/>
                                    <a:latin typeface="Cambria Math" panose="02040503050406030204" pitchFamily="18" charset="0"/>
                                    <a:ea typeface="Cambria Math" panose="02040503050406030204" pitchFamily="18" charset="0"/>
                                    <a:cs typeface="Times New Roman" panose="02020603050405020304" pitchFamily="18" charset="0"/>
                                  </a:rPr>
                                </m:ctrlPr>
                              </m:dPr>
                              <m:e>
                                <m:m>
                                  <m:mPr>
                                    <m:plcHide m:val="on"/>
                                    <m:mcs>
                                      <m:mc>
                                        <m:mcPr>
                                          <m:count m:val="3"/>
                                          <m:mcJc m:val="center"/>
                                        </m:mcPr>
                                      </m:mc>
                                    </m:mcs>
                                    <m:ctrlPr>
                                      <a:rPr lang="zh-CN" altLang="zh-CN" sz="2200" i="1">
                                        <a:effectLst/>
                                        <a:latin typeface="Cambria Math" panose="02040503050406030204" pitchFamily="18" charset="0"/>
                                        <a:ea typeface="Cambria Math" panose="02040503050406030204" pitchFamily="18" charset="0"/>
                                        <a:cs typeface="Times New Roman" panose="02020603050405020304" pitchFamily="18" charset="0"/>
                                      </a:rPr>
                                    </m:ctrlPr>
                                  </m:mPr>
                                  <m:mr>
                                    <m:e>
                                      <m:r>
                                        <a:rPr lang="en-US" altLang="zh-CN" sz="2200" i="1">
                                          <a:effectLst/>
                                          <a:latin typeface="Cambria Math" panose="02040503050406030204" pitchFamily="18" charset="0"/>
                                          <a:ea typeface="宋体" panose="02010600030101010101" pitchFamily="2" charset="-122"/>
                                          <a:cs typeface="Times New Roman" panose="02020603050405020304" pitchFamily="18" charset="0"/>
                                        </a:rPr>
                                        <m:t>1</m:t>
                                      </m:r>
                                    </m:e>
                                    <m:e>
                                      <m:r>
                                        <a:rPr lang="en-US" altLang="zh-CN" sz="2200" i="1">
                                          <a:effectLst/>
                                          <a:latin typeface="Cambria Math" panose="02040503050406030204" pitchFamily="18" charset="0"/>
                                          <a:ea typeface="宋体" panose="02010600030101010101" pitchFamily="2" charset="-122"/>
                                          <a:cs typeface="Times New Roman" panose="02020603050405020304" pitchFamily="18" charset="0"/>
                                        </a:rPr>
                                        <m:t>2</m:t>
                                      </m:r>
                                    </m:e>
                                    <m:e>
                                      <m:r>
                                        <a:rPr lang="en-US" altLang="zh-CN" sz="2200" i="1">
                                          <a:effectLst/>
                                          <a:latin typeface="Cambria Math" panose="02040503050406030204" pitchFamily="18" charset="0"/>
                                          <a:ea typeface="宋体" panose="02010600030101010101" pitchFamily="2" charset="-122"/>
                                          <a:cs typeface="Times New Roman" panose="02020603050405020304" pitchFamily="18" charset="0"/>
                                        </a:rPr>
                                        <m:t>−2</m:t>
                                      </m:r>
                                    </m:e>
                                  </m:mr>
                                  <m:mr>
                                    <m:e>
                                      <m:r>
                                        <a:rPr lang="en-US" altLang="zh-CN" sz="2200" i="1">
                                          <a:effectLst/>
                                          <a:latin typeface="Cambria Math" panose="02040503050406030204" pitchFamily="18" charset="0"/>
                                          <a:ea typeface="宋体" panose="02010600030101010101" pitchFamily="2" charset="-122"/>
                                          <a:cs typeface="Times New Roman" panose="02020603050405020304" pitchFamily="18" charset="0"/>
                                        </a:rPr>
                                        <m:t>2</m:t>
                                      </m:r>
                                    </m:e>
                                    <m:e>
                                      <m:r>
                                        <a:rPr lang="en-US" altLang="zh-CN" sz="2200" i="1">
                                          <a:effectLst/>
                                          <a:latin typeface="Cambria Math" panose="02040503050406030204" pitchFamily="18" charset="0"/>
                                          <a:ea typeface="宋体" panose="02010600030101010101" pitchFamily="2" charset="-122"/>
                                          <a:cs typeface="Times New Roman" panose="02020603050405020304" pitchFamily="18" charset="0"/>
                                        </a:rPr>
                                        <m:t>1</m:t>
                                      </m:r>
                                    </m:e>
                                    <m:e>
                                      <m:r>
                                        <a:rPr lang="en-US" altLang="zh-CN" sz="2200" i="1">
                                          <a:effectLst/>
                                          <a:latin typeface="Cambria Math" panose="02040503050406030204" pitchFamily="18" charset="0"/>
                                          <a:ea typeface="宋体" panose="02010600030101010101" pitchFamily="2" charset="-122"/>
                                          <a:cs typeface="Times New Roman" panose="02020603050405020304" pitchFamily="18" charset="0"/>
                                        </a:rPr>
                                        <m:t>2</m:t>
                                      </m:r>
                                    </m:e>
                                  </m:mr>
                                  <m:mr>
                                    <m:e>
                                      <m:r>
                                        <a:rPr lang="en-US" altLang="zh-CN" sz="2200" i="1">
                                          <a:effectLst/>
                                          <a:latin typeface="Cambria Math" panose="02040503050406030204" pitchFamily="18" charset="0"/>
                                          <a:ea typeface="宋体" panose="02010600030101010101" pitchFamily="2" charset="-122"/>
                                          <a:cs typeface="Times New Roman" panose="02020603050405020304" pitchFamily="18" charset="0"/>
                                        </a:rPr>
                                        <m:t>2</m:t>
                                      </m:r>
                                    </m:e>
                                    <m:e>
                                      <m:r>
                                        <a:rPr lang="en-US" altLang="zh-CN" sz="2200" i="1">
                                          <a:effectLst/>
                                          <a:latin typeface="Cambria Math" panose="02040503050406030204" pitchFamily="18" charset="0"/>
                                          <a:ea typeface="宋体" panose="02010600030101010101" pitchFamily="2" charset="-122"/>
                                          <a:cs typeface="Times New Roman" panose="02020603050405020304" pitchFamily="18" charset="0"/>
                                        </a:rPr>
                                        <m:t>−2</m:t>
                                      </m:r>
                                    </m:e>
                                    <m:e>
                                      <m:r>
                                        <a:rPr lang="en-US" altLang="zh-CN" sz="2200" i="1">
                                          <a:effectLst/>
                                          <a:latin typeface="Cambria Math" panose="02040503050406030204" pitchFamily="18" charset="0"/>
                                          <a:ea typeface="宋体" panose="02010600030101010101" pitchFamily="2" charset="-122"/>
                                          <a:cs typeface="Times New Roman" panose="02020603050405020304" pitchFamily="18" charset="0"/>
                                        </a:rPr>
                                        <m:t>−1</m:t>
                                      </m:r>
                                    </m:e>
                                  </m:mr>
                                </m:m>
                              </m:e>
                            </m:d>
                            <m:d>
                              <m:dPr>
                                <m:ctrlPr>
                                  <a:rPr lang="zh-CN" altLang="zh-CN" sz="2200" i="1">
                                    <a:effectLst/>
                                    <a:latin typeface="Cambria Math" panose="02040503050406030204" pitchFamily="18" charset="0"/>
                                    <a:ea typeface="Cambria Math" panose="02040503050406030204" pitchFamily="18" charset="0"/>
                                    <a:cs typeface="Times New Roman" panose="02020603050405020304" pitchFamily="18" charset="0"/>
                                  </a:rPr>
                                </m:ctrlPr>
                              </m:dPr>
                              <m:e>
                                <m:m>
                                  <m:mPr>
                                    <m:plcHide m:val="on"/>
                                    <m:mcs>
                                      <m:mc>
                                        <m:mcPr>
                                          <m:count m:val="3"/>
                                          <m:mcJc m:val="center"/>
                                        </m:mcPr>
                                      </m:mc>
                                    </m:mcs>
                                    <m:ctrlPr>
                                      <a:rPr lang="zh-CN" altLang="zh-CN" sz="2200" i="1">
                                        <a:effectLst/>
                                        <a:latin typeface="Cambria Math" panose="02040503050406030204" pitchFamily="18" charset="0"/>
                                        <a:ea typeface="Cambria Math" panose="02040503050406030204" pitchFamily="18" charset="0"/>
                                        <a:cs typeface="Times New Roman" panose="02020603050405020304" pitchFamily="18" charset="0"/>
                                      </a:rPr>
                                    </m:ctrlPr>
                                  </m:mPr>
                                  <m:mr>
                                    <m:e>
                                      <m:r>
                                        <a:rPr lang="en-US" altLang="zh-CN" sz="2200" i="1">
                                          <a:effectLst/>
                                          <a:latin typeface="Cambria Math" panose="02040503050406030204" pitchFamily="18" charset="0"/>
                                          <a:ea typeface="宋体" panose="02010600030101010101" pitchFamily="2" charset="-122"/>
                                          <a:cs typeface="Times New Roman" panose="02020603050405020304" pitchFamily="18" charset="0"/>
                                        </a:rPr>
                                        <m:t>1</m:t>
                                      </m:r>
                                    </m:e>
                                    <m:e/>
                                    <m:e/>
                                  </m:mr>
                                  <m:mr>
                                    <m:e/>
                                    <m:e>
                                      <m:r>
                                        <a:rPr lang="en-US" altLang="zh-CN" sz="2200" i="1">
                                          <a:effectLst/>
                                          <a:latin typeface="Cambria Math" panose="02040503050406030204" pitchFamily="18" charset="0"/>
                                          <a:ea typeface="宋体" panose="02010600030101010101" pitchFamily="2" charset="-122"/>
                                          <a:cs typeface="Times New Roman" panose="02020603050405020304" pitchFamily="18" charset="0"/>
                                        </a:rPr>
                                        <m:t>1</m:t>
                                      </m:r>
                                    </m:e>
                                    <m:e/>
                                  </m:mr>
                                  <m:mr>
                                    <m:e/>
                                    <m:e/>
                                    <m:e>
                                      <m:r>
                                        <a:rPr lang="en-US" altLang="zh-CN" sz="2200" i="1">
                                          <a:effectLst/>
                                          <a:latin typeface="Cambria Math" panose="02040503050406030204" pitchFamily="18" charset="0"/>
                                          <a:ea typeface="宋体" panose="02010600030101010101" pitchFamily="2" charset="-122"/>
                                          <a:cs typeface="Times New Roman" panose="02020603050405020304" pitchFamily="18" charset="0"/>
                                        </a:rPr>
                                        <m:t>0</m:t>
                                      </m:r>
                                    </m:e>
                                  </m:mr>
                                </m:m>
                              </m:e>
                            </m:d>
                            <m:d>
                              <m:dPr>
                                <m:ctrlPr>
                                  <a:rPr lang="zh-CN" altLang="zh-CN" sz="2200" i="1">
                                    <a:effectLst/>
                                    <a:latin typeface="Cambria Math" panose="02040503050406030204" pitchFamily="18" charset="0"/>
                                    <a:ea typeface="Cambria Math" panose="02040503050406030204" pitchFamily="18" charset="0"/>
                                    <a:cs typeface="Times New Roman" panose="02020603050405020304" pitchFamily="18" charset="0"/>
                                  </a:rPr>
                                </m:ctrlPr>
                              </m:dPr>
                              <m:e>
                                <m:m>
                                  <m:mPr>
                                    <m:plcHide m:val="on"/>
                                    <m:mcs>
                                      <m:mc>
                                        <m:mcPr>
                                          <m:count m:val="3"/>
                                          <m:mcJc m:val="center"/>
                                        </m:mcPr>
                                      </m:mc>
                                    </m:mcs>
                                    <m:ctrlPr>
                                      <a:rPr lang="zh-CN" altLang="zh-CN" sz="2200" i="1">
                                        <a:effectLst/>
                                        <a:latin typeface="Cambria Math" panose="02040503050406030204" pitchFamily="18" charset="0"/>
                                        <a:ea typeface="Cambria Math" panose="02040503050406030204" pitchFamily="18" charset="0"/>
                                        <a:cs typeface="Times New Roman" panose="02020603050405020304" pitchFamily="18" charset="0"/>
                                      </a:rPr>
                                    </m:ctrlPr>
                                  </m:mPr>
                                  <m:mr>
                                    <m:e>
                                      <m:r>
                                        <a:rPr lang="en-US" altLang="zh-CN" sz="2200" i="1">
                                          <a:effectLst/>
                                          <a:latin typeface="Cambria Math" panose="02040503050406030204" pitchFamily="18" charset="0"/>
                                          <a:ea typeface="宋体" panose="02010600030101010101" pitchFamily="2" charset="-122"/>
                                          <a:cs typeface="Times New Roman" panose="02020603050405020304" pitchFamily="18" charset="0"/>
                                        </a:rPr>
                                        <m:t>1</m:t>
                                      </m:r>
                                    </m:e>
                                    <m:e>
                                      <m:r>
                                        <a:rPr lang="en-US" altLang="zh-CN" sz="2200" i="1">
                                          <a:effectLst/>
                                          <a:latin typeface="Cambria Math" panose="02040503050406030204" pitchFamily="18" charset="0"/>
                                          <a:ea typeface="宋体" panose="02010600030101010101" pitchFamily="2" charset="-122"/>
                                          <a:cs typeface="Times New Roman" panose="02020603050405020304" pitchFamily="18" charset="0"/>
                                        </a:rPr>
                                        <m:t>2</m:t>
                                      </m:r>
                                    </m:e>
                                    <m:e>
                                      <m:r>
                                        <a:rPr lang="en-US" altLang="zh-CN" sz="2200" i="1">
                                          <a:effectLst/>
                                          <a:latin typeface="Cambria Math" panose="02040503050406030204" pitchFamily="18" charset="0"/>
                                          <a:ea typeface="宋体" panose="02010600030101010101" pitchFamily="2" charset="-122"/>
                                          <a:cs typeface="Times New Roman" panose="02020603050405020304" pitchFamily="18" charset="0"/>
                                        </a:rPr>
                                        <m:t>2</m:t>
                                      </m:r>
                                    </m:e>
                                  </m:mr>
                                  <m:mr>
                                    <m:e>
                                      <m:r>
                                        <a:rPr lang="en-US" altLang="zh-CN" sz="2200" i="1">
                                          <a:effectLst/>
                                          <a:latin typeface="Cambria Math" panose="02040503050406030204" pitchFamily="18" charset="0"/>
                                          <a:ea typeface="宋体" panose="02010600030101010101" pitchFamily="2" charset="-122"/>
                                          <a:cs typeface="Times New Roman" panose="02020603050405020304" pitchFamily="18" charset="0"/>
                                        </a:rPr>
                                        <m:t>2</m:t>
                                      </m:r>
                                    </m:e>
                                    <m:e>
                                      <m:r>
                                        <a:rPr lang="en-US" altLang="zh-CN" sz="2200" i="1">
                                          <a:effectLst/>
                                          <a:latin typeface="Cambria Math" panose="02040503050406030204" pitchFamily="18" charset="0"/>
                                          <a:ea typeface="宋体" panose="02010600030101010101" pitchFamily="2" charset="-122"/>
                                          <a:cs typeface="Times New Roman" panose="02020603050405020304" pitchFamily="18" charset="0"/>
                                        </a:rPr>
                                        <m:t>1</m:t>
                                      </m:r>
                                    </m:e>
                                    <m:e>
                                      <m:r>
                                        <a:rPr lang="en-US" altLang="zh-CN" sz="2200" i="1">
                                          <a:effectLst/>
                                          <a:latin typeface="Cambria Math" panose="02040503050406030204" pitchFamily="18" charset="0"/>
                                          <a:ea typeface="宋体" panose="02010600030101010101" pitchFamily="2" charset="-122"/>
                                          <a:cs typeface="Times New Roman" panose="02020603050405020304" pitchFamily="18" charset="0"/>
                                        </a:rPr>
                                        <m:t>−2</m:t>
                                      </m:r>
                                    </m:e>
                                  </m:mr>
                                  <m:mr>
                                    <m:e>
                                      <m:r>
                                        <a:rPr lang="en-US" altLang="zh-CN" sz="2200" i="1">
                                          <a:effectLst/>
                                          <a:latin typeface="Cambria Math" panose="02040503050406030204" pitchFamily="18" charset="0"/>
                                          <a:ea typeface="宋体" panose="02010600030101010101" pitchFamily="2" charset="-122"/>
                                          <a:cs typeface="Times New Roman" panose="02020603050405020304" pitchFamily="18" charset="0"/>
                                        </a:rPr>
                                        <m:t>−2</m:t>
                                      </m:r>
                                    </m:e>
                                    <m:e>
                                      <m:r>
                                        <a:rPr lang="en-US" altLang="zh-CN" sz="2200" i="1">
                                          <a:effectLst/>
                                          <a:latin typeface="Cambria Math" panose="02040503050406030204" pitchFamily="18" charset="0"/>
                                          <a:ea typeface="宋体" panose="02010600030101010101" pitchFamily="2" charset="-122"/>
                                          <a:cs typeface="Times New Roman" panose="02020603050405020304" pitchFamily="18" charset="0"/>
                                        </a:rPr>
                                        <m:t>2</m:t>
                                      </m:r>
                                    </m:e>
                                    <m:e>
                                      <m:r>
                                        <a:rPr lang="en-US" altLang="zh-CN" sz="2200" i="1">
                                          <a:effectLst/>
                                          <a:latin typeface="Cambria Math" panose="02040503050406030204" pitchFamily="18" charset="0"/>
                                          <a:ea typeface="宋体" panose="02010600030101010101" pitchFamily="2" charset="-122"/>
                                          <a:cs typeface="Times New Roman" panose="02020603050405020304" pitchFamily="18" charset="0"/>
                                        </a:rPr>
                                        <m:t>−1</m:t>
                                      </m:r>
                                    </m:e>
                                  </m:mr>
                                </m:m>
                              </m:e>
                            </m:d>
                          </m:e>
                        </m:mr>
                        <m:mr>
                          <m:e/>
                          <m:e>
                            <m:r>
                              <a:rPr lang="en-US" altLang="zh-CN" sz="2200" i="1">
                                <a:effectLst/>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sz="2200" i="1">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2200" i="1">
                                    <a:effectLst/>
                                    <a:latin typeface="Cambria Math" panose="02040503050406030204" pitchFamily="18" charset="0"/>
                                    <a:ea typeface="宋体" panose="02010600030101010101" pitchFamily="2" charset="-122"/>
                                    <a:cs typeface="Times New Roman" panose="02020603050405020304" pitchFamily="18" charset="0"/>
                                  </a:rPr>
                                  <m:t>1</m:t>
                                </m:r>
                              </m:num>
                              <m:den>
                                <m:r>
                                  <a:rPr lang="en-US" altLang="zh-CN" sz="2200" i="1">
                                    <a:effectLst/>
                                    <a:latin typeface="Cambria Math" panose="02040503050406030204" pitchFamily="18" charset="0"/>
                                    <a:ea typeface="宋体" panose="02010600030101010101" pitchFamily="2" charset="-122"/>
                                    <a:cs typeface="Times New Roman" panose="02020603050405020304" pitchFamily="18" charset="0"/>
                                  </a:rPr>
                                  <m:t>3</m:t>
                                </m:r>
                              </m:den>
                            </m:f>
                            <m:d>
                              <m:dPr>
                                <m:ctrlPr>
                                  <a:rPr lang="zh-CN" altLang="zh-CN" sz="2200" i="1">
                                    <a:effectLst/>
                                    <a:latin typeface="Cambria Math" panose="02040503050406030204" pitchFamily="18" charset="0"/>
                                    <a:ea typeface="Cambria Math" panose="02040503050406030204" pitchFamily="18" charset="0"/>
                                    <a:cs typeface="Times New Roman" panose="02020603050405020304" pitchFamily="18" charset="0"/>
                                  </a:rPr>
                                </m:ctrlPr>
                              </m:dPr>
                              <m:e>
                                <m:m>
                                  <m:mPr>
                                    <m:plcHide m:val="on"/>
                                    <m:mcs>
                                      <m:mc>
                                        <m:mcPr>
                                          <m:count m:val="3"/>
                                          <m:mcJc m:val="center"/>
                                        </m:mcPr>
                                      </m:mc>
                                    </m:mcs>
                                    <m:ctrlPr>
                                      <a:rPr lang="zh-CN" altLang="zh-CN" sz="2200" i="1">
                                        <a:effectLst/>
                                        <a:latin typeface="Cambria Math" panose="02040503050406030204" pitchFamily="18" charset="0"/>
                                        <a:ea typeface="Cambria Math" panose="02040503050406030204" pitchFamily="18" charset="0"/>
                                        <a:cs typeface="Times New Roman" panose="02020603050405020304" pitchFamily="18" charset="0"/>
                                      </a:rPr>
                                    </m:ctrlPr>
                                  </m:mPr>
                                  <m:mr>
                                    <m:e>
                                      <m:r>
                                        <a:rPr lang="en-US" altLang="zh-CN" sz="2200" i="1">
                                          <a:effectLst/>
                                          <a:latin typeface="Cambria Math" panose="02040503050406030204" pitchFamily="18" charset="0"/>
                                          <a:ea typeface="宋体" panose="02010600030101010101" pitchFamily="2" charset="-122"/>
                                          <a:cs typeface="Times New Roman" panose="02020603050405020304" pitchFamily="18" charset="0"/>
                                        </a:rPr>
                                        <m:t>−1</m:t>
                                      </m:r>
                                    </m:e>
                                    <m:e>
                                      <m:r>
                                        <a:rPr lang="en-US" altLang="zh-CN" sz="2200" i="1">
                                          <a:effectLst/>
                                          <a:latin typeface="Cambria Math" panose="02040503050406030204" pitchFamily="18" charset="0"/>
                                          <a:ea typeface="宋体" panose="02010600030101010101" pitchFamily="2" charset="-122"/>
                                          <a:cs typeface="Times New Roman" panose="02020603050405020304" pitchFamily="18" charset="0"/>
                                        </a:rPr>
                                        <m:t>0</m:t>
                                      </m:r>
                                    </m:e>
                                    <m:e>
                                      <m:r>
                                        <a:rPr lang="en-US" altLang="zh-CN" sz="2200" i="1">
                                          <a:effectLst/>
                                          <a:latin typeface="Cambria Math" panose="02040503050406030204" pitchFamily="18" charset="0"/>
                                          <a:ea typeface="宋体" panose="02010600030101010101" pitchFamily="2" charset="-122"/>
                                          <a:cs typeface="Times New Roman" panose="02020603050405020304" pitchFamily="18" charset="0"/>
                                        </a:rPr>
                                        <m:t>2</m:t>
                                      </m:r>
                                    </m:e>
                                  </m:mr>
                                  <m:mr>
                                    <m:e>
                                      <m:r>
                                        <a:rPr lang="en-US" altLang="zh-CN" sz="2200" i="1">
                                          <a:effectLst/>
                                          <a:latin typeface="Cambria Math" panose="02040503050406030204" pitchFamily="18" charset="0"/>
                                          <a:ea typeface="宋体" panose="02010600030101010101" pitchFamily="2" charset="-122"/>
                                          <a:cs typeface="Times New Roman" panose="02020603050405020304" pitchFamily="18" charset="0"/>
                                        </a:rPr>
                                        <m:t>0</m:t>
                                      </m:r>
                                    </m:e>
                                    <m:e>
                                      <m:r>
                                        <a:rPr lang="en-US" altLang="zh-CN" sz="2200" i="1">
                                          <a:effectLst/>
                                          <a:latin typeface="Cambria Math" panose="02040503050406030204" pitchFamily="18" charset="0"/>
                                          <a:ea typeface="宋体" panose="02010600030101010101" pitchFamily="2" charset="-122"/>
                                          <a:cs typeface="Times New Roman" panose="02020603050405020304" pitchFamily="18" charset="0"/>
                                        </a:rPr>
                                        <m:t>1</m:t>
                                      </m:r>
                                    </m:e>
                                    <m:e>
                                      <m:r>
                                        <a:rPr lang="en-US" altLang="zh-CN" sz="2200" i="1">
                                          <a:effectLst/>
                                          <a:latin typeface="Cambria Math" panose="02040503050406030204" pitchFamily="18" charset="0"/>
                                          <a:ea typeface="宋体" panose="02010600030101010101" pitchFamily="2" charset="-122"/>
                                          <a:cs typeface="Times New Roman" panose="02020603050405020304" pitchFamily="18" charset="0"/>
                                        </a:rPr>
                                        <m:t>2</m:t>
                                      </m:r>
                                    </m:e>
                                  </m:mr>
                                  <m:mr>
                                    <m:e>
                                      <m:r>
                                        <a:rPr lang="en-US" altLang="zh-CN" sz="2200" i="1">
                                          <a:effectLst/>
                                          <a:latin typeface="Cambria Math" panose="02040503050406030204" pitchFamily="18" charset="0"/>
                                          <a:ea typeface="宋体" panose="02010600030101010101" pitchFamily="2" charset="-122"/>
                                          <a:cs typeface="Times New Roman" panose="02020603050405020304" pitchFamily="18" charset="0"/>
                                        </a:rPr>
                                        <m:t>2</m:t>
                                      </m:r>
                                    </m:e>
                                    <m:e>
                                      <m:r>
                                        <a:rPr lang="en-US" altLang="zh-CN" sz="2200" i="1">
                                          <a:effectLst/>
                                          <a:latin typeface="Cambria Math" panose="02040503050406030204" pitchFamily="18" charset="0"/>
                                          <a:ea typeface="宋体" panose="02010600030101010101" pitchFamily="2" charset="-122"/>
                                          <a:cs typeface="Times New Roman" panose="02020603050405020304" pitchFamily="18" charset="0"/>
                                        </a:rPr>
                                        <m:t>2</m:t>
                                      </m:r>
                                    </m:e>
                                    <m:e>
                                      <m:r>
                                        <a:rPr lang="en-US" altLang="zh-CN" sz="2200" i="1">
                                          <a:effectLst/>
                                          <a:latin typeface="Cambria Math" panose="02040503050406030204" pitchFamily="18" charset="0"/>
                                          <a:ea typeface="宋体" panose="02010600030101010101" pitchFamily="2" charset="-122"/>
                                          <a:cs typeface="Times New Roman" panose="02020603050405020304" pitchFamily="18" charset="0"/>
                                        </a:rPr>
                                        <m:t>0</m:t>
                                      </m:r>
                                    </m:e>
                                  </m:mr>
                                </m:m>
                              </m:e>
                            </m:d>
                            <m:r>
                              <a:rPr lang="en-US" altLang="zh-CN" sz="2200" i="1">
                                <a:effectLst/>
                                <a:latin typeface="Cambria Math" panose="02040503050406030204" pitchFamily="18" charset="0"/>
                                <a:ea typeface="宋体" panose="02010600030101010101" pitchFamily="2" charset="-122"/>
                                <a:cs typeface="Times New Roman" panose="02020603050405020304" pitchFamily="18" charset="0"/>
                              </a:rPr>
                              <m:t>.</m:t>
                            </m:r>
                          </m:e>
                        </m:mr>
                      </m:m>
                    </m:oMath>
                  </m:oMathPara>
                </a14:m>
                <a:endParaRPr lang="zh-CN" altLang="en-US" sz="2200" dirty="0"/>
              </a:p>
            </p:txBody>
          </p:sp>
        </mc:Choice>
        <mc:Fallback xmlns="">
          <p:sp>
            <p:nvSpPr>
              <p:cNvPr id="5" name="文本框 4">
                <a:extLst>
                  <a:ext uri="{FF2B5EF4-FFF2-40B4-BE49-F238E27FC236}">
                    <a16:creationId xmlns:a16="http://schemas.microsoft.com/office/drawing/2014/main" id="{DE302EEF-158A-69E8-A548-1AE4C5D52AFD}"/>
                  </a:ext>
                </a:extLst>
              </p:cNvPr>
              <p:cNvSpPr txBox="1">
                <a:spLocks noRot="1" noChangeAspect="1" noMove="1" noResize="1" noEditPoints="1" noAdjustHandles="1" noChangeArrowheads="1" noChangeShapeType="1" noTextEdit="1"/>
              </p:cNvSpPr>
              <p:nvPr/>
            </p:nvSpPr>
            <p:spPr>
              <a:xfrm>
                <a:off x="-1145754" y="3557272"/>
                <a:ext cx="11049918" cy="2324291"/>
              </a:xfrm>
              <a:prstGeom prst="rect">
                <a:avLst/>
              </a:prstGeom>
              <a:blipFill>
                <a:blip r:embed="rId3"/>
                <a:stretch>
                  <a:fillRect b="-1087"/>
                </a:stretch>
              </a:blipFill>
            </p:spPr>
            <p:txBody>
              <a:bodyPr/>
              <a:lstStyle/>
              <a:p>
                <a:r>
                  <a:rPr lang="zh-CN" altLang="en-US">
                    <a:noFill/>
                  </a:rPr>
                  <a:t> </a:t>
                </a:r>
              </a:p>
            </p:txBody>
          </p:sp>
        </mc:Fallback>
      </mc:AlternateContent>
      <p:sp>
        <p:nvSpPr>
          <p:cNvPr id="7" name="文本框 6">
            <a:extLst>
              <a:ext uri="{FF2B5EF4-FFF2-40B4-BE49-F238E27FC236}">
                <a16:creationId xmlns:a16="http://schemas.microsoft.com/office/drawing/2014/main" id="{47958CFB-E47A-F14B-5F13-07583B592910}"/>
              </a:ext>
            </a:extLst>
          </p:cNvPr>
          <p:cNvSpPr txBox="1"/>
          <p:nvPr/>
        </p:nvSpPr>
        <p:spPr>
          <a:xfrm>
            <a:off x="451691" y="2947294"/>
            <a:ext cx="6097836" cy="430887"/>
          </a:xfrm>
          <a:prstGeom prst="rect">
            <a:avLst/>
          </a:prstGeom>
          <a:noFill/>
        </p:spPr>
        <p:txBody>
          <a:bodyPr wrap="square">
            <a:spAutoFit/>
          </a:bodyPr>
          <a:lstStyle/>
          <a:p>
            <a:pPr>
              <a:spcBef>
                <a:spcPts val="900"/>
              </a:spcBef>
              <a:spcAft>
                <a:spcPts val="900"/>
              </a:spcAft>
            </a:pPr>
            <a:r>
              <a:rPr lang="en-US" altLang="zh-CN" sz="2200" dirty="0" err="1">
                <a:effectLst/>
                <a:latin typeface="宋体" panose="02010600030101010101" pitchFamily="2" charset="-122"/>
                <a:ea typeface="宋体" panose="02010600030101010101" pitchFamily="2" charset="-122"/>
                <a:cs typeface="Times New Roman" panose="02020603050405020304" pitchFamily="18" charset="0"/>
              </a:rPr>
              <a:t>所以</a:t>
            </a:r>
            <a:endParaRPr lang="zh-CN" altLang="zh-CN" sz="2200" dirty="0">
              <a:effectLst/>
              <a:latin typeface="Cambria" panose="020405030504060302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123964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138AC88D-2BD0-AD37-8BFF-74CC0E6B5E28}"/>
                  </a:ext>
                </a:extLst>
              </p:cNvPr>
              <p:cNvSpPr txBox="1"/>
              <p:nvPr/>
            </p:nvSpPr>
            <p:spPr>
              <a:xfrm>
                <a:off x="242369" y="827975"/>
                <a:ext cx="11237205" cy="6129948"/>
              </a:xfrm>
              <a:prstGeom prst="rect">
                <a:avLst/>
              </a:prstGeom>
              <a:noFill/>
            </p:spPr>
            <p:txBody>
              <a:bodyPr wrap="square">
                <a:spAutoFit/>
              </a:bodyPr>
              <a:lstStyle/>
              <a:p>
                <a:pPr>
                  <a:lnSpc>
                    <a:spcPct val="150000"/>
                  </a:lnSpc>
                  <a:spcBef>
                    <a:spcPts val="900"/>
                  </a:spcBef>
                  <a:spcAft>
                    <a:spcPts val="900"/>
                  </a:spcAft>
                </a:pPr>
                <a:r>
                  <a:rPr lang="zh-CN" altLang="zh-CN" sz="2400" b="1" dirty="0">
                    <a:solidFill>
                      <a:srgbClr val="0070C0"/>
                    </a:solidFill>
                    <a:effectLst/>
                    <a:latin typeface="Cambria" panose="02040503050406030204" pitchFamily="18" charset="0"/>
                    <a:ea typeface="宋体" panose="02010600030101010101" pitchFamily="2" charset="-122"/>
                    <a:cs typeface="Times New Roman" panose="02020603050405020304" pitchFamily="18" charset="0"/>
                  </a:rPr>
                  <a:t>例 </a:t>
                </a:r>
                <a:r>
                  <a:rPr lang="en-US" altLang="zh-CN" sz="2400" b="1" dirty="0">
                    <a:solidFill>
                      <a:srgbClr val="0070C0"/>
                    </a:solidFill>
                    <a:effectLst/>
                    <a:latin typeface="Cambria" panose="02040503050406030204" pitchFamily="18" charset="0"/>
                    <a:ea typeface="宋体" panose="02010600030101010101" pitchFamily="2" charset="-122"/>
                    <a:cs typeface="Times New Roman" panose="02020603050405020304" pitchFamily="18" charset="0"/>
                  </a:rPr>
                  <a:t>6.3.8</a:t>
                </a:r>
                <a:r>
                  <a:rPr lang="en-US" altLang="zh-CN" sz="2400" dirty="0">
                    <a:solidFill>
                      <a:srgbClr val="0070C0"/>
                    </a:solidFill>
                    <a:effectLst/>
                    <a:latin typeface="Cambria" panose="02040503050406030204" pitchFamily="18" charset="0"/>
                    <a:ea typeface="宋体" panose="02010600030101010101" pitchFamily="2" charset="-122"/>
                    <a:cs typeface="Times New Roman" panose="02020603050405020304" pitchFamily="18" charset="0"/>
                  </a:rPr>
                  <a:t> </a:t>
                </a:r>
                <a:r>
                  <a:rPr lang="en-US" altLang="zh-CN" sz="2400" i="1" dirty="0">
                    <a:solidFill>
                      <a:srgbClr val="0070C0"/>
                    </a:solidFill>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设 </a:t>
                </a:r>
                <a14:m>
                  <m:oMath xmlns:m="http://schemas.openxmlformats.org/officeDocument/2006/math">
                    <m:r>
                      <a:rPr lang="en-US" altLang="zh-CN" sz="2400">
                        <a:effectLst/>
                        <a:latin typeface="Cambria Math" panose="02040503050406030204" pitchFamily="18" charset="0"/>
                        <a:ea typeface="宋体" panose="02010600030101010101" pitchFamily="2" charset="-122"/>
                        <a:cs typeface="Times New Roman" panose="02020603050405020304" pitchFamily="18" charset="0"/>
                      </a:rPr>
                      <m:t>3</m:t>
                    </m:r>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阶对称矩阵 </a:t>
                </a:r>
                <a14:m>
                  <m:oMath xmlns:m="http://schemas.openxmlformats.org/officeDocument/2006/math">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𝐀</m:t>
                    </m:r>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的特征值为</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14:m>
                  <m:oMath xmlns:m="http://schemas.openxmlformats.org/officeDocument/2006/math">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ltLang="zh-CN" sz="2400">
                            <a:effectLst/>
                            <a:latin typeface="Cambria Math" panose="02040503050406030204" pitchFamily="18" charset="0"/>
                            <a:ea typeface="宋体" panose="02010600030101010101" pitchFamily="2" charset="-122"/>
                            <a:cs typeface="Times New Roman" panose="02020603050405020304" pitchFamily="18" charset="0"/>
                          </a:rPr>
                          <m:t>λ</m:t>
                        </m:r>
                      </m:e>
                      <m:sub>
                        <m:r>
                          <a:rPr lang="en-US" altLang="zh-CN" sz="2400">
                            <a:effectLst/>
                            <a:latin typeface="Cambria Math" panose="02040503050406030204" pitchFamily="18" charset="0"/>
                            <a:ea typeface="宋体" panose="02010600030101010101" pitchFamily="2" charset="-122"/>
                            <a:cs typeface="Times New Roman" panose="02020603050405020304" pitchFamily="18" charset="0"/>
                          </a:rPr>
                          <m:t>1</m:t>
                        </m:r>
                      </m:sub>
                    </m:sSub>
                    <m:r>
                      <a:rPr lang="en-US" altLang="zh-CN" sz="2400">
                        <a:effectLst/>
                        <a:latin typeface="Cambria Math" panose="02040503050406030204" pitchFamily="18" charset="0"/>
                        <a:ea typeface="宋体" panose="02010600030101010101" pitchFamily="2" charset="-122"/>
                        <a:cs typeface="Times New Roman" panose="02020603050405020304" pitchFamily="18" charset="0"/>
                      </a:rPr>
                      <m:t>=6</m:t>
                    </m:r>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14:m>
                  <m:oMath xmlns:m="http://schemas.openxmlformats.org/officeDocument/2006/math">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ltLang="zh-CN" sz="2400">
                            <a:effectLst/>
                            <a:latin typeface="Cambria Math" panose="02040503050406030204" pitchFamily="18" charset="0"/>
                            <a:ea typeface="宋体" panose="02010600030101010101" pitchFamily="2" charset="-122"/>
                            <a:cs typeface="Times New Roman" panose="02020603050405020304" pitchFamily="18" charset="0"/>
                          </a:rPr>
                          <m:t>λ</m:t>
                        </m:r>
                      </m:e>
                      <m:sub>
                        <m:r>
                          <a:rPr lang="en-US" altLang="zh-CN" sz="2400">
                            <a:effectLst/>
                            <a:latin typeface="Cambria Math" panose="02040503050406030204" pitchFamily="18" charset="0"/>
                            <a:ea typeface="宋体" panose="02010600030101010101" pitchFamily="2" charset="-122"/>
                            <a:cs typeface="Times New Roman" panose="02020603050405020304" pitchFamily="18" charset="0"/>
                          </a:rPr>
                          <m:t>2</m:t>
                        </m:r>
                      </m:sub>
                    </m:sSub>
                    <m:r>
                      <a:rPr lang="en-US" altLang="zh-CN" sz="24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ltLang="zh-CN" sz="2400">
                            <a:effectLst/>
                            <a:latin typeface="Cambria Math" panose="02040503050406030204" pitchFamily="18" charset="0"/>
                            <a:ea typeface="宋体" panose="02010600030101010101" pitchFamily="2" charset="-122"/>
                            <a:cs typeface="Times New Roman" panose="02020603050405020304" pitchFamily="18" charset="0"/>
                          </a:rPr>
                          <m:t>λ</m:t>
                        </m:r>
                      </m:e>
                      <m:sub>
                        <m:r>
                          <a:rPr lang="en-US" altLang="zh-CN" sz="2400">
                            <a:effectLst/>
                            <a:latin typeface="Cambria Math" panose="02040503050406030204" pitchFamily="18" charset="0"/>
                            <a:ea typeface="宋体" panose="02010600030101010101" pitchFamily="2" charset="-122"/>
                            <a:cs typeface="Times New Roman" panose="02020603050405020304" pitchFamily="18" charset="0"/>
                          </a:rPr>
                          <m:t>3</m:t>
                        </m:r>
                      </m:sub>
                    </m:sSub>
                    <m:r>
                      <a:rPr lang="en-US" altLang="zh-CN" sz="2400">
                        <a:effectLst/>
                        <a:latin typeface="Cambria Math" panose="02040503050406030204" pitchFamily="18" charset="0"/>
                        <a:ea typeface="宋体" panose="02010600030101010101" pitchFamily="2" charset="-122"/>
                        <a:cs typeface="Times New Roman" panose="02020603050405020304" pitchFamily="18" charset="0"/>
                      </a:rPr>
                      <m:t>=3</m:t>
                    </m:r>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与特征值 </a:t>
                </a:r>
                <a14:m>
                  <m:oMath xmlns:m="http://schemas.openxmlformats.org/officeDocument/2006/math">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ltLang="zh-CN" sz="2400">
                            <a:effectLst/>
                            <a:latin typeface="Cambria Math" panose="02040503050406030204" pitchFamily="18" charset="0"/>
                            <a:ea typeface="宋体" panose="02010600030101010101" pitchFamily="2" charset="-122"/>
                            <a:cs typeface="Times New Roman" panose="02020603050405020304" pitchFamily="18" charset="0"/>
                          </a:rPr>
                          <m:t>λ</m:t>
                        </m:r>
                      </m:e>
                      <m:sub>
                        <m:r>
                          <a:rPr lang="en-US" altLang="zh-CN" sz="2400">
                            <a:effectLst/>
                            <a:latin typeface="Cambria Math" panose="02040503050406030204" pitchFamily="18" charset="0"/>
                            <a:ea typeface="宋体" panose="02010600030101010101" pitchFamily="2" charset="-122"/>
                            <a:cs typeface="Times New Roman" panose="02020603050405020304" pitchFamily="18" charset="0"/>
                          </a:rPr>
                          <m:t>1</m:t>
                        </m:r>
                      </m:sub>
                    </m:sSub>
                    <m:r>
                      <a:rPr lang="en-US" altLang="zh-CN" sz="2400">
                        <a:effectLst/>
                        <a:latin typeface="Cambria Math" panose="02040503050406030204" pitchFamily="18" charset="0"/>
                        <a:ea typeface="宋体" panose="02010600030101010101" pitchFamily="2" charset="-122"/>
                        <a:cs typeface="Times New Roman" panose="02020603050405020304" pitchFamily="18" charset="0"/>
                      </a:rPr>
                      <m:t>=6</m:t>
                    </m:r>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对应的特征向量为 </a:t>
                </a:r>
                <a14:m>
                  <m:oMath xmlns:m="http://schemas.openxmlformats.org/officeDocument/2006/math">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𝐩</m:t>
                        </m:r>
                      </m:e>
                      <m:sub>
                        <m:r>
                          <a:rPr lang="en-US" altLang="zh-CN" sz="2400">
                            <a:effectLst/>
                            <a:latin typeface="Cambria Math" panose="02040503050406030204" pitchFamily="18" charset="0"/>
                            <a:ea typeface="宋体" panose="02010600030101010101" pitchFamily="2" charset="-122"/>
                            <a:cs typeface="Times New Roman" panose="02020603050405020304" pitchFamily="18" charset="0"/>
                          </a:rPr>
                          <m:t>1</m:t>
                        </m:r>
                      </m:sub>
                    </m:sSub>
                    <m:r>
                      <a:rPr lang="en-US" altLang="zh-CN" sz="2400">
                        <a:effectLst/>
                        <a:latin typeface="Cambria Math" panose="02040503050406030204" pitchFamily="18" charset="0"/>
                        <a:ea typeface="宋体" panose="02010600030101010101" pitchFamily="2" charset="-122"/>
                        <a:cs typeface="Times New Roman" panose="02020603050405020304" pitchFamily="18" charset="0"/>
                      </a:rPr>
                      <m:t>=(1, 1, 1</m:t>
                    </m:r>
                    <m:sSup>
                      <m:sSup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a:effectLst/>
                            <a:latin typeface="Cambria Math" panose="02040503050406030204" pitchFamily="18" charset="0"/>
                            <a:ea typeface="宋体" panose="02010600030101010101" pitchFamily="2" charset="-122"/>
                            <a:cs typeface="Times New Roman" panose="02020603050405020304" pitchFamily="18" charset="0"/>
                          </a:rPr>
                          <m:t>)</m:t>
                        </m:r>
                      </m:e>
                      <m:sup>
                        <m:r>
                          <m:rPr>
                            <m:sty m:val="p"/>
                          </m:rPr>
                          <a:rPr lang="en-US" altLang="zh-CN" sz="2400">
                            <a:effectLst/>
                            <a:latin typeface="Cambria Math" panose="02040503050406030204" pitchFamily="18" charset="0"/>
                            <a:ea typeface="宋体" panose="02010600030101010101" pitchFamily="2" charset="-122"/>
                            <a:cs typeface="Times New Roman" panose="02020603050405020304" pitchFamily="18" charset="0"/>
                          </a:rPr>
                          <m:t>T</m:t>
                        </m:r>
                      </m:sup>
                    </m:sSup>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求 </a:t>
                </a:r>
                <a14:m>
                  <m:oMath xmlns:m="http://schemas.openxmlformats.org/officeDocument/2006/math">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𝐀</m:t>
                    </m:r>
                  </m:oMath>
                </a14:m>
                <a:r>
                  <a:rPr lang="en-US" altLang="zh-CN" sz="2400" i="1" dirty="0">
                    <a:effectLst/>
                    <a:latin typeface="Cambria" panose="02040503050406030204" pitchFamily="18" charset="0"/>
                    <a:ea typeface="宋体" panose="02010600030101010101" pitchFamily="2" charset="-122"/>
                    <a:cs typeface="Times New Roman" panose="02020603050405020304" pitchFamily="18" charset="0"/>
                  </a:rPr>
                  <a:t>.</a:t>
                </a:r>
                <a:endParaRPr lang="zh-CN" altLang="zh-CN" sz="2400" dirty="0">
                  <a:effectLst/>
                  <a:latin typeface="Cambria" panose="02040503050406030204" pitchFamily="18" charset="0"/>
                  <a:ea typeface="宋体" panose="02010600030101010101" pitchFamily="2" charset="-122"/>
                  <a:cs typeface="Times New Roman" panose="02020603050405020304" pitchFamily="18" charset="0"/>
                </a:endParaRPr>
              </a:p>
              <a:p>
                <a:pPr>
                  <a:lnSpc>
                    <a:spcPct val="150000"/>
                  </a:lnSpc>
                  <a:spcBef>
                    <a:spcPts val="900"/>
                  </a:spcBef>
                  <a:spcAft>
                    <a:spcPts val="900"/>
                  </a:spcAft>
                </a:pPr>
                <a:r>
                  <a:rPr lang="zh-CN" altLang="zh-CN" sz="2400" dirty="0">
                    <a:solidFill>
                      <a:srgbClr val="0070C0"/>
                    </a:solidFill>
                    <a:effectLst/>
                    <a:latin typeface="Cambria" panose="02040503050406030204" pitchFamily="18" charset="0"/>
                    <a:ea typeface="宋体" panose="02010600030101010101" pitchFamily="2" charset="-122"/>
                    <a:cs typeface="Times New Roman" panose="02020603050405020304" pitchFamily="18" charset="0"/>
                  </a:rPr>
                  <a:t>解</a:t>
                </a:r>
                <a:r>
                  <a:rPr lang="en-US" altLang="zh-CN" sz="2400" dirty="0">
                    <a:solidFill>
                      <a:srgbClr val="0070C0"/>
                    </a:solidFill>
                    <a:effectLst/>
                    <a:latin typeface="Cambria" panose="02040503050406030204" pitchFamily="18" charset="0"/>
                    <a:ea typeface="宋体" panose="02010600030101010101" pitchFamily="2" charset="-122"/>
                    <a:cs typeface="Times New Roman" panose="02020603050405020304" pitchFamily="18" charset="0"/>
                  </a:rPr>
                  <a:t>:  </a:t>
                </a:r>
                <a14:m>
                  <m:oMath xmlns:m="http://schemas.openxmlformats.org/officeDocument/2006/math">
                    <m:sSup>
                      <m:sSupPr>
                        <m:ctrlPr>
                          <a:rPr lang="zh-CN" altLang="zh-CN" sz="2400" i="1" smtClean="0">
                            <a:solidFill>
                              <a:srgbClr val="7030A0"/>
                            </a:solidFill>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i="1">
                            <a:solidFill>
                              <a:srgbClr val="7030A0"/>
                            </a:solidFill>
                            <a:effectLst/>
                            <a:latin typeface="Cambria Math" panose="02040503050406030204" pitchFamily="18" charset="0"/>
                            <a:ea typeface="宋体" panose="02010600030101010101" pitchFamily="2" charset="-122"/>
                            <a:cs typeface="Times New Roman" panose="02020603050405020304" pitchFamily="18" charset="0"/>
                          </a:rPr>
                          <m:t>1</m:t>
                        </m:r>
                      </m:e>
                      <m:sup>
                        <m:r>
                          <a:rPr lang="en-US" altLang="zh-CN" sz="2400" i="1">
                            <a:solidFill>
                              <a:srgbClr val="7030A0"/>
                            </a:solidFill>
                            <a:effectLst/>
                            <a:latin typeface="Cambria Math" panose="02040503050406030204" pitchFamily="18" charset="0"/>
                            <a:ea typeface="宋体" panose="02010600030101010101" pitchFamily="2" charset="-122"/>
                            <a:cs typeface="Times New Roman" panose="02020603050405020304" pitchFamily="18" charset="0"/>
                          </a:rPr>
                          <m:t>∘</m:t>
                        </m:r>
                      </m:sup>
                    </m:sSup>
                  </m:oMath>
                </a14:m>
                <a:r>
                  <a:rPr lang="en-US" altLang="zh-CN" sz="2400" dirty="0">
                    <a:solidFill>
                      <a:srgbClr val="7030A0"/>
                    </a:solidFill>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先求出</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14:m>
                  <m:oMath xmlns:m="http://schemas.openxmlformats.org/officeDocument/2006/math">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𝜆</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2</m:t>
                        </m:r>
                      </m:sub>
                    </m:sSub>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14:m>
                  <m:oMath xmlns:m="http://schemas.openxmlformats.org/officeDocument/2006/math">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𝜆</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3</m:t>
                        </m:r>
                      </m:sub>
                    </m:sSub>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所对应的特征向量</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14:m>
                  <m:oMath xmlns:m="http://schemas.openxmlformats.org/officeDocument/2006/math">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𝐩</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2</m:t>
                        </m:r>
                      </m:sub>
                    </m:sSub>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14:m>
                  <m:oMath xmlns:m="http://schemas.openxmlformats.org/officeDocument/2006/math">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𝐩</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3</m:t>
                        </m:r>
                      </m:sub>
                    </m:sSub>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a:t>
                </a:r>
                <a:endParaRPr lang="zh-CN" altLang="zh-CN" sz="2400" dirty="0">
                  <a:effectLst/>
                  <a:latin typeface="Cambria" panose="02040503050406030204" pitchFamily="18" charset="0"/>
                  <a:ea typeface="宋体" panose="02010600030101010101" pitchFamily="2" charset="-122"/>
                  <a:cs typeface="Times New Roman" panose="02020603050405020304" pitchFamily="18" charset="0"/>
                </a:endParaRPr>
              </a:p>
              <a:p>
                <a:pPr>
                  <a:lnSpc>
                    <a:spcPct val="150000"/>
                  </a:lnSpc>
                  <a:spcBef>
                    <a:spcPts val="900"/>
                  </a:spcBef>
                  <a:spcAft>
                    <a:spcPts val="900"/>
                  </a:spcAft>
                </a:pPr>
                <a:r>
                  <a:rPr lang="zh-CN" altLang="en-US"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因 </a:t>
                </a:r>
                <a14:m>
                  <m:oMath xmlns:m="http://schemas.openxmlformats.org/officeDocument/2006/math">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𝐀</m:t>
                    </m:r>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为</a:t>
                </a:r>
                <a:r>
                  <a:rPr lang="zh-CN" altLang="zh-CN" sz="2400" dirty="0">
                    <a:solidFill>
                      <a:srgbClr val="C00000"/>
                    </a:solidFill>
                    <a:effectLst/>
                    <a:latin typeface="Cambria" panose="02040503050406030204" pitchFamily="18" charset="0"/>
                    <a:ea typeface="宋体" panose="02010600030101010101" pitchFamily="2" charset="-122"/>
                    <a:cs typeface="Times New Roman" panose="02020603050405020304" pitchFamily="18" charset="0"/>
                  </a:rPr>
                  <a:t>对称阵</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则 </a:t>
                </a:r>
                <a14:m>
                  <m:oMath xmlns:m="http://schemas.openxmlformats.org/officeDocument/2006/math">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𝐩</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2</m:t>
                        </m:r>
                      </m:sub>
                    </m:sSub>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14:m>
                  <m:oMath xmlns:m="http://schemas.openxmlformats.org/officeDocument/2006/math">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𝐩</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3</m:t>
                        </m:r>
                      </m:sub>
                    </m:sSub>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与</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14:m>
                  <m:oMath xmlns:m="http://schemas.openxmlformats.org/officeDocument/2006/math">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𝐩</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sub>
                    </m:sSub>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solidFill>
                      <a:srgbClr val="C00000"/>
                    </a:solidFill>
                    <a:effectLst/>
                    <a:latin typeface="Cambria" panose="02040503050406030204" pitchFamily="18" charset="0"/>
                    <a:ea typeface="宋体" panose="02010600030101010101" pitchFamily="2" charset="-122"/>
                    <a:cs typeface="Times New Roman" panose="02020603050405020304" pitchFamily="18" charset="0"/>
                  </a:rPr>
                  <a:t>正交</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设</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14:m>
                  <m:oMath xmlns:m="http://schemas.openxmlformats.org/officeDocument/2006/math">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𝑥</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 </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𝑦</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 </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𝑧</m:t>
                    </m:r>
                    <m:sSup>
                      <m:sSup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e>
                      <m:sup>
                        <m:r>
                          <m:rPr>
                            <m:sty m:val="p"/>
                          </m:rPr>
                          <a:rPr lang="en-US" altLang="zh-CN" sz="2400">
                            <a:effectLst/>
                            <a:latin typeface="Cambria Math" panose="02040503050406030204" pitchFamily="18" charset="0"/>
                            <a:ea typeface="宋体" panose="02010600030101010101" pitchFamily="2" charset="-122"/>
                            <a:cs typeface="Times New Roman" panose="02020603050405020304" pitchFamily="18" charset="0"/>
                          </a:rPr>
                          <m:t>T</m:t>
                        </m:r>
                      </m:sup>
                    </m:sSup>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与</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14:m>
                  <m:oMath xmlns:m="http://schemas.openxmlformats.org/officeDocument/2006/math">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𝐩</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sub>
                    </m:sSub>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正交</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则</a:t>
                </a:r>
              </a:p>
              <a:p>
                <a:pPr>
                  <a:spcBef>
                    <a:spcPts val="900"/>
                  </a:spcBef>
                  <a:spcAft>
                    <a:spcPts val="900"/>
                  </a:spcAft>
                </a:pPr>
                <a14:m>
                  <m:oMathPara xmlns:m="http://schemas.openxmlformats.org/officeDocument/2006/math">
                    <m:oMathParaPr>
                      <m:jc m:val="centerGroup"/>
                    </m:oMathParaPr>
                    <m:oMath xmlns:m="http://schemas.openxmlformats.org/officeDocument/2006/math">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𝑥</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𝑦</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𝑧</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=0.</m:t>
                      </m:r>
                    </m:oMath>
                  </m:oMathPara>
                </a14:m>
                <a:endParaRPr lang="zh-CN" altLang="zh-CN" sz="2400" dirty="0">
                  <a:effectLst/>
                  <a:latin typeface="Cambria" panose="02040503050406030204" pitchFamily="18" charset="0"/>
                  <a:ea typeface="宋体" panose="02010600030101010101" pitchFamily="2" charset="-122"/>
                  <a:cs typeface="Times New Roman" panose="02020603050405020304" pitchFamily="18" charset="0"/>
                </a:endParaRPr>
              </a:p>
              <a:p>
                <a:pPr>
                  <a:lnSpc>
                    <a:spcPct val="150000"/>
                  </a:lnSpc>
                  <a:spcBef>
                    <a:spcPts val="900"/>
                  </a:spcBef>
                  <a:spcAft>
                    <a:spcPts val="900"/>
                  </a:spcAft>
                </a:pPr>
                <a:r>
                  <a:rPr lang="en-US" altLang="zh-CN" sz="2400" dirty="0" err="1">
                    <a:effectLst/>
                    <a:latin typeface="宋体" panose="02010600030101010101" pitchFamily="2" charset="-122"/>
                    <a:ea typeface="宋体" panose="02010600030101010101" pitchFamily="2" charset="-122"/>
                    <a:cs typeface="Times New Roman" panose="02020603050405020304" pitchFamily="18" charset="0"/>
                  </a:rPr>
                  <a:t>得一组正交的基础解系</a:t>
                </a:r>
                <a:endParaRPr lang="zh-CN" altLang="zh-CN" sz="2400" dirty="0">
                  <a:effectLst/>
                  <a:latin typeface="Cambria" panose="02040503050406030204" pitchFamily="18" charset="0"/>
                  <a:ea typeface="宋体" panose="02010600030101010101" pitchFamily="2" charset="-122"/>
                  <a:cs typeface="Times New Roman" panose="02020603050405020304" pitchFamily="18" charset="0"/>
                </a:endParaRPr>
              </a:p>
              <a:p>
                <a:pPr>
                  <a:spcBef>
                    <a:spcPts val="900"/>
                  </a:spcBef>
                  <a:spcAft>
                    <a:spcPts val="900"/>
                  </a:spcAft>
                </a:pPr>
                <a14:m>
                  <m:oMathPara xmlns:m="http://schemas.openxmlformats.org/officeDocument/2006/math">
                    <m:oMathParaPr>
                      <m:jc m:val="centerGroup"/>
                    </m:oMathParaPr>
                    <m:oMath xmlns:m="http://schemas.openxmlformats.org/officeDocument/2006/math">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 −1, 0</m:t>
                      </m:r>
                      <m:sSup>
                        <m:sSup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e>
                        <m:sup>
                          <m:r>
                            <m:rPr>
                              <m:sty m:val="p"/>
                            </m:rPr>
                            <a:rPr lang="en-US" altLang="zh-CN" sz="2400">
                              <a:effectLst/>
                              <a:latin typeface="Cambria Math" panose="02040503050406030204" pitchFamily="18" charset="0"/>
                              <a:ea typeface="宋体" panose="02010600030101010101" pitchFamily="2" charset="-122"/>
                              <a:cs typeface="Times New Roman" panose="02020603050405020304" pitchFamily="18" charset="0"/>
                            </a:rPr>
                            <m:t>T</m:t>
                          </m:r>
                        </m:sup>
                      </m:sSup>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, (1, 1, −2</m:t>
                      </m:r>
                      <m:sSup>
                        <m:sSup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e>
                        <m:sup>
                          <m:r>
                            <m:rPr>
                              <m:sty m:val="p"/>
                            </m:rPr>
                            <a:rPr lang="en-US" altLang="zh-CN" sz="2400">
                              <a:effectLst/>
                              <a:latin typeface="Cambria Math" panose="02040503050406030204" pitchFamily="18" charset="0"/>
                              <a:ea typeface="宋体" panose="02010600030101010101" pitchFamily="2" charset="-122"/>
                              <a:cs typeface="Times New Roman" panose="02020603050405020304" pitchFamily="18" charset="0"/>
                            </a:rPr>
                            <m:t>T</m:t>
                          </m:r>
                        </m:sup>
                      </m:sSup>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oMath>
                  </m:oMathPara>
                </a14:m>
                <a:endParaRPr lang="zh-CN" altLang="zh-CN" sz="2400" dirty="0">
                  <a:effectLst/>
                  <a:latin typeface="Cambria" panose="02040503050406030204" pitchFamily="18" charset="0"/>
                  <a:ea typeface="宋体" panose="02010600030101010101" pitchFamily="2" charset="-122"/>
                  <a:cs typeface="Times New Roman" panose="02020603050405020304" pitchFamily="18" charset="0"/>
                </a:endParaRPr>
              </a:p>
              <a:p>
                <a:pPr>
                  <a:lnSpc>
                    <a:spcPct val="150000"/>
                  </a:lnSpc>
                  <a:spcBef>
                    <a:spcPts val="900"/>
                  </a:spcBef>
                  <a:spcAft>
                    <a:spcPts val="900"/>
                  </a:spcAft>
                </a:pPr>
                <a:r>
                  <a:rPr lang="en-US" altLang="zh-CN" sz="2400" dirty="0" err="1">
                    <a:effectLst/>
                    <a:latin typeface="宋体" panose="02010600030101010101" pitchFamily="2" charset="-122"/>
                    <a:ea typeface="宋体" panose="02010600030101010101" pitchFamily="2" charset="-122"/>
                    <a:cs typeface="Times New Roman" panose="02020603050405020304" pitchFamily="18" charset="0"/>
                  </a:rPr>
                  <a:t>所以可取</a:t>
                </a:r>
                <a:endParaRPr lang="zh-CN" altLang="zh-CN" sz="2400" dirty="0">
                  <a:effectLst/>
                  <a:latin typeface="Cambria" panose="02040503050406030204" pitchFamily="18" charset="0"/>
                  <a:ea typeface="宋体" panose="02010600030101010101" pitchFamily="2" charset="-122"/>
                  <a:cs typeface="Times New Roman" panose="02020603050405020304" pitchFamily="18" charset="0"/>
                </a:endParaRPr>
              </a:p>
              <a:p>
                <a:pPr>
                  <a:spcBef>
                    <a:spcPts val="900"/>
                  </a:spcBef>
                  <a:spcAft>
                    <a:spcPts val="900"/>
                  </a:spcAft>
                </a:pPr>
                <a14:m>
                  <m:oMathPara xmlns:m="http://schemas.openxmlformats.org/officeDocument/2006/math">
                    <m:oMathParaPr>
                      <m:jc m:val="centerGroup"/>
                    </m:oMathParaPr>
                    <m:oMath xmlns:m="http://schemas.openxmlformats.org/officeDocument/2006/math">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𝐩</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2</m:t>
                          </m:r>
                        </m:sub>
                      </m:s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 −1, 0</m:t>
                      </m:r>
                      <m:sSup>
                        <m:sSup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e>
                        <m:sup>
                          <m:r>
                            <m:rPr>
                              <m:sty m:val="p"/>
                            </m:rPr>
                            <a:rPr lang="en-US" altLang="zh-CN" sz="2400">
                              <a:effectLst/>
                              <a:latin typeface="Cambria Math" panose="02040503050406030204" pitchFamily="18" charset="0"/>
                              <a:ea typeface="宋体" panose="02010600030101010101" pitchFamily="2" charset="-122"/>
                              <a:cs typeface="Times New Roman" panose="02020603050405020304" pitchFamily="18" charset="0"/>
                            </a:rPr>
                            <m:t>T</m:t>
                          </m:r>
                        </m:sup>
                      </m:sSup>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, </m:t>
                      </m:r>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𝐩</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3</m:t>
                          </m:r>
                        </m:sub>
                      </m:s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 1, −2</m:t>
                      </m:r>
                      <m:sSup>
                        <m:sSup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e>
                        <m:sup>
                          <m:r>
                            <m:rPr>
                              <m:sty m:val="p"/>
                            </m:rPr>
                            <a:rPr lang="en-US" altLang="zh-CN" sz="2400">
                              <a:effectLst/>
                              <a:latin typeface="Cambria Math" panose="02040503050406030204" pitchFamily="18" charset="0"/>
                              <a:ea typeface="宋体" panose="02010600030101010101" pitchFamily="2" charset="-122"/>
                              <a:cs typeface="Times New Roman" panose="02020603050405020304" pitchFamily="18" charset="0"/>
                            </a:rPr>
                            <m:t>T</m:t>
                          </m:r>
                        </m:sup>
                      </m:sSup>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oMath>
                  </m:oMathPara>
                </a14:m>
                <a:endParaRPr lang="zh-CN" altLang="zh-CN" sz="2400" dirty="0">
                  <a:effectLst/>
                  <a:latin typeface="Cambria" panose="02040503050406030204" pitchFamily="18" charset="0"/>
                  <a:ea typeface="宋体" panose="02010600030101010101" pitchFamily="2" charset="-122"/>
                  <a:cs typeface="Times New Roman" panose="02020603050405020304" pitchFamily="18" charset="0"/>
                </a:endParaRPr>
              </a:p>
            </p:txBody>
          </p:sp>
        </mc:Choice>
        <mc:Fallback xmlns="">
          <p:sp>
            <p:nvSpPr>
              <p:cNvPr id="3" name="文本框 2">
                <a:extLst>
                  <a:ext uri="{FF2B5EF4-FFF2-40B4-BE49-F238E27FC236}">
                    <a16:creationId xmlns:a16="http://schemas.microsoft.com/office/drawing/2014/main" id="{138AC88D-2BD0-AD37-8BFF-74CC0E6B5E28}"/>
                  </a:ext>
                </a:extLst>
              </p:cNvPr>
              <p:cNvSpPr txBox="1">
                <a:spLocks noRot="1" noChangeAspect="1" noMove="1" noResize="1" noEditPoints="1" noAdjustHandles="1" noChangeArrowheads="1" noChangeShapeType="1" noTextEdit="1"/>
              </p:cNvSpPr>
              <p:nvPr/>
            </p:nvSpPr>
            <p:spPr>
              <a:xfrm>
                <a:off x="242369" y="827975"/>
                <a:ext cx="11237205" cy="6129948"/>
              </a:xfrm>
              <a:prstGeom prst="rect">
                <a:avLst/>
              </a:prstGeom>
              <a:blipFill>
                <a:blip r:embed="rId2"/>
                <a:stretch>
                  <a:fillRect l="-904" r="-56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889878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B6CB0986-3E2B-52BE-F532-667AAB0EF091}"/>
                  </a:ext>
                </a:extLst>
              </p:cNvPr>
              <p:cNvSpPr txBox="1"/>
              <p:nvPr/>
            </p:nvSpPr>
            <p:spPr>
              <a:xfrm>
                <a:off x="484742" y="1159861"/>
                <a:ext cx="10598226" cy="4731423"/>
              </a:xfrm>
              <a:prstGeom prst="rect">
                <a:avLst/>
              </a:prstGeom>
              <a:noFill/>
            </p:spPr>
            <p:txBody>
              <a:bodyPr wrap="square">
                <a:spAutoFit/>
              </a:bodyPr>
              <a:lstStyle/>
              <a:p>
                <a:pPr indent="304800">
                  <a:lnSpc>
                    <a:spcPct val="150000"/>
                  </a:lnSpc>
                  <a:spcBef>
                    <a:spcPts val="900"/>
                  </a:spcBef>
                  <a:spcAft>
                    <a:spcPts val="900"/>
                  </a:spcAft>
                </a:pPr>
                <a14:m>
                  <m:oMath xmlns:m="http://schemas.openxmlformats.org/officeDocument/2006/math">
                    <m:sSup>
                      <m:sSupPr>
                        <m:ctrlPr>
                          <a:rPr lang="zh-CN" altLang="zh-CN" sz="2400" i="1" smtClean="0">
                            <a:solidFill>
                              <a:srgbClr val="7030A0"/>
                            </a:solidFill>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i="1">
                            <a:solidFill>
                              <a:srgbClr val="7030A0"/>
                            </a:solidFill>
                            <a:effectLst/>
                            <a:latin typeface="Cambria Math" panose="02040503050406030204" pitchFamily="18" charset="0"/>
                            <a:ea typeface="宋体" panose="02010600030101010101" pitchFamily="2" charset="-122"/>
                            <a:cs typeface="Times New Roman" panose="02020603050405020304" pitchFamily="18" charset="0"/>
                          </a:rPr>
                          <m:t>2</m:t>
                        </m:r>
                      </m:e>
                      <m:sup>
                        <m:r>
                          <a:rPr lang="en-US" altLang="zh-CN" sz="2400" i="1">
                            <a:solidFill>
                              <a:srgbClr val="7030A0"/>
                            </a:solidFill>
                            <a:effectLst/>
                            <a:latin typeface="Cambria Math" panose="02040503050406030204" pitchFamily="18" charset="0"/>
                            <a:ea typeface="宋体" panose="02010600030101010101" pitchFamily="2" charset="-122"/>
                            <a:cs typeface="Times New Roman" panose="02020603050405020304" pitchFamily="18" charset="0"/>
                          </a:rPr>
                          <m:t>∘</m:t>
                        </m:r>
                      </m:sup>
                    </m:sSup>
                  </m:oMath>
                </a14:m>
                <a:r>
                  <a:rPr lang="en-US" altLang="zh-CN" sz="2400" dirty="0">
                    <a:solidFill>
                      <a:srgbClr val="7030A0"/>
                    </a:solidFill>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因 </a:t>
                </a:r>
                <a14:m>
                  <m:oMath xmlns:m="http://schemas.openxmlformats.org/officeDocument/2006/math">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𝐩</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sub>
                    </m:sSub>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14:m>
                  <m:oMath xmlns:m="http://schemas.openxmlformats.org/officeDocument/2006/math">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𝐩</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2</m:t>
                        </m:r>
                      </m:sub>
                    </m:sSub>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14:m>
                  <m:oMath xmlns:m="http://schemas.openxmlformats.org/officeDocument/2006/math">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𝐩</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3</m:t>
                        </m:r>
                      </m:sub>
                    </m:sSub>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已经两两正交</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将它们单位化得到的向量记为 </a:t>
                </a:r>
                <a14:m>
                  <m:oMath xmlns:m="http://schemas.openxmlformats.org/officeDocument/2006/math">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𝛈</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sub>
                    </m:sSub>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14:m>
                  <m:oMath xmlns:m="http://schemas.openxmlformats.org/officeDocument/2006/math">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𝛈</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2</m:t>
                        </m:r>
                      </m:sub>
                    </m:sSub>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14:m>
                  <m:oMath xmlns:m="http://schemas.openxmlformats.org/officeDocument/2006/math">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𝛈</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3</m:t>
                        </m:r>
                      </m:sub>
                    </m:sSub>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得</a:t>
                </a:r>
                <a:endParaRPr lang="en-US" altLang="zh-CN" sz="2400" dirty="0">
                  <a:effectLst/>
                  <a:latin typeface="Cambria" panose="02040503050406030204" pitchFamily="18" charset="0"/>
                  <a:ea typeface="宋体" panose="02010600030101010101" pitchFamily="2" charset="-122"/>
                  <a:cs typeface="Times New Roman" panose="02020603050405020304" pitchFamily="18" charset="0"/>
                </a:endParaRPr>
              </a:p>
              <a:p>
                <a:pPr indent="304800">
                  <a:lnSpc>
                    <a:spcPct val="150000"/>
                  </a:lnSpc>
                  <a:spcBef>
                    <a:spcPts val="900"/>
                  </a:spcBef>
                  <a:spcAft>
                    <a:spcPts val="900"/>
                  </a:spcAft>
                </a:pP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正交矩阵</a:t>
                </a:r>
              </a:p>
              <a:p>
                <a:pPr>
                  <a:spcBef>
                    <a:spcPts val="900"/>
                  </a:spcBef>
                  <a:spcAft>
                    <a:spcPts val="900"/>
                  </a:spcAft>
                </a:pPr>
                <a14:m>
                  <m:oMathPara xmlns:m="http://schemas.openxmlformats.org/officeDocument/2006/math">
                    <m:oMathParaPr>
                      <m:jc m:val="centerGroup"/>
                    </m:oMathParaPr>
                    <m:oMath xmlns:m="http://schemas.openxmlformats.org/officeDocument/2006/math">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𝐏</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𝛈</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sub>
                      </m:s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𝛈</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2</m:t>
                          </m:r>
                        </m:sub>
                      </m:s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𝛈</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3</m:t>
                          </m:r>
                        </m:sub>
                      </m:s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d>
                        <m:d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dPr>
                        <m:e>
                          <m:m>
                            <m:mPr>
                              <m:plcHide m:val="on"/>
                              <m:mcs>
                                <m:mc>
                                  <m:mcPr>
                                    <m:count m:val="3"/>
                                    <m:mcJc m:val="center"/>
                                  </m:mcPr>
                                </m:mc>
                              </m:mcs>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mPr>
                            <m:m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rad>
                                  <m:radPr>
                                    <m:degHide m:val="on"/>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radPr>
                                  <m:deg/>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3</m:t>
                                    </m:r>
                                  </m:e>
                                </m:rad>
                              </m:e>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rad>
                                  <m:radPr>
                                    <m:degHide m:val="on"/>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radPr>
                                  <m:deg/>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2</m:t>
                                    </m:r>
                                  </m:e>
                                </m:rad>
                              </m:e>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rad>
                                  <m:radPr>
                                    <m:degHide m:val="on"/>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radPr>
                                  <m:deg/>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6</m:t>
                                    </m:r>
                                  </m:e>
                                </m:rad>
                              </m:e>
                            </m:mr>
                            <m:m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rad>
                                  <m:radPr>
                                    <m:degHide m:val="on"/>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radPr>
                                  <m:deg/>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3</m:t>
                                    </m:r>
                                  </m:e>
                                </m:rad>
                              </m:e>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rad>
                                  <m:radPr>
                                    <m:degHide m:val="on"/>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radPr>
                                  <m:deg/>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2</m:t>
                                    </m:r>
                                  </m:e>
                                </m:rad>
                              </m:e>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rad>
                                  <m:radPr>
                                    <m:degHide m:val="on"/>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radPr>
                                  <m:deg/>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6</m:t>
                                    </m:r>
                                  </m:e>
                                </m:rad>
                              </m:e>
                            </m:mr>
                            <m:m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rad>
                                  <m:radPr>
                                    <m:degHide m:val="on"/>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radPr>
                                  <m:deg/>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3</m:t>
                                    </m:r>
                                  </m:e>
                                </m:rad>
                              </m:e>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0</m:t>
                                </m:r>
                              </m:e>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2/</m:t>
                                </m:r>
                                <m:rad>
                                  <m:radPr>
                                    <m:degHide m:val="on"/>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radPr>
                                  <m:deg/>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6</m:t>
                                    </m:r>
                                  </m:e>
                                </m:rad>
                              </m:e>
                            </m:mr>
                          </m:m>
                        </m:e>
                      </m:d>
                    </m:oMath>
                  </m:oMathPara>
                </a14:m>
                <a:endParaRPr lang="zh-CN" altLang="zh-CN" sz="2400" dirty="0">
                  <a:effectLst/>
                  <a:latin typeface="Cambria" panose="02040503050406030204" pitchFamily="18" charset="0"/>
                  <a:ea typeface="宋体" panose="02010600030101010101" pitchFamily="2" charset="-122"/>
                  <a:cs typeface="Times New Roman" panose="02020603050405020304" pitchFamily="18" charset="0"/>
                </a:endParaRPr>
              </a:p>
              <a:p>
                <a:pPr>
                  <a:spcBef>
                    <a:spcPts val="900"/>
                  </a:spcBef>
                  <a:spcAft>
                    <a:spcPts val="900"/>
                  </a:spcAft>
                </a:pPr>
                <a:r>
                  <a:rPr lang="en-US" altLang="zh-CN" sz="2400" dirty="0" err="1">
                    <a:effectLst/>
                    <a:latin typeface="宋体" panose="02010600030101010101" pitchFamily="2" charset="-122"/>
                    <a:ea typeface="宋体" panose="02010600030101010101" pitchFamily="2" charset="-122"/>
                    <a:cs typeface="Times New Roman" panose="02020603050405020304" pitchFamily="18" charset="0"/>
                  </a:rPr>
                  <a:t>记</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14:m>
                  <m:oMath xmlns:m="http://schemas.openxmlformats.org/officeDocument/2006/math">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𝚲</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r>
                      <m:rPr>
                        <m:sty m:val="p"/>
                      </m:rPr>
                      <a:rPr lang="en-US" altLang="zh-CN" sz="2400">
                        <a:effectLst/>
                        <a:latin typeface="Cambria Math" panose="02040503050406030204" pitchFamily="18" charset="0"/>
                        <a:ea typeface="宋体" panose="02010600030101010101" pitchFamily="2" charset="-122"/>
                        <a:cs typeface="Times New Roman" panose="02020603050405020304" pitchFamily="18" charset="0"/>
                      </a:rPr>
                      <m:t>diag</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(6,3,3)</m:t>
                    </m:r>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en-US" altLang="zh-CN" sz="2400" dirty="0" err="1">
                    <a:effectLst/>
                    <a:latin typeface="宋体" panose="02010600030101010101" pitchFamily="2" charset="-122"/>
                    <a:ea typeface="宋体" panose="02010600030101010101" pitchFamily="2" charset="-122"/>
                    <a:cs typeface="Times New Roman" panose="02020603050405020304" pitchFamily="18" charset="0"/>
                  </a:rPr>
                  <a:t>则</a:t>
                </a:r>
                <a:endParaRPr lang="zh-CN" altLang="zh-CN" sz="2400" dirty="0">
                  <a:effectLst/>
                  <a:latin typeface="Cambria" panose="02040503050406030204" pitchFamily="18" charset="0"/>
                  <a:ea typeface="宋体" panose="02010600030101010101" pitchFamily="2" charset="-122"/>
                  <a:cs typeface="Times New Roman" panose="02020603050405020304" pitchFamily="18" charset="0"/>
                </a:endParaRPr>
              </a:p>
              <a:p>
                <a:pPr>
                  <a:spcBef>
                    <a:spcPts val="900"/>
                  </a:spcBef>
                  <a:spcAft>
                    <a:spcPts val="900"/>
                  </a:spcAft>
                </a:pPr>
                <a14:m>
                  <m:oMathPara xmlns:m="http://schemas.openxmlformats.org/officeDocument/2006/math">
                    <m:oMathParaPr>
                      <m:jc m:val="centerGroup"/>
                    </m:oMathParaPr>
                    <m:oMath xmlns:m="http://schemas.openxmlformats.org/officeDocument/2006/math">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𝐀</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𝐏</m:t>
                      </m:r>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𝚲</m:t>
                      </m:r>
                      <m:sSup>
                        <m:sSup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𝐏</m:t>
                          </m:r>
                        </m:e>
                        <m:sup>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sup>
                      </m:sSup>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𝐏</m:t>
                      </m:r>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𝚲</m:t>
                      </m:r>
                      <m:sSup>
                        <m:sSup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𝐏</m:t>
                          </m:r>
                        </m:e>
                        <m:sup>
                          <m:r>
                            <m:rPr>
                              <m:sty m:val="p"/>
                            </m:rPr>
                            <a:rPr lang="en-US" altLang="zh-CN" sz="2400">
                              <a:effectLst/>
                              <a:latin typeface="Cambria Math" panose="02040503050406030204" pitchFamily="18" charset="0"/>
                              <a:ea typeface="宋体" panose="02010600030101010101" pitchFamily="2" charset="-122"/>
                              <a:cs typeface="Times New Roman" panose="02020603050405020304" pitchFamily="18" charset="0"/>
                            </a:rPr>
                            <m:t>T</m:t>
                          </m:r>
                        </m:sup>
                      </m:sSup>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d>
                        <m:d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dPr>
                        <m:e>
                          <m:m>
                            <m:mPr>
                              <m:plcHide m:val="on"/>
                              <m:mcs>
                                <m:mc>
                                  <m:mcPr>
                                    <m:count m:val="3"/>
                                    <m:mcJc m:val="center"/>
                                  </m:mcPr>
                                </m:mc>
                              </m:mcs>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mPr>
                            <m:m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4</m:t>
                                </m:r>
                              </m:e>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e>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e>
                            </m:mr>
                            <m:m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e>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4</m:t>
                                </m:r>
                              </m:e>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e>
                            </m:mr>
                            <m:m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e>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e>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4</m:t>
                                </m:r>
                              </m:e>
                            </m:mr>
                          </m:m>
                        </m:e>
                      </m:d>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oMath>
                  </m:oMathPara>
                </a14:m>
                <a:endParaRPr lang="zh-CN" altLang="zh-CN" sz="2400" dirty="0">
                  <a:effectLst/>
                  <a:latin typeface="Cambria" panose="02040503050406030204" pitchFamily="18" charset="0"/>
                  <a:ea typeface="宋体" panose="02010600030101010101" pitchFamily="2" charset="-122"/>
                  <a:cs typeface="Times New Roman" panose="02020603050405020304" pitchFamily="18" charset="0"/>
                </a:endParaRPr>
              </a:p>
            </p:txBody>
          </p:sp>
        </mc:Choice>
        <mc:Fallback xmlns="">
          <p:sp>
            <p:nvSpPr>
              <p:cNvPr id="3" name="文本框 2">
                <a:extLst>
                  <a:ext uri="{FF2B5EF4-FFF2-40B4-BE49-F238E27FC236}">
                    <a16:creationId xmlns:a16="http://schemas.microsoft.com/office/drawing/2014/main" id="{B6CB0986-3E2B-52BE-F532-667AAB0EF091}"/>
                  </a:ext>
                </a:extLst>
              </p:cNvPr>
              <p:cNvSpPr txBox="1">
                <a:spLocks noRot="1" noChangeAspect="1" noMove="1" noResize="1" noEditPoints="1" noAdjustHandles="1" noChangeArrowheads="1" noChangeShapeType="1" noTextEdit="1"/>
              </p:cNvSpPr>
              <p:nvPr/>
            </p:nvSpPr>
            <p:spPr>
              <a:xfrm>
                <a:off x="484742" y="1159861"/>
                <a:ext cx="10598226" cy="4731423"/>
              </a:xfrm>
              <a:prstGeom prst="rect">
                <a:avLst/>
              </a:prstGeom>
              <a:blipFill>
                <a:blip r:embed="rId2"/>
                <a:stretch>
                  <a:fillRect l="-95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966130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E688D88B-8878-2FFB-2D49-73E06E5D7735}"/>
                  </a:ext>
                </a:extLst>
              </p:cNvPr>
              <p:cNvSpPr txBox="1"/>
              <p:nvPr/>
            </p:nvSpPr>
            <p:spPr>
              <a:xfrm>
                <a:off x="793214" y="1187287"/>
                <a:ext cx="9771962" cy="5022978"/>
              </a:xfrm>
              <a:prstGeom prst="rect">
                <a:avLst/>
              </a:prstGeom>
              <a:noFill/>
            </p:spPr>
            <p:txBody>
              <a:bodyPr wrap="square">
                <a:spAutoFit/>
              </a:bodyPr>
              <a:lstStyle/>
              <a:p>
                <a:pPr indent="304800">
                  <a:lnSpc>
                    <a:spcPct val="150000"/>
                  </a:lnSpc>
                  <a:spcBef>
                    <a:spcPts val="900"/>
                  </a:spcBef>
                  <a:spcAft>
                    <a:spcPts val="900"/>
                  </a:spcAft>
                </a:pPr>
                <a:r>
                  <a:rPr lang="zh-CN" altLang="en-US" sz="2400" dirty="0">
                    <a:effectLst/>
                    <a:latin typeface="Cambria" panose="02040503050406030204" pitchFamily="18" charset="0"/>
                    <a:ea typeface="宋体" panose="02010600030101010101" pitchFamily="2" charset="-122"/>
                    <a:cs typeface="Times New Roman" panose="02020603050405020304" pitchFamily="18" charset="0"/>
                  </a:rPr>
                  <a:t>     </a:t>
                </a:r>
                <a14:m>
                  <m:oMath xmlns:m="http://schemas.openxmlformats.org/officeDocument/2006/math">
                    <m:d>
                      <m:dPr>
                        <m:begChr m:val="|"/>
                        <m:endChr m:val="|"/>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𝜆</m:t>
                        </m:r>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𝑬</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𝑨</m:t>
                        </m:r>
                      </m:e>
                    </m:d>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=0</m:t>
                    </m:r>
                    <m:r>
                      <a:rPr lang="zh-CN" altLang="en-US" sz="2400" b="0" i="1" smtClean="0">
                        <a:effectLst/>
                        <a:latin typeface="Cambria Math" panose="02040503050406030204" pitchFamily="18" charset="0"/>
                        <a:ea typeface="宋体" panose="02010600030101010101" pitchFamily="2" charset="-122"/>
                        <a:cs typeface="Times New Roman" panose="02020603050405020304" pitchFamily="18" charset="0"/>
                      </a:rPr>
                      <m:t> </m:t>
                    </m:r>
                  </m:oMath>
                </a14:m>
                <a:r>
                  <a:rPr lang="zh-CN" altLang="zh-CN" sz="2400" dirty="0">
                    <a:latin typeface="Cambria" panose="02040503050406030204" pitchFamily="18" charset="0"/>
                    <a:cs typeface="Times New Roman" panose="02020603050405020304" pitchFamily="18" charset="0"/>
                  </a:rPr>
                  <a:t>称为</a:t>
                </a:r>
                <a:r>
                  <a:rPr lang="zh-CN" altLang="zh-CN" sz="2400" b="1" dirty="0">
                    <a:solidFill>
                      <a:srgbClr val="FF0000"/>
                    </a:solidFill>
                    <a:latin typeface="Cambria" panose="02040503050406030204" pitchFamily="18" charset="0"/>
                    <a:cs typeface="Times New Roman" panose="02020603050405020304" pitchFamily="18" charset="0"/>
                  </a:rPr>
                  <a:t>特征</a:t>
                </a:r>
                <a:r>
                  <a:rPr lang="zh-CN" altLang="en-US" sz="2400" b="1" dirty="0">
                    <a:solidFill>
                      <a:srgbClr val="FF0000"/>
                    </a:solidFill>
                    <a:latin typeface="Cambria" panose="02040503050406030204" pitchFamily="18" charset="0"/>
                    <a:cs typeface="Times New Roman" panose="02020603050405020304" pitchFamily="18" charset="0"/>
                  </a:rPr>
                  <a:t>方程</a:t>
                </a:r>
                <a:r>
                  <a:rPr lang="en-US" altLang="zh-CN" sz="2400" b="1" dirty="0">
                    <a:latin typeface="Cambria" panose="02040503050406030204" pitchFamily="18" charset="0"/>
                    <a:cs typeface="Times New Roman" panose="02020603050405020304" pitchFamily="18" charset="0"/>
                  </a:rPr>
                  <a:t>,</a:t>
                </a:r>
                <a:r>
                  <a:rPr lang="zh-CN" altLang="en-US" sz="2400" b="1" dirty="0">
                    <a:latin typeface="Cambria" panose="02040503050406030204" pitchFamily="18" charset="0"/>
                    <a:cs typeface="Times New Roman" panose="02020603050405020304" pitchFamily="18" charset="0"/>
                  </a:rPr>
                  <a:t>  </a:t>
                </a:r>
                <a:r>
                  <a:rPr lang="en-US" altLang="zh-CN" sz="2400" dirty="0" err="1">
                    <a:effectLst/>
                    <a:latin typeface="宋体" panose="02010600030101010101" pitchFamily="2" charset="-122"/>
                    <a:ea typeface="宋体" panose="02010600030101010101" pitchFamily="2" charset="-122"/>
                    <a:cs typeface="Times New Roman" panose="02020603050405020304" pitchFamily="18" charset="0"/>
                  </a:rPr>
                  <a:t>即</a:t>
                </a:r>
                <a:endParaRPr lang="zh-CN" altLang="zh-CN" sz="2400" dirty="0">
                  <a:effectLst/>
                  <a:latin typeface="Cambria" panose="02040503050406030204" pitchFamily="18" charset="0"/>
                  <a:ea typeface="宋体" panose="02010600030101010101" pitchFamily="2" charset="-122"/>
                  <a:cs typeface="Times New Roman" panose="02020603050405020304" pitchFamily="18" charset="0"/>
                </a:endParaRPr>
              </a:p>
              <a:p>
                <a:pPr>
                  <a:spcBef>
                    <a:spcPts val="900"/>
                  </a:spcBef>
                  <a:spcAft>
                    <a:spcPts val="900"/>
                  </a:spcAft>
                </a:pPr>
                <a14:m>
                  <m:oMathPara xmlns:m="http://schemas.openxmlformats.org/officeDocument/2006/math">
                    <m:oMathParaPr>
                      <m:jc m:val="centerGroup"/>
                    </m:oMathParaPr>
                    <m:oMath xmlns:m="http://schemas.openxmlformats.org/officeDocument/2006/math">
                      <m:d>
                        <m:dPr>
                          <m:begChr m:val="|"/>
                          <m:endChr m:val="|"/>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dPr>
                        <m:e>
                          <m:m>
                            <m:mPr>
                              <m:plcHide m:val="on"/>
                              <m:mcs>
                                <m:mc>
                                  <m:mcPr>
                                    <m:count m:val="4"/>
                                    <m:mcJc m:val="center"/>
                                  </m:mcPr>
                                </m:mc>
                              </m:mcs>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mPr>
                            <m:m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𝜆</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𝑎</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11</m:t>
                                    </m:r>
                                  </m:sub>
                                </m:sSub>
                              </m:e>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𝑎</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12</m:t>
                                    </m:r>
                                  </m:sub>
                                </m:sSub>
                              </m:e>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e>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𝑎</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𝑛</m:t>
                                    </m:r>
                                  </m:sub>
                                </m:sSub>
                              </m:e>
                            </m:mr>
                            <m:m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𝑎</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21</m:t>
                                    </m:r>
                                  </m:sub>
                                </m:sSub>
                              </m:e>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𝜆</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𝑎</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22</m:t>
                                    </m:r>
                                  </m:sub>
                                </m:sSub>
                              </m:e>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e>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𝑎</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2</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𝑛</m:t>
                                    </m:r>
                                  </m:sub>
                                </m:sSub>
                              </m:e>
                            </m:mr>
                            <m:m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⋮ </m:t>
                                </m:r>
                              </m:e>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⋮ </m:t>
                                </m:r>
                              </m:e>
                              <m:e/>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⋮ </m:t>
                                </m:r>
                              </m:e>
                            </m:mr>
                            <m:m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𝑎</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𝑛</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sub>
                                </m:sSub>
                              </m:e>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𝑎</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𝑛</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2</m:t>
                                    </m:r>
                                  </m:sub>
                                </m:sSub>
                              </m:e>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e>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𝜆</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𝑎</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𝑛𝑛</m:t>
                                    </m:r>
                                  </m:sub>
                                </m:sSub>
                              </m:e>
                            </m:mr>
                          </m:m>
                        </m:e>
                      </m:d>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=0,</m:t>
                      </m:r>
                    </m:oMath>
                  </m:oMathPara>
                </a14:m>
                <a:endParaRPr lang="zh-CN" altLang="zh-CN" sz="2400" dirty="0">
                  <a:effectLst/>
                  <a:latin typeface="Cambria" panose="02040503050406030204" pitchFamily="18" charset="0"/>
                  <a:ea typeface="宋体" panose="02010600030101010101" pitchFamily="2" charset="-122"/>
                  <a:cs typeface="Times New Roman" panose="02020603050405020304" pitchFamily="18" charset="0"/>
                </a:endParaRPr>
              </a:p>
              <a:p>
                <a:pPr>
                  <a:lnSpc>
                    <a:spcPct val="150000"/>
                  </a:lnSpc>
                  <a:spcBef>
                    <a:spcPts val="900"/>
                  </a:spcBef>
                  <a:spcAft>
                    <a:spcPts val="900"/>
                  </a:spcAft>
                </a:pPr>
                <a14:m>
                  <m:oMath xmlns:m="http://schemas.openxmlformats.org/officeDocument/2006/math">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𝜆</m:t>
                    </m:r>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𝑬</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𝑨</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称为</a:t>
                </a:r>
                <a:r>
                  <a:rPr lang="zh-CN" altLang="zh-CN" sz="2400" b="1" dirty="0">
                    <a:solidFill>
                      <a:srgbClr val="FF0000"/>
                    </a:solidFill>
                    <a:effectLst/>
                    <a:latin typeface="Cambria" panose="02040503050406030204" pitchFamily="18" charset="0"/>
                    <a:ea typeface="宋体" panose="02010600030101010101" pitchFamily="2" charset="-122"/>
                    <a:cs typeface="Times New Roman" panose="02020603050405020304" pitchFamily="18" charset="0"/>
                  </a:rPr>
                  <a:t>特征多项式</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14:m>
                  <m:oMath xmlns:m="http://schemas.openxmlformats.org/officeDocument/2006/math">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𝜆</m:t>
                    </m:r>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𝑬</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𝑨</m:t>
                    </m:r>
                  </m:oMath>
                </a14:m>
                <a:r>
                  <a:rPr lang="en-US" altLang="zh-CN" sz="2400" i="1"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称为</a:t>
                </a:r>
                <a:r>
                  <a:rPr lang="zh-CN" altLang="zh-CN" sz="2400" b="1" dirty="0">
                    <a:solidFill>
                      <a:srgbClr val="FF0000"/>
                    </a:solidFill>
                    <a:effectLst/>
                    <a:latin typeface="Cambria" panose="02040503050406030204" pitchFamily="18" charset="0"/>
                    <a:ea typeface="宋体" panose="02010600030101010101" pitchFamily="2" charset="-122"/>
                    <a:cs typeface="Times New Roman" panose="02020603050405020304" pitchFamily="18" charset="0"/>
                  </a:rPr>
                  <a:t>特征矩阵</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endParaRPr lang="zh-CN" altLang="zh-CN" sz="2400" dirty="0">
                  <a:effectLst/>
                  <a:latin typeface="Cambria" panose="02040503050406030204" pitchFamily="18" charset="0"/>
                  <a:ea typeface="宋体" panose="02010600030101010101" pitchFamily="2" charset="-122"/>
                  <a:cs typeface="Times New Roman" panose="02020603050405020304" pitchFamily="18" charset="0"/>
                </a:endParaRPr>
              </a:p>
              <a:p>
                <a:pPr indent="304800">
                  <a:lnSpc>
                    <a:spcPct val="150000"/>
                  </a:lnSpc>
                  <a:spcBef>
                    <a:spcPts val="900"/>
                  </a:spcBef>
                  <a:spcAft>
                    <a:spcPts val="900"/>
                  </a:spcAft>
                </a:pPr>
                <a:r>
                  <a:rPr lang="zh-CN" altLang="en-US"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已知 </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14:m>
                  <m:oMath xmlns:m="http://schemas.openxmlformats.org/officeDocument/2006/math">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𝑨</m:t>
                    </m:r>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为</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14:m>
                  <m:oMath xmlns:m="http://schemas.openxmlformats.org/officeDocument/2006/math">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𝑛</m:t>
                    </m:r>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阶矩阵</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则 </a:t>
                </a:r>
                <a14:m>
                  <m:oMath xmlns:m="http://schemas.openxmlformats.org/officeDocument/2006/math">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𝜆</m:t>
                    </m:r>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𝑬</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𝑨</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是关于</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14:m>
                  <m:oMath xmlns:m="http://schemas.openxmlformats.org/officeDocument/2006/math">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𝜆</m:t>
                    </m:r>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的</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14:m>
                  <m:oMath xmlns:m="http://schemas.openxmlformats.org/officeDocument/2006/math">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𝑛</m:t>
                    </m:r>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次多项式</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故 </a:t>
                </a:r>
                <a14:m>
                  <m:oMath xmlns:m="http://schemas.openxmlformats.org/officeDocument/2006/math">
                    <m:d>
                      <m:dPr>
                        <m:begChr m:val="|"/>
                        <m:endChr m:val="|"/>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𝜆</m:t>
                        </m:r>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𝑬</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𝑨</m:t>
                        </m:r>
                      </m:e>
                    </m:d>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=0 </m:t>
                    </m:r>
                  </m:oMath>
                </a14:m>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在复数范围内有</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14:m>
                  <m:oMath xmlns:m="http://schemas.openxmlformats.org/officeDocument/2006/math">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𝑛</m:t>
                    </m:r>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个根</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含重根</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p>
              <a:p>
                <a:pPr indent="304800">
                  <a:lnSpc>
                    <a:spcPct val="150000"/>
                  </a:lnSpc>
                  <a:spcBef>
                    <a:spcPts val="900"/>
                  </a:spcBef>
                  <a:spcAft>
                    <a:spcPts val="900"/>
                  </a:spcAft>
                </a:pPr>
                <a:r>
                  <a:rPr lang="zh-CN" altLang="en-US" sz="2400" dirty="0">
                    <a:effectLst/>
                    <a:ea typeface="宋体" panose="02010600030101010101" pitchFamily="2" charset="-122"/>
                    <a:cs typeface="Times New Roman" panose="02020603050405020304" pitchFamily="18" charset="0"/>
                  </a:rPr>
                  <a:t>     </a:t>
                </a:r>
                <a14:m>
                  <m:oMath xmlns:m="http://schemas.openxmlformats.org/officeDocument/2006/math">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𝑛</m:t>
                    </m:r>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阶矩阵</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14:m>
                  <m:oMath xmlns:m="http://schemas.openxmlformats.org/officeDocument/2006/math">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𝑨</m:t>
                    </m:r>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在复数范围内有</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14:m>
                  <m:oMath xmlns:m="http://schemas.openxmlformats.org/officeDocument/2006/math">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𝑛</m:t>
                    </m:r>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个特征值</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含重根</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a:t>
                </a:r>
                <a:endParaRPr lang="zh-CN" altLang="zh-CN" sz="2400" dirty="0">
                  <a:effectLst/>
                  <a:latin typeface="Cambria" panose="02040503050406030204" pitchFamily="18" charset="0"/>
                  <a:ea typeface="宋体" panose="02010600030101010101" pitchFamily="2" charset="-122"/>
                  <a:cs typeface="Times New Roman" panose="02020603050405020304" pitchFamily="18" charset="0"/>
                </a:endParaRPr>
              </a:p>
            </p:txBody>
          </p:sp>
        </mc:Choice>
        <mc:Fallback xmlns="">
          <p:sp>
            <p:nvSpPr>
              <p:cNvPr id="3" name="文本框 2">
                <a:extLst>
                  <a:ext uri="{FF2B5EF4-FFF2-40B4-BE49-F238E27FC236}">
                    <a16:creationId xmlns:a16="http://schemas.microsoft.com/office/drawing/2014/main" id="{E688D88B-8878-2FFB-2D49-73E06E5D7735}"/>
                  </a:ext>
                </a:extLst>
              </p:cNvPr>
              <p:cNvSpPr txBox="1">
                <a:spLocks noRot="1" noChangeAspect="1" noMove="1" noResize="1" noEditPoints="1" noAdjustHandles="1" noChangeArrowheads="1" noChangeShapeType="1" noTextEdit="1"/>
              </p:cNvSpPr>
              <p:nvPr/>
            </p:nvSpPr>
            <p:spPr>
              <a:xfrm>
                <a:off x="793214" y="1187287"/>
                <a:ext cx="9771962" cy="5022978"/>
              </a:xfrm>
              <a:prstGeom prst="rect">
                <a:avLst/>
              </a:prstGeom>
              <a:blipFill>
                <a:blip r:embed="rId2"/>
                <a:stretch>
                  <a:fillRect l="-519" b="-151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881990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89D6BD-049D-A411-6627-019F731AC9C2}"/>
            </a:ext>
          </a:extLst>
        </p:cNvPr>
        <p:cNvGrpSpPr/>
        <p:nvPr/>
      </p:nvGrpSpPr>
      <p:grpSpPr>
        <a:xfrm>
          <a:off x="0" y="0"/>
          <a:ext cx="0" cy="0"/>
          <a:chOff x="0" y="0"/>
          <a:chExt cx="0" cy="0"/>
        </a:xfrm>
      </p:grpSpPr>
      <p:sp>
        <p:nvSpPr>
          <p:cNvPr id="5" name="矩形 4">
            <a:extLst>
              <a:ext uri="{FF2B5EF4-FFF2-40B4-BE49-F238E27FC236}">
                <a16:creationId xmlns:a16="http://schemas.microsoft.com/office/drawing/2014/main" id="{16DAD16B-C80A-BEE5-3EFB-56A29F0407A3}"/>
              </a:ext>
            </a:extLst>
          </p:cNvPr>
          <p:cNvSpPr/>
          <p:nvPr/>
        </p:nvSpPr>
        <p:spPr>
          <a:xfrm>
            <a:off x="1658679" y="2402959"/>
            <a:ext cx="9069192" cy="1938992"/>
          </a:xfrm>
          <a:prstGeom prst="rect">
            <a:avLst/>
          </a:prstGeom>
        </p:spPr>
        <p:txBody>
          <a:bodyPr wrap="square">
            <a:spAutoFit/>
          </a:bodyPr>
          <a:lstStyle/>
          <a:p>
            <a:r>
              <a:rPr lang="zh-CN" altLang="en-US" sz="6000" b="1" dirty="0">
                <a:solidFill>
                  <a:srgbClr val="0000FF"/>
                </a:solidFill>
                <a:latin typeface="+mj-ea"/>
                <a:ea typeface="+mj-ea"/>
                <a:cs typeface="Times New Roman" panose="02020603050405020304" pitchFamily="18" charset="0"/>
              </a:rPr>
              <a:t>作业：</a:t>
            </a:r>
            <a:r>
              <a:rPr lang="en-US" altLang="zh-CN" sz="6000" b="1" dirty="0">
                <a:solidFill>
                  <a:srgbClr val="0000FF"/>
                </a:solidFill>
                <a:latin typeface="+mj-ea"/>
                <a:ea typeface="+mj-ea"/>
                <a:cs typeface="Times New Roman" panose="02020603050405020304" pitchFamily="18" charset="0"/>
              </a:rPr>
              <a:t>pp.326 17,20,21,33,34,35,42,43</a:t>
            </a:r>
            <a:endParaRPr lang="zh-CN" altLang="en-US" sz="6000" b="1" dirty="0">
              <a:solidFill>
                <a:srgbClr val="0000FF"/>
              </a:solidFill>
              <a:latin typeface="+mj-ea"/>
              <a:ea typeface="+mj-ea"/>
            </a:endParaRPr>
          </a:p>
        </p:txBody>
      </p:sp>
    </p:spTree>
    <p:extLst>
      <p:ext uri="{BB962C8B-B14F-4D97-AF65-F5344CB8AC3E}">
        <p14:creationId xmlns:p14="http://schemas.microsoft.com/office/powerpoint/2010/main" val="16554423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D279A1F3-F577-9EEA-34EE-321CE8F8BFE4}"/>
                  </a:ext>
                </a:extLst>
              </p:cNvPr>
              <p:cNvSpPr txBox="1"/>
              <p:nvPr/>
            </p:nvSpPr>
            <p:spPr>
              <a:xfrm>
                <a:off x="407624" y="844709"/>
                <a:ext cx="11005851" cy="5807808"/>
              </a:xfrm>
              <a:prstGeom prst="rect">
                <a:avLst/>
              </a:prstGeom>
              <a:noFill/>
            </p:spPr>
            <p:txBody>
              <a:bodyPr wrap="square">
                <a:spAutoFit/>
              </a:bodyPr>
              <a:lstStyle/>
              <a:p>
                <a:pPr indent="304800">
                  <a:lnSpc>
                    <a:spcPct val="150000"/>
                  </a:lnSpc>
                  <a:spcBef>
                    <a:spcPts val="900"/>
                  </a:spcBef>
                  <a:spcAft>
                    <a:spcPts val="900"/>
                  </a:spcAft>
                </a:pPr>
                <a:r>
                  <a:rPr lang="zh-CN" altLang="en-US"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另外</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14:m>
                  <m:oMath xmlns:m="http://schemas.openxmlformats.org/officeDocument/2006/math">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𝐀</m:t>
                    </m:r>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𝒙</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𝜆</m:t>
                    </m:r>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𝒙</m:t>
                    </m:r>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也可等价写为</a:t>
                </a:r>
              </a:p>
              <a:p>
                <a:pPr>
                  <a:lnSpc>
                    <a:spcPct val="150000"/>
                  </a:lnSpc>
                  <a:spcBef>
                    <a:spcPts val="900"/>
                  </a:spcBef>
                  <a:spcAft>
                    <a:spcPts val="900"/>
                  </a:spcAft>
                </a:pPr>
                <a14:m>
                  <m:oMathPara xmlns:m="http://schemas.openxmlformats.org/officeDocument/2006/math">
                    <m:oMathParaPr>
                      <m:jc m:val="centerGroup"/>
                    </m:oMathParaPr>
                    <m:oMath xmlns:m="http://schemas.openxmlformats.org/officeDocument/2006/math">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𝑨</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𝜆</m:t>
                      </m:r>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𝑬</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𝒙</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𝟎</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oMath>
                  </m:oMathPara>
                </a14:m>
                <a:endParaRPr lang="zh-CN" altLang="zh-CN" sz="2400" dirty="0">
                  <a:effectLst/>
                  <a:latin typeface="Cambria" panose="02040503050406030204" pitchFamily="18" charset="0"/>
                  <a:ea typeface="宋体" panose="02010600030101010101" pitchFamily="2" charset="-122"/>
                  <a:cs typeface="Times New Roman" panose="02020603050405020304" pitchFamily="18" charset="0"/>
                </a:endParaRPr>
              </a:p>
              <a:p>
                <a:pPr>
                  <a:lnSpc>
                    <a:spcPct val="150000"/>
                  </a:lnSpc>
                  <a:spcBef>
                    <a:spcPts val="900"/>
                  </a:spcBef>
                  <a:spcAft>
                    <a:spcPts val="900"/>
                  </a:spcAft>
                </a:pP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它有非零解的充要条件是</a:t>
                </a:r>
              </a:p>
              <a:p>
                <a:pPr>
                  <a:lnSpc>
                    <a:spcPct val="150000"/>
                  </a:lnSpc>
                  <a:spcBef>
                    <a:spcPts val="900"/>
                  </a:spcBef>
                  <a:spcAft>
                    <a:spcPts val="900"/>
                  </a:spcAft>
                </a:pPr>
                <a14:m>
                  <m:oMathPara xmlns:m="http://schemas.openxmlformats.org/officeDocument/2006/math">
                    <m:oMathParaPr>
                      <m:jc m:val="centerGroup"/>
                    </m:oMathParaPr>
                    <m:oMath xmlns:m="http://schemas.openxmlformats.org/officeDocument/2006/math">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𝑨</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𝜆</m:t>
                      </m:r>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𝑬</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|=0.</m:t>
                      </m:r>
                    </m:oMath>
                  </m:oMathPara>
                </a14:m>
                <a:endParaRPr lang="zh-CN" altLang="zh-CN" sz="2400" dirty="0">
                  <a:effectLst/>
                  <a:latin typeface="Cambria" panose="02040503050406030204" pitchFamily="18" charset="0"/>
                  <a:ea typeface="宋体" panose="02010600030101010101" pitchFamily="2" charset="-122"/>
                  <a:cs typeface="Times New Roman" panose="02020603050405020304" pitchFamily="18" charset="0"/>
                </a:endParaRPr>
              </a:p>
              <a:p>
                <a:pPr>
                  <a:lnSpc>
                    <a:spcPct val="150000"/>
                  </a:lnSpc>
                  <a:spcBef>
                    <a:spcPts val="900"/>
                  </a:spcBef>
                  <a:spcAft>
                    <a:spcPts val="900"/>
                  </a:spcAft>
                </a:pPr>
                <a:r>
                  <a:rPr lang="en-US" altLang="zh-CN" sz="2400" dirty="0" err="1">
                    <a:effectLst/>
                    <a:latin typeface="宋体" panose="02010600030101010101" pitchFamily="2" charset="-122"/>
                    <a:ea typeface="宋体" panose="02010600030101010101" pitchFamily="2" charset="-122"/>
                    <a:cs typeface="Times New Roman" panose="02020603050405020304" pitchFamily="18" charset="0"/>
                  </a:rPr>
                  <a:t>即</a:t>
                </a:r>
                <a:endParaRPr lang="zh-CN" altLang="zh-CN" sz="2400" dirty="0">
                  <a:effectLst/>
                  <a:latin typeface="Cambria" panose="02040503050406030204" pitchFamily="18" charset="0"/>
                  <a:ea typeface="宋体" panose="02010600030101010101" pitchFamily="2" charset="-122"/>
                  <a:cs typeface="Times New Roman" panose="02020603050405020304" pitchFamily="18" charset="0"/>
                </a:endParaRPr>
              </a:p>
              <a:p>
                <a:pPr>
                  <a:spcBef>
                    <a:spcPts val="900"/>
                  </a:spcBef>
                  <a:spcAft>
                    <a:spcPts val="900"/>
                  </a:spcAft>
                </a:pPr>
                <a14:m>
                  <m:oMathPara xmlns:m="http://schemas.openxmlformats.org/officeDocument/2006/math">
                    <m:oMathParaPr>
                      <m:jc m:val="centerGroup"/>
                    </m:oMathParaPr>
                    <m:oMath xmlns:m="http://schemas.openxmlformats.org/officeDocument/2006/math">
                      <m:d>
                        <m:dPr>
                          <m:begChr m:val="|"/>
                          <m:endChr m:val="|"/>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dPr>
                        <m:e>
                          <m:m>
                            <m:mPr>
                              <m:plcHide m:val="on"/>
                              <m:mcs>
                                <m:mc>
                                  <m:mcPr>
                                    <m:count m:val="4"/>
                                    <m:mcJc m:val="center"/>
                                  </m:mcPr>
                                </m:mc>
                              </m:mcs>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mPr>
                            <m:mr>
                              <m:e>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𝑎</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11</m:t>
                                    </m:r>
                                  </m:sub>
                                </m:s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𝜆</m:t>
                                </m:r>
                              </m:e>
                              <m:e>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𝑎</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12</m:t>
                                    </m:r>
                                  </m:sub>
                                </m:sSub>
                              </m:e>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e>
                              <m:e>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𝑎</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𝑛</m:t>
                                    </m:r>
                                  </m:sub>
                                </m:sSub>
                              </m:e>
                            </m:mr>
                            <m:mr>
                              <m:e>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𝑎</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21</m:t>
                                    </m:r>
                                  </m:sub>
                                </m:sSub>
                              </m:e>
                              <m:e>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𝑎</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22</m:t>
                                    </m:r>
                                  </m:sub>
                                </m:s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𝜆</m:t>
                                </m:r>
                              </m:e>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e>
                              <m:e>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𝑎</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2</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𝑛</m:t>
                                    </m:r>
                                  </m:sub>
                                </m:sSub>
                              </m:e>
                            </m:mr>
                            <m:m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⋮ </m:t>
                                </m:r>
                              </m:e>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⋮ </m:t>
                                </m:r>
                              </m:e>
                              <m:e/>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⋮ </m:t>
                                </m:r>
                              </m:e>
                            </m:mr>
                            <m:mr>
                              <m:e>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𝑎</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𝑛</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sub>
                                </m:sSub>
                              </m:e>
                              <m:e>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𝑎</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𝑛</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2</m:t>
                                    </m:r>
                                  </m:sub>
                                </m:sSub>
                              </m:e>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e>
                              <m:e>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𝑎</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𝑛𝑛</m:t>
                                    </m:r>
                                  </m:sub>
                                </m:s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𝜆</m:t>
                                </m:r>
                              </m:e>
                            </m:mr>
                          </m:m>
                        </m:e>
                      </m:d>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=0,</m:t>
                      </m:r>
                    </m:oMath>
                  </m:oMathPara>
                </a14:m>
                <a:endParaRPr lang="zh-CN" altLang="zh-CN" sz="2400" dirty="0">
                  <a:effectLst/>
                  <a:latin typeface="Cambria" panose="02040503050406030204" pitchFamily="18" charset="0"/>
                  <a:ea typeface="宋体" panose="02010600030101010101" pitchFamily="2" charset="-122"/>
                  <a:cs typeface="Times New Roman" panose="02020603050405020304" pitchFamily="18" charset="0"/>
                </a:endParaRPr>
              </a:p>
              <a:p>
                <a:pPr>
                  <a:lnSpc>
                    <a:spcPct val="150000"/>
                  </a:lnSpc>
                  <a:spcBef>
                    <a:spcPts val="900"/>
                  </a:spcBef>
                  <a:spcAft>
                    <a:spcPts val="900"/>
                  </a:spcAft>
                </a:pP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从而</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也可以记特征多项式为</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14:m>
                  <m:oMath xmlns:m="http://schemas.openxmlformats.org/officeDocument/2006/math">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𝑨</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𝜆</m:t>
                    </m:r>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𝑬</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特征方程为</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14:m>
                  <m:oMath xmlns:m="http://schemas.openxmlformats.org/officeDocument/2006/math">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𝑨</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𝜆</m:t>
                    </m:r>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𝑬</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|=0</m:t>
                    </m:r>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a:t>
                </a:r>
                <a:endParaRPr lang="zh-CN" altLang="zh-CN" sz="2400" dirty="0">
                  <a:effectLst/>
                  <a:latin typeface="Cambria" panose="02040503050406030204" pitchFamily="18" charset="0"/>
                  <a:ea typeface="宋体" panose="02010600030101010101" pitchFamily="2" charset="-122"/>
                  <a:cs typeface="Times New Roman" panose="02020603050405020304" pitchFamily="18" charset="0"/>
                </a:endParaRPr>
              </a:p>
            </p:txBody>
          </p:sp>
        </mc:Choice>
        <mc:Fallback xmlns="">
          <p:sp>
            <p:nvSpPr>
              <p:cNvPr id="3" name="文本框 2">
                <a:extLst>
                  <a:ext uri="{FF2B5EF4-FFF2-40B4-BE49-F238E27FC236}">
                    <a16:creationId xmlns:a16="http://schemas.microsoft.com/office/drawing/2014/main" id="{D279A1F3-F577-9EEA-34EE-321CE8F8BFE4}"/>
                  </a:ext>
                </a:extLst>
              </p:cNvPr>
              <p:cNvSpPr txBox="1">
                <a:spLocks noRot="1" noChangeAspect="1" noMove="1" noResize="1" noEditPoints="1" noAdjustHandles="1" noChangeArrowheads="1" noChangeShapeType="1" noTextEdit="1"/>
              </p:cNvSpPr>
              <p:nvPr/>
            </p:nvSpPr>
            <p:spPr>
              <a:xfrm>
                <a:off x="407624" y="844709"/>
                <a:ext cx="11005851" cy="5807808"/>
              </a:xfrm>
              <a:prstGeom prst="rect">
                <a:avLst/>
              </a:prstGeom>
              <a:blipFill>
                <a:blip r:embed="rId2"/>
                <a:stretch>
                  <a:fillRect l="-923" b="-131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647307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76E80AB1-9CD0-7BC8-A7A1-12AF6261DEEB}"/>
                  </a:ext>
                </a:extLst>
              </p:cNvPr>
              <p:cNvSpPr txBox="1"/>
              <p:nvPr/>
            </p:nvSpPr>
            <p:spPr>
              <a:xfrm>
                <a:off x="1189822" y="2465916"/>
                <a:ext cx="9342304" cy="1926168"/>
              </a:xfrm>
              <a:prstGeom prst="rect">
                <a:avLst/>
              </a:prstGeom>
              <a:gradFill flip="none" rotWithShape="1">
                <a:gsLst>
                  <a:gs pos="0">
                    <a:schemeClr val="accent2">
                      <a:lumMod val="60000"/>
                      <a:lumOff val="40000"/>
                      <a:tint val="66000"/>
                      <a:satMod val="160000"/>
                    </a:schemeClr>
                  </a:gs>
                  <a:gs pos="50000">
                    <a:schemeClr val="accent2">
                      <a:lumMod val="60000"/>
                      <a:lumOff val="40000"/>
                      <a:tint val="44500"/>
                      <a:satMod val="160000"/>
                    </a:schemeClr>
                  </a:gs>
                  <a:gs pos="100000">
                    <a:schemeClr val="accent2">
                      <a:lumMod val="60000"/>
                      <a:lumOff val="40000"/>
                      <a:tint val="23500"/>
                      <a:satMod val="160000"/>
                    </a:schemeClr>
                  </a:gs>
                </a:gsLst>
                <a:path path="circle">
                  <a:fillToRect l="100000" t="100000"/>
                </a:path>
                <a:tileRect r="-100000" b="-100000"/>
              </a:gradFill>
            </p:spPr>
            <p:txBody>
              <a:bodyPr wrap="square">
                <a:spAutoFit/>
              </a:bodyPr>
              <a:lstStyle/>
              <a:p>
                <a:pPr indent="304800">
                  <a:lnSpc>
                    <a:spcPct val="150000"/>
                  </a:lnSpc>
                  <a:spcBef>
                    <a:spcPts val="900"/>
                  </a:spcBef>
                  <a:spcAft>
                    <a:spcPts val="900"/>
                  </a:spcAft>
                </a:pP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特征值与特征向量的求解步骤：</a:t>
                </a:r>
              </a:p>
              <a:p>
                <a:pPr indent="228600">
                  <a:lnSpc>
                    <a:spcPct val="150000"/>
                  </a:lnSpc>
                  <a:spcAft>
                    <a:spcPts val="1000"/>
                  </a:spcAft>
                </a:pP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1. </a:t>
                </a:r>
                <a:r>
                  <a:rPr lang="en-US" altLang="zh-CN" sz="2400" dirty="0" err="1">
                    <a:effectLst/>
                    <a:latin typeface="宋体" panose="02010600030101010101" pitchFamily="2" charset="-122"/>
                    <a:ea typeface="宋体" panose="02010600030101010101" pitchFamily="2" charset="-122"/>
                    <a:cs typeface="Times New Roman" panose="02020603050405020304" pitchFamily="18" charset="0"/>
                  </a:rPr>
                  <a:t>特征值</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en-US" altLang="zh-CN" sz="2400" dirty="0" err="1">
                    <a:effectLst/>
                    <a:latin typeface="宋体" panose="02010600030101010101" pitchFamily="2" charset="-122"/>
                    <a:ea typeface="宋体" panose="02010600030101010101" pitchFamily="2" charset="-122"/>
                    <a:cs typeface="Times New Roman" panose="02020603050405020304" pitchFamily="18" charset="0"/>
                  </a:rPr>
                  <a:t>解特征方程</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14:m>
                  <m:oMath xmlns:m="http://schemas.openxmlformats.org/officeDocument/2006/math">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r>
                      <m:rPr>
                        <m:sty m:val="p"/>
                      </m:rPr>
                      <a:rPr lang="en-US" altLang="zh-CN" sz="2400">
                        <a:effectLst/>
                        <a:latin typeface="Cambria Math" panose="02040503050406030204" pitchFamily="18" charset="0"/>
                        <a:ea typeface="宋体" panose="02010600030101010101" pitchFamily="2" charset="-122"/>
                        <a:cs typeface="Times New Roman" panose="02020603050405020304" pitchFamily="18" charset="0"/>
                      </a:rPr>
                      <m:t>λ</m:t>
                    </m:r>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𝐄</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𝐀</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|=0</m:t>
                    </m:r>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en-US" altLang="zh-CN" sz="2400" dirty="0" err="1">
                    <a:effectLst/>
                    <a:latin typeface="宋体" panose="02010600030101010101" pitchFamily="2" charset="-122"/>
                    <a:ea typeface="宋体" panose="02010600030101010101" pitchFamily="2" charset="-122"/>
                    <a:cs typeface="Times New Roman" panose="02020603050405020304" pitchFamily="18" charset="0"/>
                  </a:rPr>
                  <a:t>得到特征值</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14:m>
                  <m:oMath xmlns:m="http://schemas.openxmlformats.org/officeDocument/2006/math">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𝜆</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sub>
                    </m:sSub>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14:m>
                  <m:oMath xmlns:m="http://schemas.openxmlformats.org/officeDocument/2006/math">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𝜆</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2</m:t>
                        </m:r>
                      </m:sub>
                    </m:sSub>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14:m>
                  <m:oMath xmlns:m="http://schemas.openxmlformats.org/officeDocument/2006/math">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14:m>
                  <m:oMath xmlns:m="http://schemas.openxmlformats.org/officeDocument/2006/math">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𝜆</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𝑛</m:t>
                        </m:r>
                      </m:sub>
                    </m:sSub>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a:t>
                </a:r>
                <a:endParaRPr lang="zh-CN" altLang="zh-CN" sz="2400" dirty="0">
                  <a:effectLst/>
                  <a:latin typeface="Cambria" panose="02040503050406030204" pitchFamily="18" charset="0"/>
                  <a:ea typeface="宋体" panose="02010600030101010101" pitchFamily="2" charset="-122"/>
                  <a:cs typeface="Times New Roman" panose="02020603050405020304" pitchFamily="18" charset="0"/>
                </a:endParaRPr>
              </a:p>
              <a:p>
                <a:pPr indent="228600">
                  <a:lnSpc>
                    <a:spcPct val="150000"/>
                  </a:lnSpc>
                  <a:spcAft>
                    <a:spcPts val="1000"/>
                  </a:spcAft>
                </a:pP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2.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特征向量</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求方程组</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14:m>
                  <m:oMath xmlns:m="http://schemas.openxmlformats.org/officeDocument/2006/math">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ltLang="zh-CN" sz="2400">
                            <a:effectLst/>
                            <a:latin typeface="Cambria Math" panose="02040503050406030204" pitchFamily="18" charset="0"/>
                            <a:ea typeface="宋体" panose="02010600030101010101" pitchFamily="2" charset="-122"/>
                            <a:cs typeface="Times New Roman" panose="02020603050405020304" pitchFamily="18" charset="0"/>
                          </a:rPr>
                          <m:t>λ</m:t>
                        </m:r>
                      </m:e>
                      <m:sub>
                        <m:r>
                          <m:rPr>
                            <m:sty m:val="p"/>
                          </m:rPr>
                          <a:rPr lang="en-US" altLang="zh-CN" sz="2400">
                            <a:effectLst/>
                            <a:latin typeface="Cambria Math" panose="02040503050406030204" pitchFamily="18" charset="0"/>
                            <a:ea typeface="宋体" panose="02010600030101010101" pitchFamily="2" charset="-122"/>
                            <a:cs typeface="Times New Roman" panose="02020603050405020304" pitchFamily="18" charset="0"/>
                          </a:rPr>
                          <m:t>i</m:t>
                        </m:r>
                      </m:sub>
                    </m:sSub>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𝐄</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𝐀</m:t>
                    </m:r>
                    <m:r>
                      <a:rPr lang="en-US" altLang="zh-CN" sz="24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𝐱</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𝟎</m:t>
                    </m:r>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的所有非零解</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a:t>
                </a:r>
                <a:endParaRPr lang="zh-CN" altLang="zh-CN" sz="2400" dirty="0">
                  <a:effectLst/>
                  <a:latin typeface="Cambria" panose="02040503050406030204" pitchFamily="18" charset="0"/>
                  <a:ea typeface="宋体" panose="02010600030101010101" pitchFamily="2" charset="-122"/>
                  <a:cs typeface="Times New Roman" panose="02020603050405020304" pitchFamily="18" charset="0"/>
                </a:endParaRPr>
              </a:p>
            </p:txBody>
          </p:sp>
        </mc:Choice>
        <mc:Fallback xmlns="">
          <p:sp>
            <p:nvSpPr>
              <p:cNvPr id="3" name="文本框 2">
                <a:extLst>
                  <a:ext uri="{FF2B5EF4-FFF2-40B4-BE49-F238E27FC236}">
                    <a16:creationId xmlns:a16="http://schemas.microsoft.com/office/drawing/2014/main" id="{76E80AB1-9CD0-7BC8-A7A1-12AF6261DEEB}"/>
                  </a:ext>
                </a:extLst>
              </p:cNvPr>
              <p:cNvSpPr txBox="1">
                <a:spLocks noRot="1" noChangeAspect="1" noMove="1" noResize="1" noEditPoints="1" noAdjustHandles="1" noChangeArrowheads="1" noChangeShapeType="1" noTextEdit="1"/>
              </p:cNvSpPr>
              <p:nvPr/>
            </p:nvSpPr>
            <p:spPr>
              <a:xfrm>
                <a:off x="1189822" y="2465916"/>
                <a:ext cx="9342304" cy="1926168"/>
              </a:xfrm>
              <a:prstGeom prst="rect">
                <a:avLst/>
              </a:prstGeom>
              <a:blipFill>
                <a:blip r:embed="rId2"/>
                <a:stretch>
                  <a:fillRect b="-657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110154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F0A6F6D1-EB2E-65F4-368A-B91192DA369D}"/>
                  </a:ext>
                </a:extLst>
              </p:cNvPr>
              <p:cNvSpPr txBox="1"/>
              <p:nvPr/>
            </p:nvSpPr>
            <p:spPr>
              <a:xfrm>
                <a:off x="594910" y="1110770"/>
                <a:ext cx="10488058" cy="4417428"/>
              </a:xfrm>
              <a:prstGeom prst="rect">
                <a:avLst/>
              </a:prstGeom>
              <a:noFill/>
            </p:spPr>
            <p:txBody>
              <a:bodyPr wrap="square">
                <a:spAutoFit/>
              </a:bodyPr>
              <a:lstStyle/>
              <a:p>
                <a:pPr>
                  <a:lnSpc>
                    <a:spcPct val="150000"/>
                  </a:lnSpc>
                  <a:spcBef>
                    <a:spcPts val="900"/>
                  </a:spcBef>
                  <a:spcAft>
                    <a:spcPts val="900"/>
                  </a:spcAft>
                </a:pPr>
                <a:r>
                  <a:rPr lang="zh-CN" altLang="zh-CN" sz="2400" b="1" dirty="0">
                    <a:solidFill>
                      <a:srgbClr val="0070C0"/>
                    </a:solidFill>
                    <a:effectLst/>
                    <a:latin typeface="Cambria" panose="02040503050406030204" pitchFamily="18" charset="0"/>
                    <a:ea typeface="宋体" panose="02010600030101010101" pitchFamily="2" charset="-122"/>
                    <a:cs typeface="Times New Roman" panose="02020603050405020304" pitchFamily="18" charset="0"/>
                  </a:rPr>
                  <a:t>例 </a:t>
                </a:r>
                <a:r>
                  <a:rPr lang="en-US" altLang="zh-CN" sz="2400" b="1" dirty="0">
                    <a:solidFill>
                      <a:srgbClr val="0070C0"/>
                    </a:solidFill>
                    <a:effectLst/>
                    <a:latin typeface="Cambria" panose="02040503050406030204" pitchFamily="18" charset="0"/>
                    <a:ea typeface="宋体" panose="02010600030101010101" pitchFamily="2" charset="-122"/>
                    <a:cs typeface="Times New Roman" panose="02020603050405020304" pitchFamily="18" charset="0"/>
                  </a:rPr>
                  <a:t>6.1.1</a:t>
                </a:r>
                <a:r>
                  <a:rPr lang="en-US" altLang="zh-CN" sz="2400" dirty="0">
                    <a:solidFill>
                      <a:srgbClr val="0070C0"/>
                    </a:solidFill>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求矩阵</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14:m>
                  <m:oMath xmlns:m="http://schemas.openxmlformats.org/officeDocument/2006/math">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𝑨</m:t>
                    </m:r>
                    <m:r>
                      <a:rPr lang="en-US" altLang="zh-CN" sz="2400">
                        <a:effectLst/>
                        <a:latin typeface="Cambria Math" panose="02040503050406030204" pitchFamily="18" charset="0"/>
                        <a:ea typeface="宋体" panose="02010600030101010101" pitchFamily="2" charset="-122"/>
                        <a:cs typeface="Times New Roman" panose="02020603050405020304" pitchFamily="18" charset="0"/>
                      </a:rPr>
                      <m:t>=</m:t>
                    </m:r>
                    <m:d>
                      <m:d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dPr>
                      <m:e>
                        <m:m>
                          <m:mPr>
                            <m:plcHide m:val="on"/>
                            <m:mcs>
                              <m:mc>
                                <m:mcPr>
                                  <m:count m:val="2"/>
                                  <m:mcJc m:val="center"/>
                                </m:mcPr>
                              </m:mc>
                            </m:mcs>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mPr>
                          <m:mr>
                            <m:e>
                              <m:r>
                                <a:rPr lang="en-US" altLang="zh-CN" sz="2400">
                                  <a:effectLst/>
                                  <a:latin typeface="Cambria Math" panose="02040503050406030204" pitchFamily="18" charset="0"/>
                                  <a:ea typeface="宋体" panose="02010600030101010101" pitchFamily="2" charset="-122"/>
                                  <a:cs typeface="Times New Roman" panose="02020603050405020304" pitchFamily="18" charset="0"/>
                                </a:rPr>
                                <m:t>1</m:t>
                              </m:r>
                            </m:e>
                            <m:e>
                              <m:r>
                                <a:rPr lang="en-US" altLang="zh-CN" sz="2400">
                                  <a:effectLst/>
                                  <a:latin typeface="Cambria Math" panose="02040503050406030204" pitchFamily="18" charset="0"/>
                                  <a:ea typeface="宋体" panose="02010600030101010101" pitchFamily="2" charset="-122"/>
                                  <a:cs typeface="Times New Roman" panose="02020603050405020304" pitchFamily="18" charset="0"/>
                                </a:rPr>
                                <m:t>2</m:t>
                              </m:r>
                            </m:e>
                          </m:mr>
                          <m:mr>
                            <m:e>
                              <m:r>
                                <a:rPr lang="en-US" altLang="zh-CN" sz="2400">
                                  <a:effectLst/>
                                  <a:latin typeface="Cambria Math" panose="02040503050406030204" pitchFamily="18" charset="0"/>
                                  <a:ea typeface="宋体" panose="02010600030101010101" pitchFamily="2" charset="-122"/>
                                  <a:cs typeface="Times New Roman" panose="02020603050405020304" pitchFamily="18" charset="0"/>
                                </a:rPr>
                                <m:t>2</m:t>
                              </m:r>
                            </m:e>
                            <m:e>
                              <m:r>
                                <a:rPr lang="en-US" altLang="zh-CN" sz="2400">
                                  <a:effectLst/>
                                  <a:latin typeface="Cambria Math" panose="02040503050406030204" pitchFamily="18" charset="0"/>
                                  <a:ea typeface="宋体" panose="02010600030101010101" pitchFamily="2" charset="-122"/>
                                  <a:cs typeface="Times New Roman" panose="02020603050405020304" pitchFamily="18" charset="0"/>
                                </a:rPr>
                                <m:t>1</m:t>
                              </m:r>
                            </m:e>
                          </m:mr>
                        </m:m>
                      </m:e>
                    </m:d>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的特征值与特征向量</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endParaRPr lang="zh-CN" altLang="zh-CN" sz="2400" dirty="0">
                  <a:effectLst/>
                  <a:latin typeface="Cambria" panose="02040503050406030204" pitchFamily="18" charset="0"/>
                  <a:ea typeface="宋体" panose="02010600030101010101" pitchFamily="2" charset="-122"/>
                  <a:cs typeface="Times New Roman" panose="02020603050405020304" pitchFamily="18" charset="0"/>
                </a:endParaRPr>
              </a:p>
              <a:p>
                <a:pPr>
                  <a:lnSpc>
                    <a:spcPct val="150000"/>
                  </a:lnSpc>
                  <a:spcBef>
                    <a:spcPts val="900"/>
                  </a:spcBef>
                  <a:spcAft>
                    <a:spcPts val="900"/>
                  </a:spcAft>
                </a:pPr>
                <a:r>
                  <a:rPr lang="en-US" altLang="zh-CN" sz="2400" dirty="0" err="1">
                    <a:solidFill>
                      <a:srgbClr val="0070C0"/>
                    </a:solidFill>
                    <a:effectLst/>
                    <a:latin typeface="宋体" panose="02010600030101010101" pitchFamily="2" charset="-122"/>
                    <a:ea typeface="宋体" panose="02010600030101010101" pitchFamily="2" charset="-122"/>
                    <a:cs typeface="Times New Roman" panose="02020603050405020304" pitchFamily="18" charset="0"/>
                  </a:rPr>
                  <a:t>解</a:t>
                </a:r>
                <a:r>
                  <a:rPr lang="en-US" altLang="zh-CN" sz="2400" dirty="0">
                    <a:solidFill>
                      <a:srgbClr val="0070C0"/>
                    </a:solidFill>
                    <a:effectLst/>
                    <a:latin typeface="Cambria" panose="02040503050406030204" pitchFamily="18" charset="0"/>
                    <a:ea typeface="宋体" panose="02010600030101010101" pitchFamily="2" charset="-122"/>
                    <a:cs typeface="Times New Roman" panose="02020603050405020304" pitchFamily="18" charset="0"/>
                  </a:rPr>
                  <a:t>:  </a:t>
                </a:r>
                <a:r>
                  <a:rPr lang="en-US" altLang="zh-CN" sz="2400" dirty="0">
                    <a:solidFill>
                      <a:srgbClr val="7030A0"/>
                    </a:solidFill>
                    <a:effectLst/>
                    <a:latin typeface="Cambria" panose="02040503050406030204" pitchFamily="18" charset="0"/>
                    <a:ea typeface="宋体" panose="02010600030101010101" pitchFamily="2" charset="-122"/>
                    <a:cs typeface="Times New Roman" panose="02020603050405020304" pitchFamily="18" charset="0"/>
                  </a:rPr>
                  <a:t>(1) </a:t>
                </a:r>
                <a:r>
                  <a:rPr lang="en-US" altLang="zh-CN" sz="2400" dirty="0" err="1">
                    <a:effectLst/>
                    <a:latin typeface="宋体" panose="02010600030101010101" pitchFamily="2" charset="-122"/>
                    <a:ea typeface="宋体" panose="02010600030101010101" pitchFamily="2" charset="-122"/>
                    <a:cs typeface="Times New Roman" panose="02020603050405020304" pitchFamily="18" charset="0"/>
                  </a:rPr>
                  <a:t>解特征方程</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14:m>
                  <m:oMath xmlns:m="http://schemas.openxmlformats.org/officeDocument/2006/math">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𝜆</m:t>
                    </m:r>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𝐄</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𝐀</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|=0</m:t>
                    </m:r>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a:t>
                </a:r>
                <a:endParaRPr lang="zh-CN" altLang="zh-CN" sz="2400" dirty="0">
                  <a:effectLst/>
                  <a:latin typeface="Cambria" panose="02040503050406030204" pitchFamily="18" charset="0"/>
                  <a:ea typeface="宋体" panose="02010600030101010101" pitchFamily="2" charset="-122"/>
                  <a:cs typeface="Times New Roman" panose="02020603050405020304" pitchFamily="18" charset="0"/>
                </a:endParaRPr>
              </a:p>
              <a:p>
                <a:pPr>
                  <a:lnSpc>
                    <a:spcPct val="150000"/>
                  </a:lnSpc>
                  <a:spcBef>
                    <a:spcPts val="900"/>
                  </a:spcBef>
                  <a:spcAft>
                    <a:spcPts val="900"/>
                  </a:spcAft>
                </a:pPr>
                <a14:m>
                  <m:oMathPara xmlns:m="http://schemas.openxmlformats.org/officeDocument/2006/math">
                    <m:oMathParaPr>
                      <m:jc m:val="centerGroup"/>
                    </m:oMathParaPr>
                    <m:oMath xmlns:m="http://schemas.openxmlformats.org/officeDocument/2006/math">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𝜆</m:t>
                      </m:r>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𝑬</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𝑨</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d>
                        <m:dPr>
                          <m:begChr m:val="|"/>
                          <m:endChr m:val="|"/>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dPr>
                        <m:e>
                          <m:m>
                            <m:mPr>
                              <m:plcHide m:val="on"/>
                              <m:mcs>
                                <m:mc>
                                  <m:mcPr>
                                    <m:count m:val="2"/>
                                    <m:mcJc m:val="center"/>
                                  </m:mcPr>
                                </m:mc>
                              </m:mcs>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mPr>
                            <m:m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𝜆</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e>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−2</m:t>
                                </m:r>
                              </m:e>
                            </m:mr>
                            <m:m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−2</m:t>
                                </m:r>
                              </m:e>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𝜆</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e>
                            </m:mr>
                          </m:m>
                        </m:e>
                      </m:d>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𝜆</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sSup>
                        <m:sSup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e>
                        <m:sup>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2</m:t>
                          </m:r>
                        </m:sup>
                      </m:sSup>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−4=(</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𝜆</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−3)(</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𝜆</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oMath>
                  </m:oMathPara>
                </a14:m>
                <a:endParaRPr lang="zh-CN" altLang="zh-CN" sz="2400" dirty="0">
                  <a:effectLst/>
                  <a:latin typeface="Cambria" panose="02040503050406030204" pitchFamily="18" charset="0"/>
                  <a:ea typeface="宋体" panose="02010600030101010101" pitchFamily="2" charset="-122"/>
                  <a:cs typeface="Times New Roman" panose="02020603050405020304" pitchFamily="18" charset="0"/>
                </a:endParaRPr>
              </a:p>
              <a:p>
                <a:pPr>
                  <a:lnSpc>
                    <a:spcPct val="150000"/>
                  </a:lnSpc>
                  <a:spcBef>
                    <a:spcPts val="900"/>
                  </a:spcBef>
                  <a:spcAft>
                    <a:spcPts val="900"/>
                  </a:spcAft>
                </a:pPr>
                <a:r>
                  <a:rPr lang="en-US" altLang="zh-CN" sz="2400" dirty="0" err="1">
                    <a:effectLst/>
                    <a:latin typeface="宋体" panose="02010600030101010101" pitchFamily="2" charset="-122"/>
                    <a:ea typeface="宋体" panose="02010600030101010101" pitchFamily="2" charset="-122"/>
                    <a:cs typeface="Times New Roman" panose="02020603050405020304" pitchFamily="18" charset="0"/>
                  </a:rPr>
                  <a:t>由</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14:m>
                  <m:oMath xmlns:m="http://schemas.openxmlformats.org/officeDocument/2006/math">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𝜆</m:t>
                    </m:r>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𝑬</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𝑨</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|=0</m:t>
                    </m:r>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en-US" altLang="zh-CN" sz="2400" dirty="0" err="1">
                    <a:effectLst/>
                    <a:latin typeface="宋体" panose="02010600030101010101" pitchFamily="2" charset="-122"/>
                    <a:ea typeface="宋体" panose="02010600030101010101" pitchFamily="2" charset="-122"/>
                    <a:cs typeface="Times New Roman" panose="02020603050405020304" pitchFamily="18" charset="0"/>
                  </a:rPr>
                  <a:t>得特征值为</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endParaRPr lang="zh-CN" altLang="zh-CN" sz="2400" dirty="0">
                  <a:effectLst/>
                  <a:latin typeface="Cambria" panose="02040503050406030204" pitchFamily="18" charset="0"/>
                  <a:ea typeface="宋体" panose="02010600030101010101" pitchFamily="2" charset="-122"/>
                  <a:cs typeface="Times New Roman" panose="02020603050405020304" pitchFamily="18" charset="0"/>
                </a:endParaRPr>
              </a:p>
              <a:p>
                <a:pPr>
                  <a:lnSpc>
                    <a:spcPct val="150000"/>
                  </a:lnSpc>
                  <a:spcBef>
                    <a:spcPts val="900"/>
                  </a:spcBef>
                  <a:spcAft>
                    <a:spcPts val="900"/>
                  </a:spcAft>
                </a:pPr>
                <a14:m>
                  <m:oMathPara xmlns:m="http://schemas.openxmlformats.org/officeDocument/2006/math">
                    <m:oMathParaPr>
                      <m:jc m:val="centerGroup"/>
                    </m:oMathParaPr>
                    <m:oMath xmlns:m="http://schemas.openxmlformats.org/officeDocument/2006/math">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𝜆</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sub>
                      </m:s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=3, </m:t>
                      </m:r>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𝜆</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2</m:t>
                          </m:r>
                        </m:sub>
                      </m:s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oMath>
                  </m:oMathPara>
                </a14:m>
                <a:endParaRPr lang="zh-CN" altLang="zh-CN" sz="2400" dirty="0">
                  <a:effectLst/>
                  <a:latin typeface="Cambria" panose="02040503050406030204" pitchFamily="18" charset="0"/>
                  <a:ea typeface="宋体" panose="02010600030101010101" pitchFamily="2" charset="-122"/>
                  <a:cs typeface="Times New Roman" panose="02020603050405020304" pitchFamily="18" charset="0"/>
                </a:endParaRPr>
              </a:p>
            </p:txBody>
          </p:sp>
        </mc:Choice>
        <mc:Fallback xmlns="">
          <p:sp>
            <p:nvSpPr>
              <p:cNvPr id="3" name="文本框 2">
                <a:extLst>
                  <a:ext uri="{FF2B5EF4-FFF2-40B4-BE49-F238E27FC236}">
                    <a16:creationId xmlns:a16="http://schemas.microsoft.com/office/drawing/2014/main" id="{F0A6F6D1-EB2E-65F4-368A-B91192DA369D}"/>
                  </a:ext>
                </a:extLst>
              </p:cNvPr>
              <p:cNvSpPr txBox="1">
                <a:spLocks noRot="1" noChangeAspect="1" noMove="1" noResize="1" noEditPoints="1" noAdjustHandles="1" noChangeArrowheads="1" noChangeShapeType="1" noTextEdit="1"/>
              </p:cNvSpPr>
              <p:nvPr/>
            </p:nvSpPr>
            <p:spPr>
              <a:xfrm>
                <a:off x="594910" y="1110770"/>
                <a:ext cx="10488058" cy="4417428"/>
              </a:xfrm>
              <a:prstGeom prst="rect">
                <a:avLst/>
              </a:prstGeom>
              <a:blipFill>
                <a:blip r:embed="rId2"/>
                <a:stretch>
                  <a:fillRect l="-96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117710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83738961-2E1A-AEC4-5644-CB36E711B136}"/>
                  </a:ext>
                </a:extLst>
              </p:cNvPr>
              <p:cNvSpPr txBox="1"/>
              <p:nvPr/>
            </p:nvSpPr>
            <p:spPr>
              <a:xfrm>
                <a:off x="664684" y="1506985"/>
                <a:ext cx="10686362" cy="4772332"/>
              </a:xfrm>
              <a:prstGeom prst="rect">
                <a:avLst/>
              </a:prstGeom>
              <a:noFill/>
            </p:spPr>
            <p:txBody>
              <a:bodyPr wrap="square">
                <a:spAutoFit/>
              </a:bodyPr>
              <a:lstStyle/>
              <a:p>
                <a:pPr indent="304800">
                  <a:lnSpc>
                    <a:spcPct val="150000"/>
                  </a:lnSpc>
                  <a:spcBef>
                    <a:spcPts val="900"/>
                  </a:spcBef>
                  <a:spcAft>
                    <a:spcPts val="900"/>
                  </a:spcAft>
                </a:pPr>
                <a:r>
                  <a:rPr lang="en-US" altLang="zh-CN" sz="2400" dirty="0">
                    <a:solidFill>
                      <a:srgbClr val="7030A0"/>
                    </a:solidFill>
                    <a:effectLst/>
                    <a:latin typeface="Cambria" panose="02040503050406030204" pitchFamily="18" charset="0"/>
                    <a:ea typeface="宋体" panose="02010600030101010101" pitchFamily="2" charset="-122"/>
                    <a:cs typeface="Times New Roman" panose="02020603050405020304" pitchFamily="18" charset="0"/>
                  </a:rPr>
                  <a:t>(2) </a:t>
                </a:r>
                <a:r>
                  <a:rPr lang="en-US" altLang="zh-CN" sz="2400" dirty="0" err="1">
                    <a:effectLst/>
                    <a:latin typeface="宋体" panose="02010600030101010101" pitchFamily="2" charset="-122"/>
                    <a:ea typeface="宋体" panose="02010600030101010101" pitchFamily="2" charset="-122"/>
                    <a:cs typeface="Times New Roman" panose="02020603050405020304" pitchFamily="18" charset="0"/>
                  </a:rPr>
                  <a:t>求方程</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14:m>
                  <m:oMath xmlns:m="http://schemas.openxmlformats.org/officeDocument/2006/math">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ltLang="zh-CN" sz="2400">
                            <a:effectLst/>
                            <a:latin typeface="Cambria Math" panose="02040503050406030204" pitchFamily="18" charset="0"/>
                            <a:ea typeface="宋体" panose="02010600030101010101" pitchFamily="2" charset="-122"/>
                            <a:cs typeface="Times New Roman" panose="02020603050405020304" pitchFamily="18" charset="0"/>
                          </a:rPr>
                          <m:t>λ</m:t>
                        </m:r>
                      </m:e>
                      <m:sub>
                        <m:r>
                          <m:rPr>
                            <m:sty m:val="p"/>
                          </m:rPr>
                          <a:rPr lang="en-US" altLang="zh-CN" sz="2400">
                            <a:effectLst/>
                            <a:latin typeface="Cambria Math" panose="02040503050406030204" pitchFamily="18" charset="0"/>
                            <a:ea typeface="宋体" panose="02010600030101010101" pitchFamily="2" charset="-122"/>
                            <a:cs typeface="Times New Roman" panose="02020603050405020304" pitchFamily="18" charset="0"/>
                          </a:rPr>
                          <m:t>i</m:t>
                        </m:r>
                      </m:sub>
                    </m:sSub>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𝑬</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𝑨</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𝒙</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𝟎</m:t>
                    </m:r>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en-US" altLang="zh-CN" sz="2400" dirty="0" err="1">
                    <a:effectLst/>
                    <a:latin typeface="宋体" panose="02010600030101010101" pitchFamily="2" charset="-122"/>
                    <a:ea typeface="宋体" panose="02010600030101010101" pitchFamily="2" charset="-122"/>
                    <a:cs typeface="Times New Roman" panose="02020603050405020304" pitchFamily="18" charset="0"/>
                  </a:rPr>
                  <a:t>的所有非零解</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a:t>
                </a:r>
                <a:endParaRPr lang="zh-CN" altLang="zh-CN" sz="2400" dirty="0">
                  <a:effectLst/>
                  <a:latin typeface="Cambria" panose="02040503050406030204" pitchFamily="18" charset="0"/>
                  <a:ea typeface="宋体" panose="02010600030101010101" pitchFamily="2" charset="-122"/>
                  <a:cs typeface="Times New Roman" panose="02020603050405020304" pitchFamily="18" charset="0"/>
                </a:endParaRPr>
              </a:p>
              <a:p>
                <a:pPr indent="304800">
                  <a:lnSpc>
                    <a:spcPct val="150000"/>
                  </a:lnSpc>
                  <a:spcBef>
                    <a:spcPts val="900"/>
                  </a:spcBef>
                  <a:spcAft>
                    <a:spcPts val="900"/>
                  </a:spcAft>
                </a:pP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对</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14:m>
                  <m:oMath xmlns:m="http://schemas.openxmlformats.org/officeDocument/2006/math">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𝜆</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sub>
                    </m:s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=3</m:t>
                    </m:r>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求解线性方程组</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14:m>
                  <m:oMath xmlns:m="http://schemas.openxmlformats.org/officeDocument/2006/math">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ltLang="zh-CN" sz="2400">
                            <a:effectLst/>
                            <a:latin typeface="Cambria Math" panose="02040503050406030204" pitchFamily="18" charset="0"/>
                            <a:ea typeface="宋体" panose="02010600030101010101" pitchFamily="2" charset="-122"/>
                            <a:cs typeface="Times New Roman" panose="02020603050405020304" pitchFamily="18" charset="0"/>
                          </a:rPr>
                          <m:t>λ</m:t>
                        </m:r>
                      </m:e>
                      <m:sub>
                        <m:r>
                          <m:rPr>
                            <m:sty m:val="p"/>
                          </m:rPr>
                          <a:rPr lang="en-US" altLang="zh-CN" sz="2400">
                            <a:effectLst/>
                            <a:latin typeface="Cambria Math" panose="02040503050406030204" pitchFamily="18" charset="0"/>
                            <a:ea typeface="宋体" panose="02010600030101010101" pitchFamily="2" charset="-122"/>
                            <a:cs typeface="Times New Roman" panose="02020603050405020304" pitchFamily="18" charset="0"/>
                          </a:rPr>
                          <m:t>i</m:t>
                        </m:r>
                      </m:sub>
                    </m:sSub>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𝑬</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𝑨</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𝒙</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𝟎</m:t>
                    </m:r>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由</a:t>
                </a:r>
              </a:p>
              <a:p>
                <a:pPr>
                  <a:lnSpc>
                    <a:spcPct val="150000"/>
                  </a:lnSpc>
                  <a:spcBef>
                    <a:spcPts val="900"/>
                  </a:spcBef>
                  <a:spcAft>
                    <a:spcPts val="900"/>
                  </a:spcAft>
                </a:pPr>
                <a14:m>
                  <m:oMathPara xmlns:m="http://schemas.openxmlformats.org/officeDocument/2006/math">
                    <m:oMathParaPr>
                      <m:jc m:val="centerGroup"/>
                    </m:oMathParaPr>
                    <m:oMath xmlns:m="http://schemas.openxmlformats.org/officeDocument/2006/math">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3</m:t>
                      </m:r>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𝑬</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𝑨</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d>
                        <m:d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dPr>
                        <m:e>
                          <m:m>
                            <m:mPr>
                              <m:plcHide m:val="on"/>
                              <m:mcs>
                                <m:mc>
                                  <m:mcPr>
                                    <m:count m:val="2"/>
                                    <m:mcJc m:val="center"/>
                                  </m:mcPr>
                                </m:mc>
                              </m:mcs>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mPr>
                            <m:m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2</m:t>
                                </m:r>
                              </m:e>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−2</m:t>
                                </m:r>
                              </m:e>
                            </m:mr>
                            <m:m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−2</m:t>
                                </m:r>
                              </m:e>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2</m:t>
                                </m:r>
                              </m:e>
                            </m:mr>
                          </m:m>
                        </m:e>
                      </m:d>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d>
                        <m:d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dPr>
                        <m:e>
                          <m:m>
                            <m:mPr>
                              <m:plcHide m:val="on"/>
                              <m:mcs>
                                <m:mc>
                                  <m:mcPr>
                                    <m:count m:val="2"/>
                                    <m:mcJc m:val="center"/>
                                  </m:mcPr>
                                </m:mc>
                              </m:mcs>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mPr>
                            <m:m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e>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e>
                            </m:mr>
                            <m:m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0</m:t>
                                </m:r>
                              </m:e>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0</m:t>
                                </m:r>
                              </m:e>
                            </m:mr>
                          </m:m>
                        </m:e>
                      </m:d>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oMath>
                  </m:oMathPara>
                </a14:m>
                <a:endParaRPr lang="zh-CN" altLang="zh-CN" sz="2400" dirty="0">
                  <a:effectLst/>
                  <a:latin typeface="Cambria" panose="02040503050406030204" pitchFamily="18" charset="0"/>
                  <a:ea typeface="宋体" panose="02010600030101010101" pitchFamily="2" charset="-122"/>
                  <a:cs typeface="Times New Roman" panose="02020603050405020304" pitchFamily="18" charset="0"/>
                </a:endParaRPr>
              </a:p>
              <a:p>
                <a:pPr>
                  <a:lnSpc>
                    <a:spcPct val="150000"/>
                  </a:lnSpc>
                  <a:spcBef>
                    <a:spcPts val="900"/>
                  </a:spcBef>
                  <a:spcAft>
                    <a:spcPts val="900"/>
                  </a:spcAft>
                </a:pP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得基础解系</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14:m>
                  <m:oMath xmlns:m="http://schemas.openxmlformats.org/officeDocument/2006/math">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𝒑</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sub>
                    </m:s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d>
                      <m:d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dPr>
                      <m:e>
                        <m:m>
                          <m:mPr>
                            <m:plcHide m:val="on"/>
                            <m:mcs>
                              <m:mc>
                                <m:mcPr>
                                  <m:count m:val="1"/>
                                  <m:mcJc m:val="center"/>
                                </m:mcPr>
                              </m:mc>
                            </m:mcs>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mPr>
                          <m:m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e>
                          </m:mr>
                          <m:m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e>
                          </m:mr>
                        </m:m>
                      </m:e>
                    </m:d>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即对应于</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14:m>
                  <m:oMath xmlns:m="http://schemas.openxmlformats.org/officeDocument/2006/math">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𝜆</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sub>
                    </m:s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=3</m:t>
                    </m:r>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的全部特征向量为</a:t>
                </a:r>
              </a:p>
              <a:p>
                <a:pPr>
                  <a:lnSpc>
                    <a:spcPct val="150000"/>
                  </a:lnSpc>
                  <a:spcBef>
                    <a:spcPts val="900"/>
                  </a:spcBef>
                  <a:spcAft>
                    <a:spcPts val="900"/>
                  </a:spcAft>
                </a:pPr>
                <a14:m>
                  <m:oMathPara xmlns:m="http://schemas.openxmlformats.org/officeDocument/2006/math">
                    <m:oMathParaPr>
                      <m:jc m:val="centerGroup"/>
                    </m:oMathParaPr>
                    <m:oMath xmlns:m="http://schemas.openxmlformats.org/officeDocument/2006/math">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𝑘</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sub>
                      </m:sSub>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𝐩</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sub>
                      </m:s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𝑘</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sub>
                      </m:sSub>
                      <m:d>
                        <m:d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dPr>
                        <m:e>
                          <m:m>
                            <m:mPr>
                              <m:plcHide m:val="on"/>
                              <m:mcs>
                                <m:mc>
                                  <m:mcPr>
                                    <m:count m:val="1"/>
                                    <m:mcJc m:val="center"/>
                                  </m:mcPr>
                                </m:mc>
                              </m:mcs>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mPr>
                            <m:m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e>
                            </m:mr>
                            <m:m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e>
                            </m:mr>
                          </m:m>
                        </m:e>
                      </m:d>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,   </m:t>
                      </m:r>
                      <m:sSub>
                        <m:sSubPr>
                          <m:ctrlPr>
                            <a:rPr lang="zh-CN" altLang="zh-CN" sz="2400" i="1" smtClean="0">
                              <a:solidFill>
                                <a:srgbClr val="C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solidFill>
                                <a:srgbClr val="C00000"/>
                              </a:solidFill>
                              <a:effectLst/>
                              <a:latin typeface="Cambria Math" panose="02040503050406030204" pitchFamily="18" charset="0"/>
                              <a:ea typeface="宋体" panose="02010600030101010101" pitchFamily="2" charset="-122"/>
                              <a:cs typeface="Times New Roman" panose="02020603050405020304" pitchFamily="18" charset="0"/>
                            </a:rPr>
                            <m:t>𝑘</m:t>
                          </m:r>
                        </m:e>
                        <m:sub>
                          <m:r>
                            <a:rPr lang="en-US" altLang="zh-CN" sz="2400" i="1">
                              <a:solidFill>
                                <a:srgbClr val="C00000"/>
                              </a:solidFill>
                              <a:effectLst/>
                              <a:latin typeface="Cambria Math" panose="02040503050406030204" pitchFamily="18" charset="0"/>
                              <a:ea typeface="宋体" panose="02010600030101010101" pitchFamily="2" charset="-122"/>
                              <a:cs typeface="Times New Roman" panose="02020603050405020304" pitchFamily="18" charset="0"/>
                            </a:rPr>
                            <m:t>1</m:t>
                          </m:r>
                        </m:sub>
                      </m:sSub>
                      <m:r>
                        <a:rPr lang="en-US" altLang="zh-CN" sz="2400" i="1">
                          <a:solidFill>
                            <a:srgbClr val="C00000"/>
                          </a:solidFill>
                          <a:effectLst/>
                          <a:latin typeface="Cambria Math" panose="02040503050406030204" pitchFamily="18" charset="0"/>
                          <a:ea typeface="宋体" panose="02010600030101010101" pitchFamily="2" charset="-122"/>
                          <a:cs typeface="Times New Roman" panose="02020603050405020304" pitchFamily="18" charset="0"/>
                        </a:rPr>
                        <m:t>≠0</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oMath>
                  </m:oMathPara>
                </a14:m>
                <a:endParaRPr lang="zh-CN" altLang="zh-CN" sz="2400" dirty="0">
                  <a:effectLst/>
                  <a:latin typeface="Cambria" panose="02040503050406030204" pitchFamily="18" charset="0"/>
                  <a:ea typeface="宋体" panose="02010600030101010101" pitchFamily="2" charset="-122"/>
                  <a:cs typeface="Times New Roman" panose="02020603050405020304" pitchFamily="18" charset="0"/>
                </a:endParaRPr>
              </a:p>
            </p:txBody>
          </p:sp>
        </mc:Choice>
        <mc:Fallback xmlns="">
          <p:sp>
            <p:nvSpPr>
              <p:cNvPr id="3" name="文本框 2">
                <a:extLst>
                  <a:ext uri="{FF2B5EF4-FFF2-40B4-BE49-F238E27FC236}">
                    <a16:creationId xmlns:a16="http://schemas.microsoft.com/office/drawing/2014/main" id="{83738961-2E1A-AEC4-5644-CB36E711B136}"/>
                  </a:ext>
                </a:extLst>
              </p:cNvPr>
              <p:cNvSpPr txBox="1">
                <a:spLocks noRot="1" noChangeAspect="1" noMove="1" noResize="1" noEditPoints="1" noAdjustHandles="1" noChangeArrowheads="1" noChangeShapeType="1" noTextEdit="1"/>
              </p:cNvSpPr>
              <p:nvPr/>
            </p:nvSpPr>
            <p:spPr>
              <a:xfrm>
                <a:off x="664684" y="1506985"/>
                <a:ext cx="10686362" cy="4772332"/>
              </a:xfrm>
              <a:prstGeom prst="rect">
                <a:avLst/>
              </a:prstGeom>
              <a:blipFill>
                <a:blip r:embed="rId2"/>
                <a:stretch>
                  <a:fillRect l="-95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779269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15B40FEE-F487-BB8D-8C12-949C40F3F64C}"/>
                  </a:ext>
                </a:extLst>
              </p:cNvPr>
              <p:cNvSpPr txBox="1"/>
              <p:nvPr/>
            </p:nvSpPr>
            <p:spPr>
              <a:xfrm>
                <a:off x="752819" y="1341732"/>
                <a:ext cx="10686362" cy="3987502"/>
              </a:xfrm>
              <a:prstGeom prst="rect">
                <a:avLst/>
              </a:prstGeom>
              <a:noFill/>
            </p:spPr>
            <p:txBody>
              <a:bodyPr wrap="square">
                <a:spAutoFit/>
              </a:bodyPr>
              <a:lstStyle/>
              <a:p>
                <a:pPr>
                  <a:lnSpc>
                    <a:spcPct val="150000"/>
                  </a:lnSpc>
                  <a:spcBef>
                    <a:spcPts val="900"/>
                  </a:spcBef>
                  <a:spcAft>
                    <a:spcPts val="900"/>
                  </a:spcAft>
                </a:pP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对</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14:m>
                  <m:oMath xmlns:m="http://schemas.openxmlformats.org/officeDocument/2006/math">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𝜆</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2</m:t>
                        </m:r>
                      </m:sub>
                    </m:s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求解线性方程组</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14:m>
                  <m:oMath xmlns:m="http://schemas.openxmlformats.org/officeDocument/2006/math">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𝜆</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𝑖</m:t>
                        </m:r>
                      </m:sub>
                    </m:sSub>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𝑬</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𝑨</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𝒙</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𝟎</m:t>
                    </m:r>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由</a:t>
                </a:r>
              </a:p>
              <a:p>
                <a:pPr>
                  <a:lnSpc>
                    <a:spcPct val="150000"/>
                  </a:lnSpc>
                  <a:spcBef>
                    <a:spcPts val="900"/>
                  </a:spcBef>
                  <a:spcAft>
                    <a:spcPts val="900"/>
                  </a:spcAft>
                </a:pPr>
                <a14:m>
                  <m:oMathPara xmlns:m="http://schemas.openxmlformats.org/officeDocument/2006/math">
                    <m:oMathParaPr>
                      <m:jc m:val="centerGroup"/>
                    </m:oMathParaPr>
                    <m:oMath xmlns:m="http://schemas.openxmlformats.org/officeDocument/2006/math">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𝑬</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𝑨</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d>
                        <m:d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dPr>
                        <m:e>
                          <m:m>
                            <m:mPr>
                              <m:plcHide m:val="on"/>
                              <m:mcs>
                                <m:mc>
                                  <m:mcPr>
                                    <m:count m:val="2"/>
                                    <m:mcJc m:val="center"/>
                                  </m:mcPr>
                                </m:mc>
                              </m:mcs>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mPr>
                            <m:m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−2</m:t>
                                </m:r>
                              </m:e>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−2</m:t>
                                </m:r>
                              </m:e>
                            </m:mr>
                            <m:m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−2</m:t>
                                </m:r>
                              </m:e>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−2</m:t>
                                </m:r>
                              </m:e>
                            </m:mr>
                          </m:m>
                        </m:e>
                      </m:d>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d>
                        <m:d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dPr>
                        <m:e>
                          <m:m>
                            <m:mPr>
                              <m:plcHide m:val="on"/>
                              <m:mcs>
                                <m:mc>
                                  <m:mcPr>
                                    <m:count m:val="2"/>
                                    <m:mcJc m:val="center"/>
                                  </m:mcPr>
                                </m:mc>
                              </m:mcs>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mPr>
                            <m:m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e>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e>
                            </m:mr>
                            <m:m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0</m:t>
                                </m:r>
                              </m:e>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0</m:t>
                                </m:r>
                              </m:e>
                            </m:mr>
                          </m:m>
                        </m:e>
                      </m:d>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oMath>
                  </m:oMathPara>
                </a14:m>
                <a:endParaRPr lang="zh-CN" altLang="zh-CN" sz="2400" dirty="0">
                  <a:effectLst/>
                  <a:latin typeface="Cambria" panose="02040503050406030204" pitchFamily="18" charset="0"/>
                  <a:ea typeface="宋体" panose="02010600030101010101" pitchFamily="2" charset="-122"/>
                  <a:cs typeface="Times New Roman" panose="02020603050405020304" pitchFamily="18" charset="0"/>
                </a:endParaRPr>
              </a:p>
              <a:p>
                <a:pPr>
                  <a:lnSpc>
                    <a:spcPct val="150000"/>
                  </a:lnSpc>
                  <a:spcBef>
                    <a:spcPts val="900"/>
                  </a:spcBef>
                  <a:spcAft>
                    <a:spcPts val="900"/>
                  </a:spcAft>
                </a:pP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得基础解系</a:t>
                </a:r>
                <a:r>
                  <a:rPr lang="en-US" altLang="zh-CN" sz="2400" i="1" dirty="0">
                    <a:effectLst/>
                    <a:latin typeface="Cambria" panose="02040503050406030204" pitchFamily="18" charset="0"/>
                    <a:ea typeface="宋体" panose="02010600030101010101" pitchFamily="2" charset="-122"/>
                    <a:cs typeface="Times New Roman" panose="02020603050405020304" pitchFamily="18" charset="0"/>
                  </a:rPr>
                  <a:t> </a:t>
                </a:r>
                <a14:m>
                  <m:oMath xmlns:m="http://schemas.openxmlformats.org/officeDocument/2006/math">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𝒑</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2</m:t>
                        </m:r>
                      </m:sub>
                    </m:s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d>
                      <m:d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dPr>
                      <m:e>
                        <m:m>
                          <m:mPr>
                            <m:plcHide m:val="on"/>
                            <m:mcs>
                              <m:mc>
                                <m:mcPr>
                                  <m:count m:val="1"/>
                                  <m:mcJc m:val="center"/>
                                </m:mcPr>
                              </m:mc>
                            </m:mcs>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mPr>
                          <m:m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e>
                          </m:mr>
                          <m:m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e>
                          </m:mr>
                        </m:m>
                      </m:e>
                    </m:d>
                  </m:oMath>
                </a14:m>
                <a:r>
                  <a:rPr lang="en-US" altLang="zh-CN" sz="2400" i="1" dirty="0">
                    <a:effectLst/>
                    <a:latin typeface="Cambria" panose="02040503050406030204" pitchFamily="18" charset="0"/>
                    <a:ea typeface="宋体" panose="02010600030101010101" pitchFamily="2" charset="-122"/>
                    <a:cs typeface="Times New Roman" panose="02020603050405020304" pitchFamily="18" charset="0"/>
                  </a:rPr>
                  <a:t>,</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即对应于</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14:m>
                  <m:oMath xmlns:m="http://schemas.openxmlformats.org/officeDocument/2006/math">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𝜆</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2</m:t>
                        </m:r>
                      </m:sub>
                    </m:s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的全部特征向量为</a:t>
                </a:r>
              </a:p>
              <a:p>
                <a:pPr>
                  <a:lnSpc>
                    <a:spcPct val="150000"/>
                  </a:lnSpc>
                  <a:spcBef>
                    <a:spcPts val="900"/>
                  </a:spcBef>
                  <a:spcAft>
                    <a:spcPts val="900"/>
                  </a:spcAft>
                </a:pPr>
                <a14:m>
                  <m:oMathPara xmlns:m="http://schemas.openxmlformats.org/officeDocument/2006/math">
                    <m:oMathParaPr>
                      <m:jc m:val="centerGroup"/>
                    </m:oMathParaPr>
                    <m:oMath xmlns:m="http://schemas.openxmlformats.org/officeDocument/2006/math">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𝑘</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2</m:t>
                          </m:r>
                        </m:sub>
                      </m:sSub>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𝒑</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2</m:t>
                          </m:r>
                        </m:sub>
                      </m:s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𝑘</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2</m:t>
                          </m:r>
                        </m:sub>
                      </m:sSub>
                      <m:d>
                        <m:d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dPr>
                        <m:e>
                          <m:m>
                            <m:mPr>
                              <m:plcHide m:val="on"/>
                              <m:mcs>
                                <m:mc>
                                  <m:mcPr>
                                    <m:count m:val="1"/>
                                    <m:mcJc m:val="center"/>
                                  </m:mcPr>
                                </m:mc>
                              </m:mcs>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mPr>
                            <m:m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e>
                            </m:mr>
                            <m:m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e>
                            </m:mr>
                          </m:m>
                        </m:e>
                      </m:d>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,   </m:t>
                      </m:r>
                      <m:sSub>
                        <m:sSubPr>
                          <m:ctrlPr>
                            <a:rPr lang="zh-CN" altLang="zh-CN" sz="2400" i="1" smtClean="0">
                              <a:solidFill>
                                <a:srgbClr val="C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solidFill>
                                <a:srgbClr val="C00000"/>
                              </a:solidFill>
                              <a:effectLst/>
                              <a:latin typeface="Cambria Math" panose="02040503050406030204" pitchFamily="18" charset="0"/>
                              <a:ea typeface="宋体" panose="02010600030101010101" pitchFamily="2" charset="-122"/>
                              <a:cs typeface="Times New Roman" panose="02020603050405020304" pitchFamily="18" charset="0"/>
                            </a:rPr>
                            <m:t>𝑘</m:t>
                          </m:r>
                        </m:e>
                        <m:sub>
                          <m:r>
                            <a:rPr lang="en-US" altLang="zh-CN" sz="2400" i="1">
                              <a:solidFill>
                                <a:srgbClr val="C00000"/>
                              </a:solidFill>
                              <a:effectLst/>
                              <a:latin typeface="Cambria Math" panose="02040503050406030204" pitchFamily="18" charset="0"/>
                              <a:ea typeface="宋体" panose="02010600030101010101" pitchFamily="2" charset="-122"/>
                              <a:cs typeface="Times New Roman" panose="02020603050405020304" pitchFamily="18" charset="0"/>
                            </a:rPr>
                            <m:t>2</m:t>
                          </m:r>
                        </m:sub>
                      </m:sSub>
                      <m:r>
                        <a:rPr lang="en-US" altLang="zh-CN" sz="2400" i="1">
                          <a:solidFill>
                            <a:srgbClr val="C00000"/>
                          </a:solidFill>
                          <a:effectLst/>
                          <a:latin typeface="Cambria Math" panose="02040503050406030204" pitchFamily="18" charset="0"/>
                          <a:ea typeface="宋体" panose="02010600030101010101" pitchFamily="2" charset="-122"/>
                          <a:cs typeface="Times New Roman" panose="02020603050405020304" pitchFamily="18" charset="0"/>
                        </a:rPr>
                        <m:t>≠0</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oMath>
                  </m:oMathPara>
                </a14:m>
                <a:endParaRPr lang="zh-CN" altLang="zh-CN" sz="2400" dirty="0">
                  <a:effectLst/>
                  <a:latin typeface="Cambria" panose="02040503050406030204" pitchFamily="18" charset="0"/>
                  <a:ea typeface="宋体" panose="02010600030101010101" pitchFamily="2" charset="-122"/>
                  <a:cs typeface="Times New Roman" panose="02020603050405020304" pitchFamily="18" charset="0"/>
                </a:endParaRPr>
              </a:p>
            </p:txBody>
          </p:sp>
        </mc:Choice>
        <mc:Fallback xmlns="">
          <p:sp>
            <p:nvSpPr>
              <p:cNvPr id="2" name="文本框 1">
                <a:extLst>
                  <a:ext uri="{FF2B5EF4-FFF2-40B4-BE49-F238E27FC236}">
                    <a16:creationId xmlns:a16="http://schemas.microsoft.com/office/drawing/2014/main" id="{15B40FEE-F487-BB8D-8C12-949C40F3F64C}"/>
                  </a:ext>
                </a:extLst>
              </p:cNvPr>
              <p:cNvSpPr txBox="1">
                <a:spLocks noRot="1" noChangeAspect="1" noMove="1" noResize="1" noEditPoints="1" noAdjustHandles="1" noChangeArrowheads="1" noChangeShapeType="1" noTextEdit="1"/>
              </p:cNvSpPr>
              <p:nvPr/>
            </p:nvSpPr>
            <p:spPr>
              <a:xfrm>
                <a:off x="752819" y="1341732"/>
                <a:ext cx="10686362" cy="3987502"/>
              </a:xfrm>
              <a:prstGeom prst="rect">
                <a:avLst/>
              </a:prstGeom>
              <a:blipFill>
                <a:blip r:embed="rId2"/>
                <a:stretch>
                  <a:fillRect l="-95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545780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208A2938-5DDB-8D55-1F6C-82D031EC0070}"/>
                  </a:ext>
                </a:extLst>
              </p:cNvPr>
              <p:cNvSpPr txBox="1"/>
              <p:nvPr/>
            </p:nvSpPr>
            <p:spPr>
              <a:xfrm>
                <a:off x="661010" y="1074156"/>
                <a:ext cx="10587212" cy="5171352"/>
              </a:xfrm>
              <a:prstGeom prst="rect">
                <a:avLst/>
              </a:prstGeom>
              <a:noFill/>
            </p:spPr>
            <p:txBody>
              <a:bodyPr wrap="square">
                <a:spAutoFit/>
              </a:bodyPr>
              <a:lstStyle/>
              <a:p>
                <a:pPr>
                  <a:lnSpc>
                    <a:spcPct val="150000"/>
                  </a:lnSpc>
                  <a:spcBef>
                    <a:spcPts val="900"/>
                  </a:spcBef>
                  <a:spcAft>
                    <a:spcPts val="900"/>
                  </a:spcAft>
                </a:pPr>
                <a:r>
                  <a:rPr lang="zh-CN" altLang="zh-CN" sz="2400" b="1" dirty="0">
                    <a:solidFill>
                      <a:srgbClr val="0070C0"/>
                    </a:solidFill>
                    <a:effectLst/>
                    <a:latin typeface="Cambria" panose="02040503050406030204" pitchFamily="18" charset="0"/>
                    <a:ea typeface="宋体" panose="02010600030101010101" pitchFamily="2" charset="-122"/>
                    <a:cs typeface="Times New Roman" panose="02020603050405020304" pitchFamily="18" charset="0"/>
                  </a:rPr>
                  <a:t>例 </a:t>
                </a:r>
                <a:r>
                  <a:rPr lang="en-US" altLang="zh-CN" sz="2400" b="1" dirty="0">
                    <a:solidFill>
                      <a:srgbClr val="0070C0"/>
                    </a:solidFill>
                    <a:effectLst/>
                    <a:latin typeface="Cambria" panose="02040503050406030204" pitchFamily="18" charset="0"/>
                    <a:ea typeface="宋体" panose="02010600030101010101" pitchFamily="2" charset="-122"/>
                    <a:cs typeface="Times New Roman" panose="02020603050405020304" pitchFamily="18" charset="0"/>
                  </a:rPr>
                  <a:t>6.1.2</a:t>
                </a:r>
                <a:r>
                  <a:rPr lang="en-US" altLang="zh-CN" sz="2400" dirty="0">
                    <a:solidFill>
                      <a:srgbClr val="0070C0"/>
                    </a:solidFill>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求对角矩阵、上</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下</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三角矩阵的特征值</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endParaRPr lang="zh-CN" altLang="zh-CN" sz="2400" dirty="0">
                  <a:effectLst/>
                  <a:latin typeface="Cambria" panose="02040503050406030204" pitchFamily="18" charset="0"/>
                  <a:ea typeface="宋体" panose="02010600030101010101" pitchFamily="2" charset="-122"/>
                  <a:cs typeface="Times New Roman" panose="02020603050405020304" pitchFamily="18" charset="0"/>
                </a:endParaRPr>
              </a:p>
              <a:p>
                <a:pPr>
                  <a:lnSpc>
                    <a:spcPct val="150000"/>
                  </a:lnSpc>
                  <a:spcBef>
                    <a:spcPts val="900"/>
                  </a:spcBef>
                  <a:spcAft>
                    <a:spcPts val="900"/>
                  </a:spcAft>
                </a:pPr>
                <a:r>
                  <a:rPr lang="zh-CN" altLang="zh-CN" sz="2400" dirty="0">
                    <a:solidFill>
                      <a:srgbClr val="0070C0"/>
                    </a:solidFill>
                    <a:effectLst/>
                    <a:latin typeface="Cambria" panose="02040503050406030204" pitchFamily="18" charset="0"/>
                    <a:ea typeface="宋体" panose="02010600030101010101" pitchFamily="2" charset="-122"/>
                    <a:cs typeface="Times New Roman" panose="02020603050405020304" pitchFamily="18" charset="0"/>
                  </a:rPr>
                  <a:t>解</a:t>
                </a:r>
                <a:r>
                  <a:rPr lang="en-US" altLang="zh-CN" sz="2400" dirty="0">
                    <a:solidFill>
                      <a:srgbClr val="0070C0"/>
                    </a:solidFill>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设 </a:t>
                </a:r>
                <a14:m>
                  <m:oMath xmlns:m="http://schemas.openxmlformats.org/officeDocument/2006/math">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𝑛</m:t>
                    </m:r>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阶对角矩阵 </a:t>
                </a:r>
                <a14:m>
                  <m:oMath xmlns:m="http://schemas.openxmlformats.org/officeDocument/2006/math">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𝚲</m:t>
                    </m:r>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的主对角元素为 </a:t>
                </a:r>
                <a14:m>
                  <m:oMath xmlns:m="http://schemas.openxmlformats.org/officeDocument/2006/math">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𝑎</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11</m:t>
                        </m:r>
                      </m:sub>
                    </m:s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𝑎</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22</m:t>
                        </m:r>
                      </m:sub>
                    </m:s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𝑎</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𝑛𝑛</m:t>
                        </m:r>
                      </m:sub>
                    </m:sSub>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则其特征多项式为</a:t>
                </a:r>
              </a:p>
              <a:p>
                <a:pPr>
                  <a:lnSpc>
                    <a:spcPct val="150000"/>
                  </a:lnSpc>
                  <a:spcBef>
                    <a:spcPts val="900"/>
                  </a:spcBef>
                  <a:spcAft>
                    <a:spcPts val="900"/>
                  </a:spcAft>
                </a:pPr>
                <a14:m>
                  <m:oMathPara xmlns:m="http://schemas.openxmlformats.org/officeDocument/2006/math">
                    <m:oMathParaPr>
                      <m:jc m:val="centerGroup"/>
                    </m:oMathParaPr>
                    <m:oMath xmlns:m="http://schemas.openxmlformats.org/officeDocument/2006/math">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𝜆</m:t>
                      </m:r>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𝐄</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𝚲</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𝜆</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𝑎</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11</m:t>
                          </m:r>
                        </m:sub>
                      </m:s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𝜆</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𝑎</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22</m:t>
                          </m:r>
                        </m:sub>
                      </m:s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𝜆</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𝑎</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𝑛𝑛</m:t>
                          </m:r>
                        </m:sub>
                      </m:s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oMath>
                  </m:oMathPara>
                </a14:m>
                <a:endParaRPr lang="zh-CN" altLang="zh-CN" sz="2400" dirty="0">
                  <a:effectLst/>
                  <a:latin typeface="Cambria" panose="02040503050406030204" pitchFamily="18" charset="0"/>
                  <a:ea typeface="宋体" panose="02010600030101010101" pitchFamily="2" charset="-122"/>
                  <a:cs typeface="Times New Roman" panose="02020603050405020304" pitchFamily="18" charset="0"/>
                </a:endParaRPr>
              </a:p>
              <a:p>
                <a:pPr>
                  <a:lnSpc>
                    <a:spcPct val="150000"/>
                  </a:lnSpc>
                  <a:spcBef>
                    <a:spcPts val="900"/>
                  </a:spcBef>
                  <a:spcAft>
                    <a:spcPts val="900"/>
                  </a:spcAft>
                </a:pP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故对角阵 </a:t>
                </a:r>
                <a14:m>
                  <m:oMath xmlns:m="http://schemas.openxmlformats.org/officeDocument/2006/math">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𝚲</m:t>
                    </m:r>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的全部 </a:t>
                </a:r>
                <a14:m>
                  <m:oMath xmlns:m="http://schemas.openxmlformats.org/officeDocument/2006/math">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𝑛</m:t>
                    </m:r>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个特征值</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就是其主对角线上的元素</a:t>
                </a:r>
                <a:endParaRPr lang="en-US" altLang="zh-CN" sz="2400" dirty="0">
                  <a:effectLst/>
                  <a:latin typeface="Cambria" panose="02040503050406030204" pitchFamily="18" charset="0"/>
                  <a:ea typeface="宋体" panose="02010600030101010101" pitchFamily="2" charset="-122"/>
                  <a:cs typeface="Times New Roman" panose="02020603050405020304" pitchFamily="18" charset="0"/>
                </a:endParaRPr>
              </a:p>
              <a:p>
                <a:pPr algn="ctr">
                  <a:lnSpc>
                    <a:spcPct val="150000"/>
                  </a:lnSpc>
                  <a:spcBef>
                    <a:spcPts val="900"/>
                  </a:spcBef>
                  <a:spcAft>
                    <a:spcPts val="900"/>
                  </a:spcAft>
                </a:pP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 </a:t>
                </a:r>
                <a14:m>
                  <m:oMath xmlns:m="http://schemas.openxmlformats.org/officeDocument/2006/math">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𝑎</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11</m:t>
                        </m:r>
                      </m:sub>
                    </m:sSub>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14:m>
                  <m:oMath xmlns:m="http://schemas.openxmlformats.org/officeDocument/2006/math">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𝑎</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22</m:t>
                        </m:r>
                      </m:sub>
                    </m:sSub>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14:m>
                  <m:oMath xmlns:m="http://schemas.openxmlformats.org/officeDocument/2006/math">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14:m>
                  <m:oMath xmlns:m="http://schemas.openxmlformats.org/officeDocument/2006/math">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𝑎</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𝑛𝑛</m:t>
                        </m:r>
                      </m:sub>
                    </m:sSub>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a:t>
                </a:r>
                <a:endParaRPr lang="zh-CN" altLang="zh-CN" sz="2400" dirty="0">
                  <a:effectLst/>
                  <a:latin typeface="Cambria" panose="02040503050406030204" pitchFamily="18" charset="0"/>
                  <a:ea typeface="宋体" panose="02010600030101010101" pitchFamily="2" charset="-122"/>
                  <a:cs typeface="Times New Roman" panose="02020603050405020304" pitchFamily="18" charset="0"/>
                </a:endParaRPr>
              </a:p>
              <a:p>
                <a:pPr indent="304800">
                  <a:lnSpc>
                    <a:spcPct val="150000"/>
                  </a:lnSpc>
                  <a:spcBef>
                    <a:spcPts val="900"/>
                  </a:spcBef>
                  <a:spcAft>
                    <a:spcPts val="900"/>
                  </a:spcAft>
                </a:pPr>
                <a:r>
                  <a:rPr lang="zh-CN" altLang="en-US"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同理</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14:m>
                  <m:oMath xmlns:m="http://schemas.openxmlformats.org/officeDocument/2006/math">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𝑛</m:t>
                    </m:r>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阶上</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下</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三角矩阵的全部特征值</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就是其主对角线上的元素</a:t>
                </a:r>
                <a:endParaRPr lang="en-US" altLang="zh-CN" sz="2400" dirty="0">
                  <a:effectLst/>
                  <a:latin typeface="Cambria" panose="02040503050406030204" pitchFamily="18" charset="0"/>
                  <a:ea typeface="宋体" panose="02010600030101010101" pitchFamily="2" charset="-122"/>
                  <a:cs typeface="Times New Roman" panose="02020603050405020304" pitchFamily="18" charset="0"/>
                </a:endParaRPr>
              </a:p>
              <a:p>
                <a:pPr indent="304800" algn="ctr">
                  <a:lnSpc>
                    <a:spcPct val="150000"/>
                  </a:lnSpc>
                  <a:spcBef>
                    <a:spcPts val="900"/>
                  </a:spcBef>
                  <a:spcAft>
                    <a:spcPts val="900"/>
                  </a:spcAft>
                </a:pPr>
                <a14:m>
                  <m:oMath xmlns:m="http://schemas.openxmlformats.org/officeDocument/2006/math">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𝑎</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11</m:t>
                        </m:r>
                      </m:sub>
                    </m:sSub>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14:m>
                  <m:oMath xmlns:m="http://schemas.openxmlformats.org/officeDocument/2006/math">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𝑎</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22</m:t>
                        </m:r>
                      </m:sub>
                    </m:sSub>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14:m>
                  <m:oMath xmlns:m="http://schemas.openxmlformats.org/officeDocument/2006/math">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14:m>
                  <m:oMath xmlns:m="http://schemas.openxmlformats.org/officeDocument/2006/math">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𝑎</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𝑛𝑛</m:t>
                        </m:r>
                      </m:sub>
                    </m:sSub>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a:t>
                </a:r>
                <a:endParaRPr lang="zh-CN" altLang="zh-CN" sz="2400" dirty="0">
                  <a:effectLst/>
                  <a:latin typeface="Cambria" panose="02040503050406030204" pitchFamily="18" charset="0"/>
                  <a:ea typeface="宋体" panose="02010600030101010101" pitchFamily="2" charset="-122"/>
                  <a:cs typeface="Times New Roman" panose="02020603050405020304" pitchFamily="18" charset="0"/>
                </a:endParaRPr>
              </a:p>
            </p:txBody>
          </p:sp>
        </mc:Choice>
        <mc:Fallback xmlns="">
          <p:sp>
            <p:nvSpPr>
              <p:cNvPr id="3" name="文本框 2">
                <a:extLst>
                  <a:ext uri="{FF2B5EF4-FFF2-40B4-BE49-F238E27FC236}">
                    <a16:creationId xmlns:a16="http://schemas.microsoft.com/office/drawing/2014/main" id="{208A2938-5DDB-8D55-1F6C-82D031EC0070}"/>
                  </a:ext>
                </a:extLst>
              </p:cNvPr>
              <p:cNvSpPr txBox="1">
                <a:spLocks noRot="1" noChangeAspect="1" noMove="1" noResize="1" noEditPoints="1" noAdjustHandles="1" noChangeArrowheads="1" noChangeShapeType="1" noTextEdit="1"/>
              </p:cNvSpPr>
              <p:nvPr/>
            </p:nvSpPr>
            <p:spPr>
              <a:xfrm>
                <a:off x="661010" y="1074156"/>
                <a:ext cx="10587212" cy="5171352"/>
              </a:xfrm>
              <a:prstGeom prst="rect">
                <a:avLst/>
              </a:prstGeom>
              <a:blipFill>
                <a:blip r:embed="rId2"/>
                <a:stretch>
                  <a:fillRect l="-838" b="-146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824841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0F0910D7-6DD7-AB77-7301-E988BE450828}"/>
                  </a:ext>
                </a:extLst>
              </p:cNvPr>
              <p:cNvSpPr txBox="1"/>
              <p:nvPr/>
            </p:nvSpPr>
            <p:spPr>
              <a:xfrm>
                <a:off x="771180" y="1170133"/>
                <a:ext cx="9970265" cy="3598421"/>
              </a:xfrm>
              <a:prstGeom prst="rect">
                <a:avLst/>
              </a:prstGeom>
              <a:noFill/>
            </p:spPr>
            <p:txBody>
              <a:bodyPr wrap="square">
                <a:spAutoFit/>
              </a:bodyPr>
              <a:lstStyle/>
              <a:p>
                <a:pPr>
                  <a:lnSpc>
                    <a:spcPct val="150000"/>
                  </a:lnSpc>
                  <a:spcBef>
                    <a:spcPts val="900"/>
                  </a:spcBef>
                  <a:spcAft>
                    <a:spcPts val="900"/>
                  </a:spcAft>
                </a:pPr>
                <a:r>
                  <a:rPr lang="zh-CN" altLang="zh-CN" sz="2400" b="1" dirty="0">
                    <a:solidFill>
                      <a:srgbClr val="0070C0"/>
                    </a:solidFill>
                    <a:effectLst/>
                    <a:latin typeface="Cambria" panose="02040503050406030204" pitchFamily="18" charset="0"/>
                    <a:ea typeface="宋体" panose="02010600030101010101" pitchFamily="2" charset="-122"/>
                    <a:cs typeface="Times New Roman" panose="02020603050405020304" pitchFamily="18" charset="0"/>
                  </a:rPr>
                  <a:t>例</a:t>
                </a:r>
                <a:r>
                  <a:rPr lang="en-US" altLang="zh-CN" sz="2400" b="1" dirty="0">
                    <a:solidFill>
                      <a:srgbClr val="0070C0"/>
                    </a:solidFill>
                    <a:effectLst/>
                    <a:latin typeface="Cambria" panose="02040503050406030204" pitchFamily="18" charset="0"/>
                    <a:ea typeface="宋体" panose="02010600030101010101" pitchFamily="2" charset="-122"/>
                    <a:cs typeface="Times New Roman" panose="02020603050405020304" pitchFamily="18" charset="0"/>
                  </a:rPr>
                  <a:t>6.1.3</a:t>
                </a:r>
                <a:r>
                  <a:rPr lang="en-US" altLang="zh-CN" sz="2400" dirty="0">
                    <a:solidFill>
                      <a:srgbClr val="0070C0"/>
                    </a:solidFill>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求数量矩阵 </a:t>
                </a:r>
                <a14:m>
                  <m:oMath xmlns:m="http://schemas.openxmlformats.org/officeDocument/2006/math">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𝑘</m:t>
                    </m:r>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𝑬</m:t>
                    </m:r>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的特征值和特征向量</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endParaRPr lang="zh-CN" altLang="zh-CN" sz="2400" dirty="0">
                  <a:effectLst/>
                  <a:latin typeface="Cambria" panose="02040503050406030204" pitchFamily="18" charset="0"/>
                  <a:ea typeface="宋体" panose="02010600030101010101" pitchFamily="2" charset="-122"/>
                  <a:cs typeface="Times New Roman" panose="02020603050405020304" pitchFamily="18" charset="0"/>
                </a:endParaRPr>
              </a:p>
              <a:p>
                <a:pPr>
                  <a:lnSpc>
                    <a:spcPct val="150000"/>
                  </a:lnSpc>
                  <a:spcBef>
                    <a:spcPts val="900"/>
                  </a:spcBef>
                  <a:spcAft>
                    <a:spcPts val="900"/>
                  </a:spcAft>
                </a:pPr>
                <a:r>
                  <a:rPr lang="zh-CN" altLang="zh-CN" sz="2400" dirty="0">
                    <a:solidFill>
                      <a:srgbClr val="0070C0"/>
                    </a:solidFill>
                    <a:effectLst/>
                    <a:latin typeface="Cambria" panose="02040503050406030204" pitchFamily="18" charset="0"/>
                    <a:ea typeface="宋体" panose="02010600030101010101" pitchFamily="2" charset="-122"/>
                    <a:cs typeface="Times New Roman" panose="02020603050405020304" pitchFamily="18" charset="0"/>
                  </a:rPr>
                  <a:t>解</a:t>
                </a:r>
                <a:r>
                  <a:rPr lang="en-US" altLang="zh-CN" sz="2400" dirty="0">
                    <a:solidFill>
                      <a:srgbClr val="0070C0"/>
                    </a:solidFill>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数量矩阵 </a:t>
                </a:r>
                <a14:m>
                  <m:oMath xmlns:m="http://schemas.openxmlformats.org/officeDocument/2006/math">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𝑘</m:t>
                    </m:r>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𝑬</m:t>
                    </m:r>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也是对角阵</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故 </a:t>
                </a:r>
                <a14:m>
                  <m:oMath xmlns:m="http://schemas.openxmlformats.org/officeDocument/2006/math">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𝑛</m:t>
                    </m:r>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阶矩阵 </a:t>
                </a:r>
                <a14:m>
                  <m:oMath xmlns:m="http://schemas.openxmlformats.org/officeDocument/2006/math">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𝑘</m:t>
                    </m:r>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𝐄</m:t>
                    </m:r>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的全部特征值是 </a:t>
                </a:r>
                <a14:m>
                  <m:oMath xmlns:m="http://schemas.openxmlformats.org/officeDocument/2006/math">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𝑘</m:t>
                    </m:r>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a:t>
                </a:r>
                <a14:m>
                  <m:oMath xmlns:m="http://schemas.openxmlformats.org/officeDocument/2006/math">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𝑛</m:t>
                    </m:r>
                  </m:oMath>
                </a14:m>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重</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a:t>
                </a:r>
                <a:endParaRPr lang="zh-CN" altLang="zh-CN" sz="2400" dirty="0">
                  <a:effectLst/>
                  <a:latin typeface="Cambria" panose="02040503050406030204" pitchFamily="18" charset="0"/>
                  <a:ea typeface="宋体" panose="02010600030101010101" pitchFamily="2" charset="-122"/>
                  <a:cs typeface="Times New Roman" panose="02020603050405020304" pitchFamily="18" charset="0"/>
                </a:endParaRPr>
              </a:p>
              <a:p>
                <a:pPr indent="304800">
                  <a:lnSpc>
                    <a:spcPct val="150000"/>
                  </a:lnSpc>
                  <a:spcBef>
                    <a:spcPts val="900"/>
                  </a:spcBef>
                  <a:spcAft>
                    <a:spcPts val="900"/>
                  </a:spcAft>
                </a:pPr>
                <a:r>
                  <a:rPr lang="zh-CN" altLang="en-US" sz="2400" dirty="0">
                    <a:effectLst/>
                    <a:latin typeface="宋体" panose="02010600030101010101" pitchFamily="2" charset="-122"/>
                    <a:ea typeface="宋体" panose="02010600030101010101" pitchFamily="2" charset="-122"/>
                    <a:cs typeface="Times New Roman" panose="02020603050405020304" pitchFamily="18" charset="0"/>
                  </a:rPr>
                  <a:t> </a:t>
                </a:r>
                <a:r>
                  <a:rPr lang="en-US" altLang="zh-CN" sz="2400" dirty="0" err="1">
                    <a:effectLst/>
                    <a:latin typeface="宋体" panose="02010600030101010101" pitchFamily="2" charset="-122"/>
                    <a:ea typeface="宋体" panose="02010600030101010101" pitchFamily="2" charset="-122"/>
                    <a:cs typeface="Times New Roman" panose="02020603050405020304" pitchFamily="18" charset="0"/>
                  </a:rPr>
                  <a:t>对任意非零向量</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14:m>
                  <m:oMath xmlns:m="http://schemas.openxmlformats.org/officeDocument/2006/math">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𝒙</m:t>
                    </m:r>
                  </m:oMath>
                </a14:m>
                <a:r>
                  <a:rPr lang="en-US" altLang="zh-CN" sz="2400" i="1" dirty="0">
                    <a:effectLst/>
                    <a:latin typeface="Cambria" panose="02040503050406030204" pitchFamily="18" charset="0"/>
                    <a:ea typeface="宋体" panose="02010600030101010101" pitchFamily="2" charset="-122"/>
                    <a:cs typeface="Times New Roman" panose="02020603050405020304" pitchFamily="18" charset="0"/>
                  </a:rPr>
                  <a:t>,</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en-US" altLang="zh-CN" sz="2400" dirty="0" err="1">
                    <a:effectLst/>
                    <a:latin typeface="宋体" panose="02010600030101010101" pitchFamily="2" charset="-122"/>
                    <a:ea typeface="宋体" panose="02010600030101010101" pitchFamily="2" charset="-122"/>
                    <a:cs typeface="Times New Roman" panose="02020603050405020304" pitchFamily="18" charset="0"/>
                  </a:rPr>
                  <a:t>有</a:t>
                </a:r>
                <a:endParaRPr lang="zh-CN" altLang="zh-CN" sz="2400" dirty="0">
                  <a:effectLst/>
                  <a:latin typeface="Cambria" panose="02040503050406030204" pitchFamily="18" charset="0"/>
                  <a:ea typeface="宋体" panose="02010600030101010101" pitchFamily="2" charset="-122"/>
                  <a:cs typeface="Times New Roman" panose="02020603050405020304" pitchFamily="18" charset="0"/>
                </a:endParaRPr>
              </a:p>
              <a:p>
                <a:pPr>
                  <a:lnSpc>
                    <a:spcPct val="150000"/>
                  </a:lnSpc>
                  <a:spcBef>
                    <a:spcPts val="900"/>
                  </a:spcBef>
                  <a:spcAft>
                    <a:spcPts val="900"/>
                  </a:spcAft>
                </a:pPr>
                <a14:m>
                  <m:oMathPara xmlns:m="http://schemas.openxmlformats.org/officeDocument/2006/math">
                    <m:oMathParaPr>
                      <m:jc m:val="centerGroup"/>
                    </m:oMathParaPr>
                    <m:oMath xmlns:m="http://schemas.openxmlformats.org/officeDocument/2006/math">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𝑘</m:t>
                      </m:r>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𝑬𝒙</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𝑘</m:t>
                      </m:r>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𝒙</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oMath>
                  </m:oMathPara>
                </a14:m>
                <a:endParaRPr lang="zh-CN" altLang="zh-CN" sz="2400" dirty="0">
                  <a:effectLst/>
                  <a:latin typeface="Cambria" panose="02040503050406030204" pitchFamily="18" charset="0"/>
                  <a:ea typeface="宋体" panose="02010600030101010101" pitchFamily="2" charset="-122"/>
                  <a:cs typeface="Times New Roman" panose="02020603050405020304" pitchFamily="18" charset="0"/>
                </a:endParaRPr>
              </a:p>
              <a:p>
                <a:pPr>
                  <a:lnSpc>
                    <a:spcPct val="150000"/>
                  </a:lnSpc>
                  <a:spcBef>
                    <a:spcPts val="900"/>
                  </a:spcBef>
                  <a:spcAft>
                    <a:spcPts val="900"/>
                  </a:spcAft>
                </a:pP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故特征值 </a:t>
                </a:r>
                <a14:m>
                  <m:oMath xmlns:m="http://schemas.openxmlformats.org/officeDocument/2006/math">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𝑘</m:t>
                    </m:r>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对应的特征向量是</a:t>
                </a:r>
                <a:r>
                  <a:rPr lang="zh-CN" altLang="zh-CN" sz="2400" dirty="0">
                    <a:effectLst/>
                    <a:highlight>
                      <a:srgbClr val="FFFF00"/>
                    </a:highlight>
                    <a:latin typeface="Cambria" panose="02040503050406030204" pitchFamily="18" charset="0"/>
                    <a:ea typeface="宋体" panose="02010600030101010101" pitchFamily="2" charset="-122"/>
                    <a:cs typeface="Times New Roman" panose="02020603050405020304" pitchFamily="18" charset="0"/>
                  </a:rPr>
                  <a:t>任意非零向量 </a:t>
                </a:r>
                <a14:m>
                  <m:oMath xmlns:m="http://schemas.openxmlformats.org/officeDocument/2006/math">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𝒙</m:t>
                    </m:r>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a:t>
                </a:r>
                <a:endParaRPr lang="zh-CN" altLang="zh-CN" sz="2400" dirty="0">
                  <a:effectLst/>
                  <a:latin typeface="Cambria" panose="02040503050406030204" pitchFamily="18" charset="0"/>
                  <a:ea typeface="宋体" panose="02010600030101010101" pitchFamily="2" charset="-122"/>
                  <a:cs typeface="Times New Roman" panose="02020603050405020304" pitchFamily="18" charset="0"/>
                </a:endParaRPr>
              </a:p>
            </p:txBody>
          </p:sp>
        </mc:Choice>
        <mc:Fallback xmlns="">
          <p:sp>
            <p:nvSpPr>
              <p:cNvPr id="3" name="文本框 2">
                <a:extLst>
                  <a:ext uri="{FF2B5EF4-FFF2-40B4-BE49-F238E27FC236}">
                    <a16:creationId xmlns:a16="http://schemas.microsoft.com/office/drawing/2014/main" id="{0F0910D7-6DD7-AB77-7301-E988BE450828}"/>
                  </a:ext>
                </a:extLst>
              </p:cNvPr>
              <p:cNvSpPr txBox="1">
                <a:spLocks noRot="1" noChangeAspect="1" noMove="1" noResize="1" noEditPoints="1" noAdjustHandles="1" noChangeArrowheads="1" noChangeShapeType="1" noTextEdit="1"/>
              </p:cNvSpPr>
              <p:nvPr/>
            </p:nvSpPr>
            <p:spPr>
              <a:xfrm>
                <a:off x="771180" y="1170133"/>
                <a:ext cx="9970265" cy="3598421"/>
              </a:xfrm>
              <a:prstGeom prst="rect">
                <a:avLst/>
              </a:prstGeom>
              <a:blipFill>
                <a:blip r:embed="rId2"/>
                <a:stretch>
                  <a:fillRect l="-891" b="-281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21347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B899FE6F-D3FD-8D0E-9F7B-67C2B9B5119D}"/>
                  </a:ext>
                </a:extLst>
              </p:cNvPr>
              <p:cNvSpPr txBox="1"/>
              <p:nvPr/>
            </p:nvSpPr>
            <p:spPr>
              <a:xfrm>
                <a:off x="396606" y="1058383"/>
                <a:ext cx="10884666" cy="4741234"/>
              </a:xfrm>
              <a:prstGeom prst="rect">
                <a:avLst/>
              </a:prstGeom>
              <a:noFill/>
            </p:spPr>
            <p:txBody>
              <a:bodyPr wrap="square">
                <a:spAutoFit/>
              </a:bodyPr>
              <a:lstStyle/>
              <a:p>
                <a:pPr indent="306070">
                  <a:lnSpc>
                    <a:spcPct val="150000"/>
                  </a:lnSpc>
                  <a:spcBef>
                    <a:spcPts val="900"/>
                  </a:spcBef>
                  <a:spcAft>
                    <a:spcPts val="900"/>
                  </a:spcAft>
                </a:pPr>
                <a:r>
                  <a:rPr lang="en-US" altLang="zh-CN" sz="2400" b="1" dirty="0">
                    <a:solidFill>
                      <a:srgbClr val="0070C0"/>
                    </a:solidFill>
                    <a:effectLst/>
                    <a:latin typeface="Cambria" panose="02040503050406030204" pitchFamily="18" charset="0"/>
                    <a:ea typeface="宋体" panose="02010600030101010101" pitchFamily="2" charset="-122"/>
                    <a:cs typeface="Times New Roman" panose="02020603050405020304" pitchFamily="18" charset="0"/>
                  </a:rPr>
                  <a:t>Schmidt </a:t>
                </a:r>
                <a:r>
                  <a:rPr lang="en-US" altLang="zh-CN" sz="2400" b="1" dirty="0" err="1">
                    <a:solidFill>
                      <a:srgbClr val="0070C0"/>
                    </a:solidFill>
                    <a:effectLst/>
                    <a:latin typeface="宋体" panose="02010600030101010101" pitchFamily="2" charset="-122"/>
                    <a:ea typeface="宋体" panose="02010600030101010101" pitchFamily="2" charset="-122"/>
                    <a:cs typeface="Times New Roman" panose="02020603050405020304" pitchFamily="18" charset="0"/>
                  </a:rPr>
                  <a:t>正交化过程的步骤</a:t>
                </a:r>
                <a:endParaRPr lang="zh-CN" altLang="zh-CN" sz="2400" dirty="0">
                  <a:solidFill>
                    <a:srgbClr val="0070C0"/>
                  </a:solidFill>
                  <a:effectLst/>
                  <a:latin typeface="Cambria" panose="02040503050406030204" pitchFamily="18" charset="0"/>
                  <a:ea typeface="宋体" panose="02010600030101010101" pitchFamily="2" charset="-122"/>
                  <a:cs typeface="Times New Roman" panose="02020603050405020304" pitchFamily="18" charset="0"/>
                </a:endParaRPr>
              </a:p>
              <a:p>
                <a:pPr marL="342900" lvl="0" indent="-342900">
                  <a:lnSpc>
                    <a:spcPct val="150000"/>
                  </a:lnSpc>
                  <a:spcAft>
                    <a:spcPts val="1000"/>
                  </a:spcAft>
                  <a:buFont typeface="+mj-lt"/>
                  <a:buAutoNum type="arabicParenBoth"/>
                  <a:tabLst>
                    <a:tab pos="180340" algn="l"/>
                  </a:tabLst>
                </a:pPr>
                <a14:m>
                  <m:oMath xmlns:m="http://schemas.openxmlformats.org/officeDocument/2006/math">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zh-CN" altLang="en-US" sz="2400" b="1" i="1" smtClean="0">
                            <a:effectLst/>
                            <a:latin typeface="Cambria Math" panose="02040503050406030204" pitchFamily="18" charset="0"/>
                            <a:ea typeface="Cambria Math" panose="02040503050406030204" pitchFamily="18" charset="0"/>
                            <a:cs typeface="Times New Roman" panose="02020603050405020304" pitchFamily="18" charset="0"/>
                          </a:rPr>
                          <m:t>  </m:t>
                        </m:r>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𝜷</m:t>
                        </m:r>
                      </m:e>
                      <m:sub>
                        <m:r>
                          <a:rPr lang="en-US" altLang="zh-CN" sz="2400">
                            <a:effectLst/>
                            <a:latin typeface="Cambria Math" panose="02040503050406030204" pitchFamily="18" charset="0"/>
                            <a:ea typeface="宋体" panose="02010600030101010101" pitchFamily="2" charset="-122"/>
                            <a:cs typeface="Times New Roman" panose="02020603050405020304" pitchFamily="18" charset="0"/>
                          </a:rPr>
                          <m:t>1</m:t>
                        </m:r>
                      </m:sub>
                    </m:sSub>
                    <m:r>
                      <a:rPr lang="en-US" altLang="zh-CN" sz="24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𝜶</m:t>
                        </m:r>
                      </m:e>
                      <m:sub>
                        <m:r>
                          <a:rPr lang="en-US" altLang="zh-CN" sz="2400">
                            <a:effectLst/>
                            <a:latin typeface="Cambria Math" panose="02040503050406030204" pitchFamily="18" charset="0"/>
                            <a:ea typeface="宋体" panose="02010600030101010101" pitchFamily="2" charset="-122"/>
                            <a:cs typeface="Times New Roman" panose="02020603050405020304" pitchFamily="18" charset="0"/>
                          </a:rPr>
                          <m:t>1</m:t>
                        </m:r>
                      </m:sub>
                    </m:sSub>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a:t>
                </a:r>
                <a:endParaRPr lang="zh-CN" altLang="zh-CN" sz="2400" dirty="0">
                  <a:effectLst/>
                  <a:latin typeface="Cambria" panose="02040503050406030204" pitchFamily="18" charset="0"/>
                  <a:ea typeface="宋体" panose="02010600030101010101" pitchFamily="2" charset="-122"/>
                  <a:cs typeface="Times New Roman" panose="02020603050405020304" pitchFamily="18" charset="0"/>
                </a:endParaRPr>
              </a:p>
              <a:p>
                <a:pPr marL="342900" lvl="0" indent="-342900">
                  <a:lnSpc>
                    <a:spcPct val="150000"/>
                  </a:lnSpc>
                  <a:spcAft>
                    <a:spcPts val="1000"/>
                  </a:spcAft>
                  <a:buFont typeface="+mj-lt"/>
                  <a:buAutoNum type="arabicParenBoth"/>
                  <a:tabLst>
                    <a:tab pos="180340" algn="l"/>
                  </a:tabLst>
                </a:pPr>
                <a14:m>
                  <m:oMath xmlns:m="http://schemas.openxmlformats.org/officeDocument/2006/math">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zh-CN" altLang="en-US" sz="2400" b="1" i="1" smtClean="0">
                            <a:effectLst/>
                            <a:latin typeface="Cambria Math" panose="02040503050406030204" pitchFamily="18" charset="0"/>
                            <a:ea typeface="Cambria Math" panose="02040503050406030204" pitchFamily="18" charset="0"/>
                            <a:cs typeface="Times New Roman" panose="02020603050405020304" pitchFamily="18" charset="0"/>
                          </a:rPr>
                          <m:t>  </m:t>
                        </m:r>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𝜷</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𝑗</m:t>
                        </m:r>
                      </m:sub>
                    </m:sSub>
                    <m:r>
                      <a:rPr lang="en-US" altLang="zh-CN" sz="24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𝜶</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𝑗</m:t>
                        </m:r>
                      </m:sub>
                    </m:s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24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𝜶</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𝑗</m:t>
                            </m:r>
                          </m:sub>
                        </m:sSub>
                        <m:r>
                          <a:rPr lang="en-US" altLang="zh-CN" sz="24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𝜷</m:t>
                            </m:r>
                          </m:e>
                          <m:sub>
                            <m:r>
                              <a:rPr lang="en-US" altLang="zh-CN" sz="2400">
                                <a:effectLst/>
                                <a:latin typeface="Cambria Math" panose="02040503050406030204" pitchFamily="18" charset="0"/>
                                <a:ea typeface="宋体" panose="02010600030101010101" pitchFamily="2" charset="-122"/>
                                <a:cs typeface="Times New Roman" panose="02020603050405020304" pitchFamily="18" charset="0"/>
                              </a:rPr>
                              <m:t>1</m:t>
                            </m:r>
                          </m:sub>
                        </m:sSub>
                        <m:r>
                          <a:rPr lang="en-US" altLang="zh-CN" sz="2400">
                            <a:effectLst/>
                            <a:latin typeface="Cambria Math" panose="02040503050406030204" pitchFamily="18" charset="0"/>
                            <a:ea typeface="宋体" panose="02010600030101010101" pitchFamily="2" charset="-122"/>
                            <a:cs typeface="Times New Roman" panose="02020603050405020304" pitchFamily="18" charset="0"/>
                          </a:rPr>
                          <m:t>)</m:t>
                        </m:r>
                      </m:num>
                      <m:den>
                        <m:r>
                          <a:rPr lang="en-US" altLang="zh-CN" sz="24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𝜷</m:t>
                            </m:r>
                          </m:e>
                          <m:sub>
                            <m:r>
                              <a:rPr lang="en-US" altLang="zh-CN" sz="2400">
                                <a:effectLst/>
                                <a:latin typeface="Cambria Math" panose="02040503050406030204" pitchFamily="18" charset="0"/>
                                <a:ea typeface="宋体" panose="02010600030101010101" pitchFamily="2" charset="-122"/>
                                <a:cs typeface="Times New Roman" panose="02020603050405020304" pitchFamily="18" charset="0"/>
                              </a:rPr>
                              <m:t>1</m:t>
                            </m:r>
                          </m:sub>
                        </m:sSub>
                        <m:r>
                          <a:rPr lang="en-US" altLang="zh-CN" sz="24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𝜷</m:t>
                            </m:r>
                          </m:e>
                          <m:sub>
                            <m:r>
                              <a:rPr lang="en-US" altLang="zh-CN" sz="2400">
                                <a:effectLst/>
                                <a:latin typeface="Cambria Math" panose="02040503050406030204" pitchFamily="18" charset="0"/>
                                <a:ea typeface="宋体" panose="02010600030101010101" pitchFamily="2" charset="-122"/>
                                <a:cs typeface="Times New Roman" panose="02020603050405020304" pitchFamily="18" charset="0"/>
                              </a:rPr>
                              <m:t>1</m:t>
                            </m:r>
                          </m:sub>
                        </m:sSub>
                        <m:r>
                          <a:rPr lang="en-US" altLang="zh-CN" sz="2400">
                            <a:effectLst/>
                            <a:latin typeface="Cambria Math" panose="02040503050406030204" pitchFamily="18" charset="0"/>
                            <a:ea typeface="宋体" panose="02010600030101010101" pitchFamily="2" charset="-122"/>
                            <a:cs typeface="Times New Roman" panose="02020603050405020304" pitchFamily="18" charset="0"/>
                          </a:rPr>
                          <m:t>)</m:t>
                        </m:r>
                      </m:den>
                    </m:f>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𝜷</m:t>
                        </m:r>
                      </m:e>
                      <m:sub>
                        <m:r>
                          <a:rPr lang="en-US" altLang="zh-CN" sz="2400">
                            <a:effectLst/>
                            <a:latin typeface="Cambria Math" panose="02040503050406030204" pitchFamily="18" charset="0"/>
                            <a:ea typeface="宋体" panose="02010600030101010101" pitchFamily="2" charset="-122"/>
                            <a:cs typeface="Times New Roman" panose="02020603050405020304" pitchFamily="18" charset="0"/>
                          </a:rPr>
                          <m:t>1</m:t>
                        </m:r>
                      </m:sub>
                    </m:s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24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𝜶</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𝑗</m:t>
                            </m:r>
                          </m:sub>
                        </m:sSub>
                        <m:r>
                          <a:rPr lang="en-US" altLang="zh-CN" sz="24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𝜷</m:t>
                            </m:r>
                          </m:e>
                          <m:sub>
                            <m:r>
                              <a:rPr lang="en-US" altLang="zh-CN" sz="2400">
                                <a:effectLst/>
                                <a:latin typeface="Cambria Math" panose="02040503050406030204" pitchFamily="18" charset="0"/>
                                <a:ea typeface="宋体" panose="02010600030101010101" pitchFamily="2" charset="-122"/>
                                <a:cs typeface="Times New Roman" panose="02020603050405020304" pitchFamily="18" charset="0"/>
                              </a:rPr>
                              <m:t>2</m:t>
                            </m:r>
                          </m:sub>
                        </m:sSub>
                        <m:r>
                          <a:rPr lang="en-US" altLang="zh-CN" sz="2400">
                            <a:effectLst/>
                            <a:latin typeface="Cambria Math" panose="02040503050406030204" pitchFamily="18" charset="0"/>
                            <a:ea typeface="宋体" panose="02010600030101010101" pitchFamily="2" charset="-122"/>
                            <a:cs typeface="Times New Roman" panose="02020603050405020304" pitchFamily="18" charset="0"/>
                          </a:rPr>
                          <m:t>)</m:t>
                        </m:r>
                      </m:num>
                      <m:den>
                        <m:r>
                          <a:rPr lang="en-US" altLang="zh-CN" sz="24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𝜷</m:t>
                            </m:r>
                          </m:e>
                          <m:sub>
                            <m:r>
                              <a:rPr lang="en-US" altLang="zh-CN" sz="2400">
                                <a:effectLst/>
                                <a:latin typeface="Cambria Math" panose="02040503050406030204" pitchFamily="18" charset="0"/>
                                <a:ea typeface="宋体" panose="02010600030101010101" pitchFamily="2" charset="-122"/>
                                <a:cs typeface="Times New Roman" panose="02020603050405020304" pitchFamily="18" charset="0"/>
                              </a:rPr>
                              <m:t>2</m:t>
                            </m:r>
                          </m:sub>
                        </m:sSub>
                        <m:r>
                          <a:rPr lang="en-US" altLang="zh-CN" sz="24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𝜷</m:t>
                            </m:r>
                          </m:e>
                          <m:sub>
                            <m:r>
                              <a:rPr lang="en-US" altLang="zh-CN" sz="2400">
                                <a:effectLst/>
                                <a:latin typeface="Cambria Math" panose="02040503050406030204" pitchFamily="18" charset="0"/>
                                <a:ea typeface="宋体" panose="02010600030101010101" pitchFamily="2" charset="-122"/>
                                <a:cs typeface="Times New Roman" panose="02020603050405020304" pitchFamily="18" charset="0"/>
                              </a:rPr>
                              <m:t>2</m:t>
                            </m:r>
                          </m:sub>
                        </m:sSub>
                        <m:r>
                          <a:rPr lang="en-US" altLang="zh-CN" sz="2400">
                            <a:effectLst/>
                            <a:latin typeface="Cambria Math" panose="02040503050406030204" pitchFamily="18" charset="0"/>
                            <a:ea typeface="宋体" panose="02010600030101010101" pitchFamily="2" charset="-122"/>
                            <a:cs typeface="Times New Roman" panose="02020603050405020304" pitchFamily="18" charset="0"/>
                          </a:rPr>
                          <m:t>)</m:t>
                        </m:r>
                      </m:den>
                    </m:f>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𝜷</m:t>
                        </m:r>
                      </m:e>
                      <m:sub>
                        <m:r>
                          <a:rPr lang="en-US" altLang="zh-CN" sz="2400">
                            <a:effectLst/>
                            <a:latin typeface="Cambria Math" panose="02040503050406030204" pitchFamily="18" charset="0"/>
                            <a:ea typeface="宋体" panose="02010600030101010101" pitchFamily="2" charset="-122"/>
                            <a:cs typeface="Times New Roman" panose="02020603050405020304" pitchFamily="18" charset="0"/>
                          </a:rPr>
                          <m:t>2</m:t>
                        </m:r>
                      </m:sub>
                    </m:s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24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𝜶</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𝑗</m:t>
                            </m:r>
                          </m:sub>
                        </m:sSub>
                        <m:r>
                          <a:rPr lang="en-US" altLang="zh-CN" sz="24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𝜷</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𝑗</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a:effectLst/>
                                <a:latin typeface="Cambria Math" panose="02040503050406030204" pitchFamily="18" charset="0"/>
                                <a:ea typeface="宋体" panose="02010600030101010101" pitchFamily="2" charset="-122"/>
                                <a:cs typeface="Times New Roman" panose="02020603050405020304" pitchFamily="18" charset="0"/>
                              </a:rPr>
                              <m:t>1</m:t>
                            </m:r>
                          </m:sub>
                        </m:sSub>
                        <m:r>
                          <a:rPr lang="en-US" altLang="zh-CN" sz="2400">
                            <a:effectLst/>
                            <a:latin typeface="Cambria Math" panose="02040503050406030204" pitchFamily="18" charset="0"/>
                            <a:ea typeface="宋体" panose="02010600030101010101" pitchFamily="2" charset="-122"/>
                            <a:cs typeface="Times New Roman" panose="02020603050405020304" pitchFamily="18" charset="0"/>
                          </a:rPr>
                          <m:t>)</m:t>
                        </m:r>
                      </m:num>
                      <m:den>
                        <m:r>
                          <a:rPr lang="en-US" altLang="zh-CN" sz="24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𝜷</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𝑗</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a:effectLst/>
                                <a:latin typeface="Cambria Math" panose="02040503050406030204" pitchFamily="18" charset="0"/>
                                <a:ea typeface="宋体" panose="02010600030101010101" pitchFamily="2" charset="-122"/>
                                <a:cs typeface="Times New Roman" panose="02020603050405020304" pitchFamily="18" charset="0"/>
                              </a:rPr>
                              <m:t>1</m:t>
                            </m:r>
                          </m:sub>
                        </m:sSub>
                        <m:r>
                          <a:rPr lang="en-US" altLang="zh-CN" sz="24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𝜷</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𝑗</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a:effectLst/>
                                <a:latin typeface="Cambria Math" panose="02040503050406030204" pitchFamily="18" charset="0"/>
                                <a:ea typeface="宋体" panose="02010600030101010101" pitchFamily="2" charset="-122"/>
                                <a:cs typeface="Times New Roman" panose="02020603050405020304" pitchFamily="18" charset="0"/>
                              </a:rPr>
                              <m:t>1</m:t>
                            </m:r>
                          </m:sub>
                        </m:sSub>
                        <m:r>
                          <a:rPr lang="en-US" altLang="zh-CN" sz="2400">
                            <a:effectLst/>
                            <a:latin typeface="Cambria Math" panose="02040503050406030204" pitchFamily="18" charset="0"/>
                            <a:ea typeface="宋体" panose="02010600030101010101" pitchFamily="2" charset="-122"/>
                            <a:cs typeface="Times New Roman" panose="02020603050405020304" pitchFamily="18" charset="0"/>
                          </a:rPr>
                          <m:t>)</m:t>
                        </m:r>
                      </m:den>
                    </m:f>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𝜷</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𝑗</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a:effectLst/>
                            <a:latin typeface="Cambria Math" panose="02040503050406030204" pitchFamily="18" charset="0"/>
                            <a:ea typeface="宋体" panose="02010600030101010101" pitchFamily="2" charset="-122"/>
                            <a:cs typeface="Times New Roman" panose="02020603050405020304" pitchFamily="18" charset="0"/>
                          </a:rPr>
                          <m:t>1</m:t>
                        </m:r>
                      </m:sub>
                    </m:sSub>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a:t>
                </a:r>
                <a:endParaRPr lang="zh-CN" altLang="zh-CN" sz="2400" dirty="0">
                  <a:effectLst/>
                  <a:latin typeface="Cambria" panose="02040503050406030204" pitchFamily="18" charset="0"/>
                  <a:ea typeface="宋体" panose="02010600030101010101" pitchFamily="2" charset="-122"/>
                  <a:cs typeface="Times New Roman" panose="02020603050405020304" pitchFamily="18" charset="0"/>
                </a:endParaRPr>
              </a:p>
              <a:p>
                <a:pPr marL="342900" lvl="0" indent="-342900">
                  <a:lnSpc>
                    <a:spcPct val="150000"/>
                  </a:lnSpc>
                  <a:spcAft>
                    <a:spcPts val="1000"/>
                  </a:spcAft>
                  <a:buFont typeface="+mj-lt"/>
                  <a:buAutoNum type="arabicParenBoth"/>
                  <a:tabLst>
                    <a:tab pos="180340" algn="l"/>
                  </a:tabLst>
                </a:pPr>
                <a14:m>
                  <m:oMath xmlns:m="http://schemas.openxmlformats.org/officeDocument/2006/math">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zh-CN" altLang="en-US" sz="2400" b="1" i="1" smtClean="0">
                            <a:effectLst/>
                            <a:latin typeface="Cambria Math" panose="02040503050406030204" pitchFamily="18" charset="0"/>
                            <a:ea typeface="Cambria Math" panose="02040503050406030204" pitchFamily="18" charset="0"/>
                            <a:cs typeface="Times New Roman" panose="02020603050405020304" pitchFamily="18" charset="0"/>
                          </a:rPr>
                          <m:t>   </m:t>
                        </m:r>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𝜼</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𝑗</m:t>
                        </m:r>
                      </m:sub>
                    </m:sSub>
                    <m:r>
                      <a:rPr lang="en-US" altLang="zh-CN" sz="2400">
                        <a:effectLst/>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2400">
                            <a:effectLst/>
                            <a:latin typeface="Cambria Math" panose="02040503050406030204" pitchFamily="18" charset="0"/>
                            <a:ea typeface="宋体" panose="02010600030101010101" pitchFamily="2" charset="-122"/>
                            <a:cs typeface="Times New Roman" panose="02020603050405020304" pitchFamily="18" charset="0"/>
                          </a:rPr>
                          <m:t>1</m:t>
                        </m:r>
                      </m:num>
                      <m:den>
                        <m:r>
                          <a:rPr lang="en-US" altLang="zh-CN" sz="24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𝜷</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𝑗</m:t>
                            </m:r>
                          </m:sub>
                        </m:sSub>
                        <m:r>
                          <a:rPr lang="en-US" altLang="zh-CN" sz="2400">
                            <a:effectLst/>
                            <a:latin typeface="Cambria Math" panose="02040503050406030204" pitchFamily="18" charset="0"/>
                            <a:ea typeface="宋体" panose="02010600030101010101" pitchFamily="2" charset="-122"/>
                            <a:cs typeface="Times New Roman" panose="02020603050405020304" pitchFamily="18" charset="0"/>
                          </a:rPr>
                          <m:t>∥</m:t>
                        </m:r>
                      </m:den>
                    </m:f>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𝜷</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𝑗</m:t>
                        </m:r>
                      </m:sub>
                    </m:sSub>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14:m>
                  <m:oMath xmlns:m="http://schemas.openxmlformats.org/officeDocument/2006/math">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𝑗</m:t>
                    </m:r>
                    <m:r>
                      <a:rPr lang="en-US" altLang="zh-CN" sz="2400">
                        <a:effectLst/>
                        <a:latin typeface="Cambria Math" panose="02040503050406030204" pitchFamily="18" charset="0"/>
                        <a:ea typeface="宋体" panose="02010600030101010101" pitchFamily="2" charset="-122"/>
                        <a:cs typeface="Times New Roman" panose="02020603050405020304" pitchFamily="18" charset="0"/>
                      </a:rPr>
                      <m:t>=1,2,⋯,</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𝑚</m:t>
                    </m:r>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a:t>
                </a:r>
                <a:endParaRPr lang="zh-CN" altLang="zh-CN" sz="2400" dirty="0">
                  <a:effectLst/>
                  <a:latin typeface="Cambria" panose="02040503050406030204" pitchFamily="18" charset="0"/>
                  <a:ea typeface="宋体" panose="02010600030101010101" pitchFamily="2" charset="-122"/>
                  <a:cs typeface="Times New Roman" panose="02020603050405020304" pitchFamily="18" charset="0"/>
                </a:endParaRPr>
              </a:p>
              <a:p>
                <a:pPr>
                  <a:lnSpc>
                    <a:spcPct val="150000"/>
                  </a:lnSpc>
                  <a:spcBef>
                    <a:spcPts val="900"/>
                  </a:spcBef>
                  <a:spcAft>
                    <a:spcPts val="900"/>
                  </a:spcAft>
                </a:pP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上述从线性无关向量组 </a:t>
                </a:r>
                <a14:m>
                  <m:oMath xmlns:m="http://schemas.openxmlformats.org/officeDocument/2006/math">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𝜶</m:t>
                        </m:r>
                      </m:e>
                      <m:sub>
                        <m:r>
                          <a:rPr lang="en-US" altLang="zh-CN" sz="2400">
                            <a:effectLst/>
                            <a:latin typeface="Cambria Math" panose="02040503050406030204" pitchFamily="18" charset="0"/>
                            <a:ea typeface="宋体" panose="02010600030101010101" pitchFamily="2" charset="-122"/>
                            <a:cs typeface="Times New Roman" panose="02020603050405020304" pitchFamily="18" charset="0"/>
                          </a:rPr>
                          <m:t>1</m:t>
                        </m:r>
                      </m:sub>
                    </m:sSub>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14:m>
                  <m:oMath xmlns:m="http://schemas.openxmlformats.org/officeDocument/2006/math">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𝜶</m:t>
                        </m:r>
                      </m:e>
                      <m:sub>
                        <m:r>
                          <a:rPr lang="en-US" altLang="zh-CN" sz="2400">
                            <a:effectLst/>
                            <a:latin typeface="Cambria Math" panose="02040503050406030204" pitchFamily="18" charset="0"/>
                            <a:ea typeface="宋体" panose="02010600030101010101" pitchFamily="2" charset="-122"/>
                            <a:cs typeface="Times New Roman" panose="02020603050405020304" pitchFamily="18" charset="0"/>
                          </a:rPr>
                          <m:t>2</m:t>
                        </m:r>
                      </m:sub>
                    </m:sSub>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14:m>
                  <m:oMath xmlns:m="http://schemas.openxmlformats.org/officeDocument/2006/math">
                    <m:r>
                      <a:rPr lang="en-US" altLang="zh-CN" sz="2400">
                        <a:effectLst/>
                        <a:latin typeface="Cambria Math" panose="02040503050406030204" pitchFamily="18" charset="0"/>
                        <a:ea typeface="宋体" panose="02010600030101010101" pitchFamily="2" charset="-122"/>
                        <a:cs typeface="Times New Roman" panose="02020603050405020304" pitchFamily="18" charset="0"/>
                      </a:rPr>
                      <m:t>⋯</m:t>
                    </m:r>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14:m>
                  <m:oMath xmlns:m="http://schemas.openxmlformats.org/officeDocument/2006/math">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𝜶</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𝑚</m:t>
                        </m:r>
                      </m:sub>
                    </m:sSub>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导出标准正交向量组 </a:t>
                </a:r>
                <a14:m>
                  <m:oMath xmlns:m="http://schemas.openxmlformats.org/officeDocument/2006/math">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𝜼</m:t>
                        </m:r>
                      </m:e>
                      <m:sub>
                        <m:r>
                          <a:rPr lang="en-US" altLang="zh-CN" sz="2400">
                            <a:effectLst/>
                            <a:latin typeface="Cambria Math" panose="02040503050406030204" pitchFamily="18" charset="0"/>
                            <a:ea typeface="宋体" panose="02010600030101010101" pitchFamily="2" charset="-122"/>
                            <a:cs typeface="Times New Roman" panose="02020603050405020304" pitchFamily="18" charset="0"/>
                          </a:rPr>
                          <m:t>1</m:t>
                        </m:r>
                      </m:sub>
                    </m:sSub>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14:m>
                  <m:oMath xmlns:m="http://schemas.openxmlformats.org/officeDocument/2006/math">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𝜼</m:t>
                        </m:r>
                      </m:e>
                      <m:sub>
                        <m:r>
                          <a:rPr lang="en-US" altLang="zh-CN" sz="2400">
                            <a:effectLst/>
                            <a:latin typeface="Cambria Math" panose="02040503050406030204" pitchFamily="18" charset="0"/>
                            <a:ea typeface="宋体" panose="02010600030101010101" pitchFamily="2" charset="-122"/>
                            <a:cs typeface="Times New Roman" panose="02020603050405020304" pitchFamily="18" charset="0"/>
                          </a:rPr>
                          <m:t>2</m:t>
                        </m:r>
                      </m:sub>
                    </m:sSub>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14:m>
                  <m:oMath xmlns:m="http://schemas.openxmlformats.org/officeDocument/2006/math">
                    <m:r>
                      <a:rPr lang="en-US" altLang="zh-CN" sz="2400">
                        <a:effectLst/>
                        <a:latin typeface="Cambria Math" panose="02040503050406030204" pitchFamily="18" charset="0"/>
                        <a:ea typeface="宋体" panose="02010600030101010101" pitchFamily="2" charset="-122"/>
                        <a:cs typeface="Times New Roman" panose="02020603050405020304" pitchFamily="18" charset="0"/>
                      </a:rPr>
                      <m:t>⋯</m:t>
                    </m:r>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14:m>
                  <m:oMath xmlns:m="http://schemas.openxmlformats.org/officeDocument/2006/math">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𝜼</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𝑚</m:t>
                        </m:r>
                      </m:sub>
                    </m:sSub>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的过程</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称为</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en-US" altLang="zh-CN" sz="2400" b="1" dirty="0">
                    <a:solidFill>
                      <a:srgbClr val="FF0000"/>
                    </a:solidFill>
                    <a:effectLst/>
                    <a:latin typeface="Cambria" panose="02040503050406030204" pitchFamily="18" charset="0"/>
                    <a:ea typeface="宋体" panose="02010600030101010101" pitchFamily="2" charset="-122"/>
                    <a:cs typeface="Times New Roman" panose="02020603050405020304" pitchFamily="18" charset="0"/>
                  </a:rPr>
                  <a:t>Schmidt </a:t>
                </a:r>
                <a:r>
                  <a:rPr lang="zh-CN" altLang="zh-CN" sz="2400" b="1" dirty="0">
                    <a:solidFill>
                      <a:srgbClr val="FF0000"/>
                    </a:solidFill>
                    <a:effectLst/>
                    <a:latin typeface="Cambria" panose="02040503050406030204" pitchFamily="18" charset="0"/>
                    <a:ea typeface="宋体" panose="02010600030101010101" pitchFamily="2" charset="-122"/>
                    <a:cs typeface="Times New Roman" panose="02020603050405020304" pitchFamily="18" charset="0"/>
                  </a:rPr>
                  <a:t>正交化过程</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a:t>
                </a:r>
                <a:endParaRPr lang="zh-CN" altLang="zh-CN" sz="2400" dirty="0">
                  <a:effectLst/>
                  <a:latin typeface="Cambria" panose="02040503050406030204" pitchFamily="18" charset="0"/>
                  <a:ea typeface="宋体" panose="02010600030101010101" pitchFamily="2" charset="-122"/>
                  <a:cs typeface="Times New Roman" panose="02020603050405020304" pitchFamily="18" charset="0"/>
                </a:endParaRPr>
              </a:p>
            </p:txBody>
          </p:sp>
        </mc:Choice>
        <mc:Fallback xmlns="">
          <p:sp>
            <p:nvSpPr>
              <p:cNvPr id="3" name="文本框 2">
                <a:extLst>
                  <a:ext uri="{FF2B5EF4-FFF2-40B4-BE49-F238E27FC236}">
                    <a16:creationId xmlns:a16="http://schemas.microsoft.com/office/drawing/2014/main" id="{B899FE6F-D3FD-8D0E-9F7B-67C2B9B5119D}"/>
                  </a:ext>
                </a:extLst>
              </p:cNvPr>
              <p:cNvSpPr txBox="1">
                <a:spLocks noRot="1" noChangeAspect="1" noMove="1" noResize="1" noEditPoints="1" noAdjustHandles="1" noChangeArrowheads="1" noChangeShapeType="1" noTextEdit="1"/>
              </p:cNvSpPr>
              <p:nvPr/>
            </p:nvSpPr>
            <p:spPr>
              <a:xfrm>
                <a:off x="396606" y="1058383"/>
                <a:ext cx="10884666" cy="4741234"/>
              </a:xfrm>
              <a:prstGeom prst="rect">
                <a:avLst/>
              </a:prstGeom>
              <a:blipFill>
                <a:blip r:embed="rId2"/>
                <a:stretch>
                  <a:fillRect l="-932" b="-187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7369121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FFAEFDBB-AA9E-4A91-58A8-99DABCFF5C01}"/>
                  </a:ext>
                </a:extLst>
              </p:cNvPr>
              <p:cNvSpPr txBox="1"/>
              <p:nvPr/>
            </p:nvSpPr>
            <p:spPr>
              <a:xfrm>
                <a:off x="495759" y="1376586"/>
                <a:ext cx="10113484" cy="4942763"/>
              </a:xfrm>
              <a:prstGeom prst="rect">
                <a:avLst/>
              </a:prstGeom>
              <a:noFill/>
            </p:spPr>
            <p:txBody>
              <a:bodyPr wrap="square">
                <a:spAutoFit/>
              </a:bodyPr>
              <a:lstStyle/>
              <a:p>
                <a:pPr>
                  <a:lnSpc>
                    <a:spcPct val="150000"/>
                  </a:lnSpc>
                  <a:spcBef>
                    <a:spcPts val="900"/>
                  </a:spcBef>
                  <a:spcAft>
                    <a:spcPts val="900"/>
                  </a:spcAft>
                </a:pPr>
                <a:r>
                  <a:rPr lang="zh-CN" altLang="zh-CN" sz="2400" b="1" dirty="0">
                    <a:solidFill>
                      <a:srgbClr val="0070C0"/>
                    </a:solidFill>
                    <a:effectLst/>
                    <a:latin typeface="Cambria" panose="02040503050406030204" pitchFamily="18" charset="0"/>
                    <a:ea typeface="宋体" panose="02010600030101010101" pitchFamily="2" charset="-122"/>
                    <a:cs typeface="Times New Roman" panose="02020603050405020304" pitchFamily="18" charset="0"/>
                  </a:rPr>
                  <a:t>例 </a:t>
                </a:r>
                <a:r>
                  <a:rPr lang="en-US" altLang="zh-CN" sz="2400" b="1" dirty="0">
                    <a:solidFill>
                      <a:srgbClr val="0070C0"/>
                    </a:solidFill>
                    <a:effectLst/>
                    <a:latin typeface="Cambria" panose="02040503050406030204" pitchFamily="18" charset="0"/>
                    <a:ea typeface="宋体" panose="02010600030101010101" pitchFamily="2" charset="-122"/>
                    <a:cs typeface="Times New Roman" panose="02020603050405020304" pitchFamily="18" charset="0"/>
                  </a:rPr>
                  <a:t>6.1.4</a:t>
                </a:r>
                <a:r>
                  <a:rPr lang="en-US" altLang="zh-CN" sz="2400" dirty="0">
                    <a:solidFill>
                      <a:srgbClr val="0070C0"/>
                    </a:solidFill>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求矩阵 </a:t>
                </a:r>
                <a14:m>
                  <m:oMath xmlns:m="http://schemas.openxmlformats.org/officeDocument/2006/math">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𝐀</m:t>
                    </m:r>
                    <m:r>
                      <a:rPr lang="en-US" altLang="zh-CN" sz="2400">
                        <a:effectLst/>
                        <a:latin typeface="Cambria Math" panose="02040503050406030204" pitchFamily="18" charset="0"/>
                        <a:ea typeface="宋体" panose="02010600030101010101" pitchFamily="2" charset="-122"/>
                        <a:cs typeface="Times New Roman" panose="02020603050405020304" pitchFamily="18" charset="0"/>
                      </a:rPr>
                      <m:t>=</m:t>
                    </m:r>
                    <m:d>
                      <m:d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dPr>
                      <m:e>
                        <m:m>
                          <m:mPr>
                            <m:plcHide m:val="on"/>
                            <m:mcs>
                              <m:mc>
                                <m:mcPr>
                                  <m:count m:val="3"/>
                                  <m:mcJc m:val="center"/>
                                </m:mcPr>
                              </m:mc>
                            </m:mcs>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mPr>
                          <m:m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a:effectLst/>
                                  <a:latin typeface="Cambria Math" panose="02040503050406030204" pitchFamily="18" charset="0"/>
                                  <a:ea typeface="宋体" panose="02010600030101010101" pitchFamily="2" charset="-122"/>
                                  <a:cs typeface="Times New Roman" panose="02020603050405020304" pitchFamily="18" charset="0"/>
                                </a:rPr>
                                <m:t>1</m:t>
                              </m:r>
                            </m:e>
                            <m:e>
                              <m:r>
                                <a:rPr lang="en-US" altLang="zh-CN" sz="2400">
                                  <a:effectLst/>
                                  <a:latin typeface="Cambria Math" panose="02040503050406030204" pitchFamily="18" charset="0"/>
                                  <a:ea typeface="宋体" panose="02010600030101010101" pitchFamily="2" charset="-122"/>
                                  <a:cs typeface="Times New Roman" panose="02020603050405020304" pitchFamily="18" charset="0"/>
                                </a:rPr>
                                <m:t>1</m:t>
                              </m:r>
                            </m:e>
                            <m:e>
                              <m:r>
                                <a:rPr lang="en-US" altLang="zh-CN" sz="2400">
                                  <a:effectLst/>
                                  <a:latin typeface="Cambria Math" panose="02040503050406030204" pitchFamily="18" charset="0"/>
                                  <a:ea typeface="宋体" panose="02010600030101010101" pitchFamily="2" charset="-122"/>
                                  <a:cs typeface="Times New Roman" panose="02020603050405020304" pitchFamily="18" charset="0"/>
                                </a:rPr>
                                <m:t>0</m:t>
                              </m:r>
                            </m:e>
                          </m:mr>
                          <m:m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a:effectLst/>
                                  <a:latin typeface="Cambria Math" panose="02040503050406030204" pitchFamily="18" charset="0"/>
                                  <a:ea typeface="宋体" panose="02010600030101010101" pitchFamily="2" charset="-122"/>
                                  <a:cs typeface="Times New Roman" panose="02020603050405020304" pitchFamily="18" charset="0"/>
                                </a:rPr>
                                <m:t>4</m:t>
                              </m:r>
                            </m:e>
                            <m:e>
                              <m:r>
                                <a:rPr lang="en-US" altLang="zh-CN" sz="2400">
                                  <a:effectLst/>
                                  <a:latin typeface="Cambria Math" panose="02040503050406030204" pitchFamily="18" charset="0"/>
                                  <a:ea typeface="宋体" panose="02010600030101010101" pitchFamily="2" charset="-122"/>
                                  <a:cs typeface="Times New Roman" panose="02020603050405020304" pitchFamily="18" charset="0"/>
                                </a:rPr>
                                <m:t>3</m:t>
                              </m:r>
                            </m:e>
                            <m:e>
                              <m:r>
                                <a:rPr lang="en-US" altLang="zh-CN" sz="2400">
                                  <a:effectLst/>
                                  <a:latin typeface="Cambria Math" panose="02040503050406030204" pitchFamily="18" charset="0"/>
                                  <a:ea typeface="宋体" panose="02010600030101010101" pitchFamily="2" charset="-122"/>
                                  <a:cs typeface="Times New Roman" panose="02020603050405020304" pitchFamily="18" charset="0"/>
                                </a:rPr>
                                <m:t>0</m:t>
                              </m:r>
                            </m:e>
                          </m:mr>
                          <m:mr>
                            <m:e>
                              <m:r>
                                <a:rPr lang="en-US" altLang="zh-CN" sz="2400">
                                  <a:effectLst/>
                                  <a:latin typeface="Cambria Math" panose="02040503050406030204" pitchFamily="18" charset="0"/>
                                  <a:ea typeface="宋体" panose="02010600030101010101" pitchFamily="2" charset="-122"/>
                                  <a:cs typeface="Times New Roman" panose="02020603050405020304" pitchFamily="18" charset="0"/>
                                </a:rPr>
                                <m:t>1</m:t>
                              </m:r>
                            </m:e>
                            <m:e>
                              <m:r>
                                <a:rPr lang="en-US" altLang="zh-CN" sz="2400">
                                  <a:effectLst/>
                                  <a:latin typeface="Cambria Math" panose="02040503050406030204" pitchFamily="18" charset="0"/>
                                  <a:ea typeface="宋体" panose="02010600030101010101" pitchFamily="2" charset="-122"/>
                                  <a:cs typeface="Times New Roman" panose="02020603050405020304" pitchFamily="18" charset="0"/>
                                </a:rPr>
                                <m:t>0</m:t>
                              </m:r>
                            </m:e>
                            <m:e>
                              <m:r>
                                <a:rPr lang="en-US" altLang="zh-CN" sz="2400">
                                  <a:effectLst/>
                                  <a:latin typeface="Cambria Math" panose="02040503050406030204" pitchFamily="18" charset="0"/>
                                  <a:ea typeface="宋体" panose="02010600030101010101" pitchFamily="2" charset="-122"/>
                                  <a:cs typeface="Times New Roman" panose="02020603050405020304" pitchFamily="18" charset="0"/>
                                </a:rPr>
                                <m:t>2</m:t>
                              </m:r>
                            </m:e>
                          </m:mr>
                        </m:m>
                      </m:e>
                    </m:d>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的特征值和特征向量</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endParaRPr lang="zh-CN" altLang="zh-CN" sz="2400" dirty="0">
                  <a:effectLst/>
                  <a:latin typeface="Cambria" panose="02040503050406030204" pitchFamily="18" charset="0"/>
                  <a:ea typeface="宋体" panose="02010600030101010101" pitchFamily="2" charset="-122"/>
                  <a:cs typeface="Times New Roman" panose="02020603050405020304" pitchFamily="18" charset="0"/>
                </a:endParaRPr>
              </a:p>
              <a:p>
                <a:pPr>
                  <a:lnSpc>
                    <a:spcPct val="150000"/>
                  </a:lnSpc>
                  <a:spcBef>
                    <a:spcPts val="900"/>
                  </a:spcBef>
                  <a:spcAft>
                    <a:spcPts val="900"/>
                  </a:spcAft>
                </a:pPr>
                <a:r>
                  <a:rPr lang="en-US" altLang="zh-CN" sz="2400" dirty="0" err="1">
                    <a:solidFill>
                      <a:srgbClr val="0070C0"/>
                    </a:solidFill>
                    <a:effectLst/>
                    <a:latin typeface="宋体" panose="02010600030101010101" pitchFamily="2" charset="-122"/>
                    <a:ea typeface="宋体" panose="02010600030101010101" pitchFamily="2" charset="-122"/>
                    <a:cs typeface="Times New Roman" panose="02020603050405020304" pitchFamily="18" charset="0"/>
                  </a:rPr>
                  <a:t>解</a:t>
                </a:r>
                <a:r>
                  <a:rPr lang="en-US" altLang="zh-CN" sz="2400" dirty="0">
                    <a:solidFill>
                      <a:srgbClr val="0070C0"/>
                    </a:solidFill>
                    <a:effectLst/>
                    <a:latin typeface="Cambria" panose="02040503050406030204" pitchFamily="18" charset="0"/>
                    <a:ea typeface="宋体" panose="02010600030101010101" pitchFamily="2" charset="-122"/>
                    <a:cs typeface="Times New Roman" panose="02020603050405020304" pitchFamily="18" charset="0"/>
                  </a:rPr>
                  <a:t>:  </a:t>
                </a:r>
                <a14:m>
                  <m:oMath xmlns:m="http://schemas.openxmlformats.org/officeDocument/2006/math">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𝐀</m:t>
                    </m:r>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en-US" altLang="zh-CN" sz="2400" dirty="0" err="1">
                    <a:effectLst/>
                    <a:latin typeface="宋体" panose="02010600030101010101" pitchFamily="2" charset="-122"/>
                    <a:ea typeface="宋体" panose="02010600030101010101" pitchFamily="2" charset="-122"/>
                    <a:cs typeface="Times New Roman" panose="02020603050405020304" pitchFamily="18" charset="0"/>
                  </a:rPr>
                  <a:t>的特征多项式为</a:t>
                </a:r>
                <a:endParaRPr lang="zh-CN" altLang="zh-CN" sz="2400" dirty="0">
                  <a:effectLst/>
                  <a:latin typeface="Cambria" panose="02040503050406030204" pitchFamily="18" charset="0"/>
                  <a:ea typeface="宋体" panose="02010600030101010101" pitchFamily="2" charset="-122"/>
                  <a:cs typeface="Times New Roman" panose="02020603050405020304" pitchFamily="18" charset="0"/>
                </a:endParaRPr>
              </a:p>
              <a:p>
                <a:pPr>
                  <a:spcBef>
                    <a:spcPts val="900"/>
                  </a:spcBef>
                  <a:spcAft>
                    <a:spcPts val="900"/>
                  </a:spcAft>
                </a:pPr>
                <a14:m>
                  <m:oMathPara xmlns:m="http://schemas.openxmlformats.org/officeDocument/2006/math">
                    <m:oMathParaPr>
                      <m:jc m:val="centerGroup"/>
                    </m:oMathParaPr>
                    <m:oMath xmlns:m="http://schemas.openxmlformats.org/officeDocument/2006/math">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𝜆</m:t>
                      </m:r>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𝑬</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𝑨</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d>
                        <m:dPr>
                          <m:begChr m:val="|"/>
                          <m:endChr m:val="|"/>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dPr>
                        <m:e>
                          <m:m>
                            <m:mPr>
                              <m:plcHide m:val="on"/>
                              <m:mcs>
                                <m:mc>
                                  <m:mcPr>
                                    <m:count m:val="3"/>
                                    <m:mcJc m:val="center"/>
                                  </m:mcPr>
                                </m:mc>
                              </m:mcs>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mPr>
                            <m:m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𝜆</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e>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e>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0</m:t>
                                </m:r>
                              </m:e>
                            </m:mr>
                            <m:m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4</m:t>
                                </m:r>
                              </m:e>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𝜆</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−3</m:t>
                                </m:r>
                              </m:e>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0</m:t>
                                </m:r>
                              </m:e>
                            </m:mr>
                            <m:m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e>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0</m:t>
                                </m:r>
                              </m:e>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𝜆</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−2</m:t>
                                </m:r>
                              </m:e>
                            </m:mr>
                          </m:m>
                        </m:e>
                      </m:d>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𝜆</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−2)(</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𝜆</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sSup>
                        <m:sSup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e>
                        <m:sup>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2</m:t>
                          </m:r>
                        </m:sup>
                      </m:sSup>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oMath>
                  </m:oMathPara>
                </a14:m>
                <a:endParaRPr lang="zh-CN" altLang="zh-CN" sz="2400" dirty="0">
                  <a:effectLst/>
                  <a:latin typeface="Cambria" panose="02040503050406030204" pitchFamily="18" charset="0"/>
                  <a:ea typeface="宋体" panose="02010600030101010101" pitchFamily="2" charset="-122"/>
                  <a:cs typeface="Times New Roman" panose="02020603050405020304" pitchFamily="18" charset="0"/>
                </a:endParaRPr>
              </a:p>
              <a:p>
                <a:pPr>
                  <a:lnSpc>
                    <a:spcPct val="150000"/>
                  </a:lnSpc>
                  <a:spcBef>
                    <a:spcPts val="900"/>
                  </a:spcBef>
                  <a:spcAft>
                    <a:spcPts val="900"/>
                  </a:spcAft>
                </a:pP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得 </a:t>
                </a:r>
                <a14:m>
                  <m:oMath xmlns:m="http://schemas.openxmlformats.org/officeDocument/2006/math">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𝑨</m:t>
                    </m:r>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的特征值为</a:t>
                </a:r>
                <a:endParaRPr lang="en-US" altLang="zh-CN" sz="2400" dirty="0">
                  <a:effectLst/>
                  <a:latin typeface="Cambria" panose="02040503050406030204" pitchFamily="18" charset="0"/>
                  <a:ea typeface="宋体" panose="02010600030101010101" pitchFamily="2" charset="-122"/>
                  <a:cs typeface="Times New Roman" panose="02020603050405020304" pitchFamily="18" charset="0"/>
                </a:endParaRPr>
              </a:p>
              <a:p>
                <a:pPr algn="ctr">
                  <a:spcBef>
                    <a:spcPts val="900"/>
                  </a:spcBef>
                  <a:spcAft>
                    <a:spcPts val="900"/>
                  </a:spcAft>
                </a:pP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 </a:t>
                </a:r>
                <a14:m>
                  <m:oMath xmlns:m="http://schemas.openxmlformats.org/officeDocument/2006/math">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𝜆</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sub>
                    </m:s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=2</m:t>
                    </m:r>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14:m>
                  <m:oMath xmlns:m="http://schemas.openxmlformats.org/officeDocument/2006/math">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𝜆</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2</m:t>
                        </m:r>
                      </m:sub>
                    </m:s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𝜆</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3</m:t>
                        </m:r>
                      </m:sub>
                    </m:s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a:t>
                </a:r>
                <a:endParaRPr lang="zh-CN" altLang="zh-CN" sz="2400" dirty="0">
                  <a:effectLst/>
                  <a:latin typeface="Cambria" panose="02040503050406030204" pitchFamily="18" charset="0"/>
                  <a:ea typeface="宋体" panose="02010600030101010101" pitchFamily="2" charset="-122"/>
                  <a:cs typeface="Times New Roman" panose="02020603050405020304" pitchFamily="18" charset="0"/>
                </a:endParaRPr>
              </a:p>
            </p:txBody>
          </p:sp>
        </mc:Choice>
        <mc:Fallback xmlns="">
          <p:sp>
            <p:nvSpPr>
              <p:cNvPr id="3" name="文本框 2">
                <a:extLst>
                  <a:ext uri="{FF2B5EF4-FFF2-40B4-BE49-F238E27FC236}">
                    <a16:creationId xmlns:a16="http://schemas.microsoft.com/office/drawing/2014/main" id="{FFAEFDBB-AA9E-4A91-58A8-99DABCFF5C01}"/>
                  </a:ext>
                </a:extLst>
              </p:cNvPr>
              <p:cNvSpPr txBox="1">
                <a:spLocks noRot="1" noChangeAspect="1" noMove="1" noResize="1" noEditPoints="1" noAdjustHandles="1" noChangeArrowheads="1" noChangeShapeType="1" noTextEdit="1"/>
              </p:cNvSpPr>
              <p:nvPr/>
            </p:nvSpPr>
            <p:spPr>
              <a:xfrm>
                <a:off x="495759" y="1376586"/>
                <a:ext cx="10113484" cy="4942763"/>
              </a:xfrm>
              <a:prstGeom prst="rect">
                <a:avLst/>
              </a:prstGeom>
              <a:blipFill>
                <a:blip r:embed="rId2"/>
                <a:stretch>
                  <a:fillRect l="-877"/>
                </a:stretch>
              </a:blipFill>
            </p:spPr>
            <p:txBody>
              <a:bodyPr/>
              <a:lstStyle/>
              <a:p>
                <a:r>
                  <a:rPr lang="zh-CN" altLang="en-US">
                    <a:noFill/>
                  </a:rPr>
                  <a:t> </a:t>
                </a:r>
              </a:p>
            </p:txBody>
          </p:sp>
        </mc:Fallback>
      </mc:AlternateContent>
      <p:sp>
        <p:nvSpPr>
          <p:cNvPr id="4" name="文本框 3">
            <a:extLst>
              <a:ext uri="{FF2B5EF4-FFF2-40B4-BE49-F238E27FC236}">
                <a16:creationId xmlns:a16="http://schemas.microsoft.com/office/drawing/2014/main" id="{BABB525E-28BA-D5CF-F9B0-6B65FEA0A787}"/>
              </a:ext>
            </a:extLst>
          </p:cNvPr>
          <p:cNvSpPr txBox="1"/>
          <p:nvPr/>
        </p:nvSpPr>
        <p:spPr>
          <a:xfrm>
            <a:off x="495759" y="1145754"/>
            <a:ext cx="10926389" cy="461665"/>
          </a:xfrm>
          <a:prstGeom prst="rect">
            <a:avLst/>
          </a:prstGeom>
          <a:solidFill>
            <a:schemeClr val="accent5">
              <a:lumMod val="40000"/>
              <a:lumOff val="60000"/>
            </a:schemeClr>
          </a:solidFill>
        </p:spPr>
        <p:txBody>
          <a:bodyPr wrap="none" rtlCol="0">
            <a:spAutoFit/>
          </a:bodyPr>
          <a:lstStyle/>
          <a:p>
            <a:r>
              <a:rPr kumimoji="1" lang="zh-CN" altLang="en-US" sz="2400" dirty="0"/>
              <a:t>下面两个例题</a:t>
            </a:r>
            <a:r>
              <a:rPr kumimoji="1" lang="en-US" altLang="zh-CN" sz="2400" dirty="0"/>
              <a:t>:</a:t>
            </a:r>
            <a:r>
              <a:rPr kumimoji="1" lang="zh-CN" altLang="en-US" sz="2400" dirty="0"/>
              <a:t>  </a:t>
            </a:r>
            <a:r>
              <a:rPr kumimoji="1" lang="en-US" altLang="zh-CN" sz="2400" dirty="0"/>
              <a:t>3 </a:t>
            </a:r>
            <a:r>
              <a:rPr kumimoji="1" lang="zh-CN" altLang="en-US" sz="2400" dirty="0"/>
              <a:t>阶矩阵的求特征值、特征向量</a:t>
            </a:r>
            <a:r>
              <a:rPr kumimoji="1" lang="en-US" altLang="zh-CN" sz="2400" dirty="0"/>
              <a:t>.</a:t>
            </a:r>
            <a:r>
              <a:rPr kumimoji="1" lang="zh-CN" altLang="en-US" sz="2400" dirty="0"/>
              <a:t>   注意比较两个例子的不同特点</a:t>
            </a:r>
            <a:r>
              <a:rPr kumimoji="1" lang="en-US" altLang="zh-CN" sz="2400" dirty="0"/>
              <a:t>.</a:t>
            </a:r>
            <a:r>
              <a:rPr kumimoji="1" lang="zh-CN" altLang="en-US" sz="2400" dirty="0"/>
              <a:t> </a:t>
            </a:r>
          </a:p>
        </p:txBody>
      </p:sp>
    </p:spTree>
    <p:extLst>
      <p:ext uri="{BB962C8B-B14F-4D97-AF65-F5344CB8AC3E}">
        <p14:creationId xmlns:p14="http://schemas.microsoft.com/office/powerpoint/2010/main" val="1418065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C48AEC7E-D177-BD9E-A5A1-8E6B80241410}"/>
                  </a:ext>
                </a:extLst>
              </p:cNvPr>
              <p:cNvSpPr txBox="1"/>
              <p:nvPr/>
            </p:nvSpPr>
            <p:spPr>
              <a:xfrm>
                <a:off x="716096" y="1381608"/>
                <a:ext cx="10102468" cy="4818948"/>
              </a:xfrm>
              <a:prstGeom prst="rect">
                <a:avLst/>
              </a:prstGeom>
              <a:noFill/>
            </p:spPr>
            <p:txBody>
              <a:bodyPr wrap="square">
                <a:spAutoFit/>
              </a:bodyPr>
              <a:lstStyle/>
              <a:p>
                <a:pPr indent="304800">
                  <a:lnSpc>
                    <a:spcPct val="150000"/>
                  </a:lnSpc>
                  <a:spcBef>
                    <a:spcPts val="900"/>
                  </a:spcBef>
                  <a:spcAft>
                    <a:spcPts val="900"/>
                  </a:spcAft>
                </a:pP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当 </a:t>
                </a:r>
                <a14:m>
                  <m:oMath xmlns:m="http://schemas.openxmlformats.org/officeDocument/2006/math">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𝜆</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sub>
                    </m:s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=2</m:t>
                    </m:r>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时</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解方程 </a:t>
                </a:r>
                <a14:m>
                  <m:oMath xmlns:m="http://schemas.openxmlformats.org/officeDocument/2006/math">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(2</m:t>
                    </m:r>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𝑬</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𝑨</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𝒙</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𝟎</m:t>
                    </m:r>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由</a:t>
                </a:r>
              </a:p>
              <a:p>
                <a:pPr>
                  <a:spcBef>
                    <a:spcPts val="900"/>
                  </a:spcBef>
                  <a:spcAft>
                    <a:spcPts val="900"/>
                  </a:spcAft>
                </a:pPr>
                <a14:m>
                  <m:oMathPara xmlns:m="http://schemas.openxmlformats.org/officeDocument/2006/math">
                    <m:oMathParaPr>
                      <m:jc m:val="centerGroup"/>
                    </m:oMathParaPr>
                    <m:oMath xmlns:m="http://schemas.openxmlformats.org/officeDocument/2006/math">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2</m:t>
                      </m:r>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𝐄</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𝐀</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d>
                        <m:d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dPr>
                        <m:e>
                          <m:m>
                            <m:mPr>
                              <m:plcHide m:val="on"/>
                              <m:mcs>
                                <m:mc>
                                  <m:mcPr>
                                    <m:count m:val="3"/>
                                    <m:mcJc m:val="center"/>
                                  </m:mcPr>
                                </m:mc>
                              </m:mcs>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mPr>
                            <m:m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3</m:t>
                                </m:r>
                              </m:e>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e>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0</m:t>
                                </m:r>
                              </m:e>
                            </m:mr>
                            <m:m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4</m:t>
                                </m:r>
                              </m:e>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e>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0</m:t>
                                </m:r>
                              </m:e>
                            </m:mr>
                            <m:m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e>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0</m:t>
                                </m:r>
                              </m:e>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0</m:t>
                                </m:r>
                              </m:e>
                            </m:mr>
                          </m:m>
                        </m:e>
                      </m:d>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d>
                        <m:d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dPr>
                        <m:e>
                          <m:m>
                            <m:mPr>
                              <m:plcHide m:val="on"/>
                              <m:mcs>
                                <m:mc>
                                  <m:mcPr>
                                    <m:count m:val="3"/>
                                    <m:mcJc m:val="center"/>
                                  </m:mcPr>
                                </m:mc>
                              </m:mcs>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mPr>
                            <m:m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e>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0</m:t>
                                </m:r>
                              </m:e>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0</m:t>
                                </m:r>
                              </m:e>
                            </m:mr>
                            <m:m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0</m:t>
                                </m:r>
                              </m:e>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e>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0</m:t>
                                </m:r>
                              </m:e>
                            </m:mr>
                            <m:m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0</m:t>
                                </m:r>
                              </m:e>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0</m:t>
                                </m:r>
                              </m:e>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0</m:t>
                                </m:r>
                              </m:e>
                            </m:mr>
                          </m:m>
                        </m:e>
                      </m:d>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oMath>
                  </m:oMathPara>
                </a14:m>
                <a:endParaRPr lang="zh-CN" altLang="zh-CN" sz="2400" dirty="0">
                  <a:effectLst/>
                  <a:latin typeface="Cambria" panose="02040503050406030204" pitchFamily="18" charset="0"/>
                  <a:ea typeface="宋体" panose="02010600030101010101" pitchFamily="2" charset="-122"/>
                  <a:cs typeface="Times New Roman" panose="02020603050405020304" pitchFamily="18" charset="0"/>
                </a:endParaRPr>
              </a:p>
              <a:p>
                <a:pPr>
                  <a:lnSpc>
                    <a:spcPct val="150000"/>
                  </a:lnSpc>
                  <a:spcBef>
                    <a:spcPts val="900"/>
                  </a:spcBef>
                  <a:spcAft>
                    <a:spcPts val="900"/>
                  </a:spcAft>
                </a:pP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得基础解系为</a:t>
                </a:r>
                <a:endParaRPr lang="en-US" altLang="zh-CN" sz="2400" dirty="0">
                  <a:effectLst/>
                  <a:latin typeface="Cambria" panose="02040503050406030204" pitchFamily="18" charset="0"/>
                  <a:ea typeface="宋体" panose="02010600030101010101" pitchFamily="2" charset="-122"/>
                  <a:cs typeface="Times New Roman" panose="02020603050405020304" pitchFamily="18" charset="0"/>
                </a:endParaRPr>
              </a:p>
              <a:p>
                <a:pPr algn="ctr">
                  <a:lnSpc>
                    <a:spcPct val="150000"/>
                  </a:lnSpc>
                  <a:spcBef>
                    <a:spcPts val="900"/>
                  </a:spcBef>
                  <a:spcAft>
                    <a:spcPts val="900"/>
                  </a:spcAft>
                </a:pP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 </a:t>
                </a:r>
                <a14:m>
                  <m:oMath xmlns:m="http://schemas.openxmlformats.org/officeDocument/2006/math">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𝝃</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sub>
                    </m:s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=(0,0,1</m:t>
                    </m:r>
                    <m:sSup>
                      <m:sSup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e>
                      <m:sup>
                        <m:r>
                          <m:rPr>
                            <m:sty m:val="p"/>
                          </m:rPr>
                          <a:rPr lang="en-US" altLang="zh-CN" sz="2400">
                            <a:effectLst/>
                            <a:latin typeface="Cambria Math" panose="02040503050406030204" pitchFamily="18" charset="0"/>
                            <a:ea typeface="宋体" panose="02010600030101010101" pitchFamily="2" charset="-122"/>
                            <a:cs typeface="Times New Roman" panose="02020603050405020304" pitchFamily="18" charset="0"/>
                          </a:rPr>
                          <m:t>T</m:t>
                        </m:r>
                      </m:sup>
                    </m:sSup>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p>
              <a:p>
                <a:pPr>
                  <a:lnSpc>
                    <a:spcPct val="150000"/>
                  </a:lnSpc>
                  <a:spcBef>
                    <a:spcPts val="900"/>
                  </a:spcBef>
                  <a:spcAft>
                    <a:spcPts val="900"/>
                  </a:spcAft>
                </a:pP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因此矩阵对应于特征值 </a:t>
                </a:r>
                <a14:m>
                  <m:oMath xmlns:m="http://schemas.openxmlformats.org/officeDocument/2006/math">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𝜆</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sub>
                    </m:s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=2</m:t>
                    </m:r>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的全部特征向量为</a:t>
                </a:r>
                <a:endParaRPr lang="en-US" altLang="zh-CN" sz="2400" dirty="0">
                  <a:effectLst/>
                  <a:latin typeface="Cambria" panose="02040503050406030204" pitchFamily="18" charset="0"/>
                  <a:ea typeface="宋体" panose="02010600030101010101" pitchFamily="2" charset="-122"/>
                  <a:cs typeface="Times New Roman" panose="02020603050405020304" pitchFamily="18" charset="0"/>
                </a:endParaRPr>
              </a:p>
              <a:p>
                <a:pPr algn="ctr">
                  <a:lnSpc>
                    <a:spcPct val="150000"/>
                  </a:lnSpc>
                  <a:spcBef>
                    <a:spcPts val="900"/>
                  </a:spcBef>
                  <a:spcAft>
                    <a:spcPts val="900"/>
                  </a:spcAft>
                </a:pP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 </a:t>
                </a:r>
                <a14:m>
                  <m:oMath xmlns:m="http://schemas.openxmlformats.org/officeDocument/2006/math">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𝑘</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sub>
                    </m:sSub>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𝝃</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sub>
                    </m:sSub>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14:m>
                  <m:oMath xmlns:m="http://schemas.openxmlformats.org/officeDocument/2006/math">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𝑘</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sub>
                    </m:s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≠0</m:t>
                    </m:r>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a:t>
                </a:r>
                <a:endParaRPr lang="zh-CN" altLang="zh-CN" sz="2400" dirty="0">
                  <a:effectLst/>
                  <a:latin typeface="Cambria" panose="02040503050406030204" pitchFamily="18" charset="0"/>
                  <a:ea typeface="宋体" panose="02010600030101010101" pitchFamily="2" charset="-122"/>
                  <a:cs typeface="Times New Roman" panose="02020603050405020304" pitchFamily="18" charset="0"/>
                </a:endParaRPr>
              </a:p>
            </p:txBody>
          </p:sp>
        </mc:Choice>
        <mc:Fallback xmlns="">
          <p:sp>
            <p:nvSpPr>
              <p:cNvPr id="3" name="文本框 2">
                <a:extLst>
                  <a:ext uri="{FF2B5EF4-FFF2-40B4-BE49-F238E27FC236}">
                    <a16:creationId xmlns:a16="http://schemas.microsoft.com/office/drawing/2014/main" id="{C48AEC7E-D177-BD9E-A5A1-8E6B80241410}"/>
                  </a:ext>
                </a:extLst>
              </p:cNvPr>
              <p:cNvSpPr txBox="1">
                <a:spLocks noRot="1" noChangeAspect="1" noMove="1" noResize="1" noEditPoints="1" noAdjustHandles="1" noChangeArrowheads="1" noChangeShapeType="1" noTextEdit="1"/>
              </p:cNvSpPr>
              <p:nvPr/>
            </p:nvSpPr>
            <p:spPr>
              <a:xfrm>
                <a:off x="716096" y="1381608"/>
                <a:ext cx="10102468" cy="4818948"/>
              </a:xfrm>
              <a:prstGeom prst="rect">
                <a:avLst/>
              </a:prstGeom>
              <a:blipFill>
                <a:blip r:embed="rId2"/>
                <a:stretch>
                  <a:fillRect l="-1004" b="-183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677352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1F25050D-A60C-9191-15FB-E7EF838F1E25}"/>
                  </a:ext>
                </a:extLst>
              </p:cNvPr>
              <p:cNvSpPr txBox="1"/>
              <p:nvPr/>
            </p:nvSpPr>
            <p:spPr>
              <a:xfrm>
                <a:off x="605928" y="887323"/>
                <a:ext cx="9915181" cy="4818948"/>
              </a:xfrm>
              <a:prstGeom prst="rect">
                <a:avLst/>
              </a:prstGeom>
              <a:noFill/>
            </p:spPr>
            <p:txBody>
              <a:bodyPr wrap="square">
                <a:spAutoFit/>
              </a:bodyPr>
              <a:lstStyle/>
              <a:p>
                <a:pPr indent="304800">
                  <a:lnSpc>
                    <a:spcPct val="150000"/>
                  </a:lnSpc>
                  <a:spcBef>
                    <a:spcPts val="900"/>
                  </a:spcBef>
                  <a:spcAft>
                    <a:spcPts val="900"/>
                  </a:spcAft>
                </a:pPr>
                <a:r>
                  <a:rPr lang="zh-CN" altLang="en-US"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当 </a:t>
                </a:r>
                <a14:m>
                  <m:oMath xmlns:m="http://schemas.openxmlformats.org/officeDocument/2006/math">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𝜆</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2</m:t>
                        </m:r>
                      </m:sub>
                    </m:s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𝜆</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3</m:t>
                        </m:r>
                      </m:sub>
                    </m:s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时</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解方程组 </a:t>
                </a:r>
                <a14:m>
                  <m:oMath xmlns:m="http://schemas.openxmlformats.org/officeDocument/2006/math">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𝑬</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𝑨</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𝒙</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𝟎</m:t>
                    </m:r>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由</a:t>
                </a:r>
              </a:p>
              <a:p>
                <a:pPr>
                  <a:spcBef>
                    <a:spcPts val="900"/>
                  </a:spcBef>
                  <a:spcAft>
                    <a:spcPts val="900"/>
                  </a:spcAft>
                </a:pPr>
                <a14:m>
                  <m:oMathPara xmlns:m="http://schemas.openxmlformats.org/officeDocument/2006/math">
                    <m:oMathParaPr>
                      <m:jc m:val="centerGroup"/>
                    </m:oMathParaPr>
                    <m:oMath xmlns:m="http://schemas.openxmlformats.org/officeDocument/2006/math">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𝐄</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𝐀</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d>
                        <m:d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dPr>
                        <m:e>
                          <m:m>
                            <m:mPr>
                              <m:plcHide m:val="on"/>
                              <m:mcs>
                                <m:mc>
                                  <m:mcPr>
                                    <m:count m:val="3"/>
                                    <m:mcJc m:val="center"/>
                                  </m:mcPr>
                                </m:mc>
                              </m:mcs>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mPr>
                            <m:m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2</m:t>
                                </m:r>
                              </m:e>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e>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0</m:t>
                                </m:r>
                              </m:e>
                            </m:mr>
                            <m:m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4</m:t>
                                </m:r>
                              </m:e>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−2</m:t>
                                </m:r>
                              </m:e>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0</m:t>
                                </m:r>
                              </m:e>
                            </m:mr>
                            <m:m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e>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0</m:t>
                                </m:r>
                              </m:e>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e>
                            </m:mr>
                          </m:m>
                        </m:e>
                      </m:d>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d>
                        <m:d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dPr>
                        <m:e>
                          <m:m>
                            <m:mPr>
                              <m:plcHide m:val="on"/>
                              <m:mcs>
                                <m:mc>
                                  <m:mcPr>
                                    <m:count m:val="3"/>
                                    <m:mcJc m:val="center"/>
                                  </m:mcPr>
                                </m:mc>
                              </m:mcs>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mPr>
                            <m:m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e>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0</m:t>
                                </m:r>
                              </m:e>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e>
                            </m:mr>
                            <m:m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0</m:t>
                                </m:r>
                              </m:e>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e>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2</m:t>
                                </m:r>
                              </m:e>
                            </m:mr>
                            <m:m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0</m:t>
                                </m:r>
                              </m:e>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0</m:t>
                                </m:r>
                              </m:e>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0</m:t>
                                </m:r>
                              </m:e>
                            </m:mr>
                          </m:m>
                        </m:e>
                      </m:d>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oMath>
                  </m:oMathPara>
                </a14:m>
                <a:endParaRPr lang="zh-CN" altLang="zh-CN" sz="2400" dirty="0">
                  <a:effectLst/>
                  <a:latin typeface="Cambria" panose="02040503050406030204" pitchFamily="18" charset="0"/>
                  <a:ea typeface="宋体" panose="02010600030101010101" pitchFamily="2" charset="-122"/>
                  <a:cs typeface="Times New Roman" panose="02020603050405020304" pitchFamily="18" charset="0"/>
                </a:endParaRPr>
              </a:p>
              <a:p>
                <a:pPr>
                  <a:lnSpc>
                    <a:spcPct val="150000"/>
                  </a:lnSpc>
                  <a:spcBef>
                    <a:spcPts val="900"/>
                  </a:spcBef>
                  <a:spcAft>
                    <a:spcPts val="900"/>
                  </a:spcAft>
                </a:pP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得基础解系为</a:t>
                </a:r>
                <a:endParaRPr lang="en-US" altLang="zh-CN" sz="2400" dirty="0">
                  <a:effectLst/>
                  <a:latin typeface="Cambria" panose="02040503050406030204" pitchFamily="18" charset="0"/>
                  <a:ea typeface="宋体" panose="02010600030101010101" pitchFamily="2" charset="-122"/>
                  <a:cs typeface="Times New Roman" panose="02020603050405020304" pitchFamily="18" charset="0"/>
                </a:endParaRPr>
              </a:p>
              <a:p>
                <a:pPr algn="ctr">
                  <a:lnSpc>
                    <a:spcPct val="150000"/>
                  </a:lnSpc>
                  <a:spcBef>
                    <a:spcPts val="900"/>
                  </a:spcBef>
                  <a:spcAft>
                    <a:spcPts val="900"/>
                  </a:spcAft>
                </a:pP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 </a:t>
                </a:r>
                <a14:m>
                  <m:oMath xmlns:m="http://schemas.openxmlformats.org/officeDocument/2006/math">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𝛏</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2</m:t>
                        </m:r>
                      </m:sub>
                    </m:s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=(−1,−2,1</m:t>
                    </m:r>
                    <m:sSup>
                      <m:sSup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e>
                      <m:sup>
                        <m:r>
                          <m:rPr>
                            <m:sty m:val="p"/>
                          </m:rPr>
                          <a:rPr lang="en-US" altLang="zh-CN" sz="2400">
                            <a:effectLst/>
                            <a:latin typeface="Cambria Math" panose="02040503050406030204" pitchFamily="18" charset="0"/>
                            <a:ea typeface="宋体" panose="02010600030101010101" pitchFamily="2" charset="-122"/>
                            <a:cs typeface="Times New Roman" panose="02020603050405020304" pitchFamily="18" charset="0"/>
                          </a:rPr>
                          <m:t>T</m:t>
                        </m:r>
                      </m:sup>
                    </m:sSup>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p>
              <a:p>
                <a:pPr>
                  <a:lnSpc>
                    <a:spcPct val="150000"/>
                  </a:lnSpc>
                  <a:spcBef>
                    <a:spcPts val="900"/>
                  </a:spcBef>
                  <a:spcAft>
                    <a:spcPts val="900"/>
                  </a:spcAft>
                </a:pP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因此矩阵对应于特征值 </a:t>
                </a:r>
                <a14:m>
                  <m:oMath xmlns:m="http://schemas.openxmlformats.org/officeDocument/2006/math">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𝜆</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2</m:t>
                        </m:r>
                      </m:sub>
                    </m:s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𝜆</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3</m:t>
                        </m:r>
                      </m:sub>
                    </m:s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的全部特征向量为</a:t>
                </a:r>
                <a:endParaRPr lang="en-US" altLang="zh-CN" sz="2400" dirty="0">
                  <a:effectLst/>
                  <a:latin typeface="Cambria" panose="02040503050406030204" pitchFamily="18" charset="0"/>
                  <a:ea typeface="宋体" panose="02010600030101010101" pitchFamily="2" charset="-122"/>
                  <a:cs typeface="Times New Roman" panose="02020603050405020304" pitchFamily="18" charset="0"/>
                </a:endParaRPr>
              </a:p>
              <a:p>
                <a:pPr algn="ctr">
                  <a:lnSpc>
                    <a:spcPct val="150000"/>
                  </a:lnSpc>
                  <a:spcBef>
                    <a:spcPts val="900"/>
                  </a:spcBef>
                  <a:spcAft>
                    <a:spcPts val="900"/>
                  </a:spcAft>
                </a:pP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 </a:t>
                </a:r>
                <a14:m>
                  <m:oMath xmlns:m="http://schemas.openxmlformats.org/officeDocument/2006/math">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𝑘</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2</m:t>
                        </m:r>
                      </m:sub>
                    </m:sSub>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𝛏</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2</m:t>
                        </m:r>
                      </m:sub>
                    </m:sSub>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14:m>
                  <m:oMath xmlns:m="http://schemas.openxmlformats.org/officeDocument/2006/math">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𝑘</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2</m:t>
                        </m:r>
                      </m:sub>
                    </m:s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≠0</m:t>
                    </m:r>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a:t>
                </a:r>
                <a:endParaRPr lang="zh-CN" altLang="zh-CN" sz="2400" dirty="0">
                  <a:effectLst/>
                  <a:latin typeface="Cambria" panose="02040503050406030204" pitchFamily="18" charset="0"/>
                  <a:ea typeface="宋体" panose="02010600030101010101" pitchFamily="2" charset="-122"/>
                  <a:cs typeface="Times New Roman" panose="02020603050405020304" pitchFamily="18" charset="0"/>
                </a:endParaRPr>
              </a:p>
            </p:txBody>
          </p:sp>
        </mc:Choice>
        <mc:Fallback xmlns="">
          <p:sp>
            <p:nvSpPr>
              <p:cNvPr id="3" name="文本框 2">
                <a:extLst>
                  <a:ext uri="{FF2B5EF4-FFF2-40B4-BE49-F238E27FC236}">
                    <a16:creationId xmlns:a16="http://schemas.microsoft.com/office/drawing/2014/main" id="{1F25050D-A60C-9191-15FB-E7EF838F1E25}"/>
                  </a:ext>
                </a:extLst>
              </p:cNvPr>
              <p:cNvSpPr txBox="1">
                <a:spLocks noRot="1" noChangeAspect="1" noMove="1" noResize="1" noEditPoints="1" noAdjustHandles="1" noChangeArrowheads="1" noChangeShapeType="1" noTextEdit="1"/>
              </p:cNvSpPr>
              <p:nvPr/>
            </p:nvSpPr>
            <p:spPr>
              <a:xfrm>
                <a:off x="605928" y="887323"/>
                <a:ext cx="9915181" cy="4818948"/>
              </a:xfrm>
              <a:prstGeom prst="rect">
                <a:avLst/>
              </a:prstGeom>
              <a:blipFill>
                <a:blip r:embed="rId2"/>
                <a:stretch>
                  <a:fillRect l="-895" b="-1842"/>
                </a:stretch>
              </a:blipFill>
            </p:spPr>
            <p:txBody>
              <a:bodyPr/>
              <a:lstStyle/>
              <a:p>
                <a:r>
                  <a:rPr lang="zh-CN" altLang="en-US">
                    <a:noFill/>
                  </a:rPr>
                  <a:t> </a:t>
                </a:r>
              </a:p>
            </p:txBody>
          </p:sp>
        </mc:Fallback>
      </mc:AlternateContent>
      <p:sp>
        <p:nvSpPr>
          <p:cNvPr id="4" name="文本框 3">
            <a:extLst>
              <a:ext uri="{FF2B5EF4-FFF2-40B4-BE49-F238E27FC236}">
                <a16:creationId xmlns:a16="http://schemas.microsoft.com/office/drawing/2014/main" id="{8C75BA58-7E97-8A79-8AD8-23F65A89B3A0}"/>
              </a:ext>
            </a:extLst>
          </p:cNvPr>
          <p:cNvSpPr txBox="1"/>
          <p:nvPr/>
        </p:nvSpPr>
        <p:spPr>
          <a:xfrm>
            <a:off x="605928" y="5970677"/>
            <a:ext cx="800219" cy="830997"/>
          </a:xfrm>
          <a:prstGeom prst="rect">
            <a:avLst/>
          </a:prstGeom>
          <a:noFill/>
        </p:spPr>
        <p:txBody>
          <a:bodyPr wrap="none" rtlCol="0">
            <a:spAutoFit/>
          </a:bodyPr>
          <a:lstStyle/>
          <a:p>
            <a:r>
              <a:rPr kumimoji="1" lang="zh-CN" altLang="en-US" sz="4800" dirty="0"/>
              <a:t>👉</a:t>
            </a:r>
          </a:p>
        </p:txBody>
      </p:sp>
      <p:sp>
        <p:nvSpPr>
          <p:cNvPr id="5" name="文本框 4">
            <a:extLst>
              <a:ext uri="{FF2B5EF4-FFF2-40B4-BE49-F238E27FC236}">
                <a16:creationId xmlns:a16="http://schemas.microsoft.com/office/drawing/2014/main" id="{2D113403-4904-F95D-6AA1-A7731743A296}"/>
              </a:ext>
            </a:extLst>
          </p:cNvPr>
          <p:cNvSpPr txBox="1"/>
          <p:nvPr/>
        </p:nvSpPr>
        <p:spPr>
          <a:xfrm>
            <a:off x="1487278" y="6059277"/>
            <a:ext cx="10084812" cy="523220"/>
          </a:xfrm>
          <a:prstGeom prst="rect">
            <a:avLst/>
          </a:prstGeom>
          <a:noFill/>
        </p:spPr>
        <p:txBody>
          <a:bodyPr wrap="none" rtlCol="0">
            <a:spAutoFit/>
          </a:bodyPr>
          <a:lstStyle/>
          <a:p>
            <a:r>
              <a:rPr kumimoji="1" lang="zh-CN" altLang="en-US" sz="2800" dirty="0">
                <a:highlight>
                  <a:srgbClr val="FFFF00"/>
                </a:highlight>
              </a:rPr>
              <a:t>特点</a:t>
            </a:r>
            <a:r>
              <a:rPr kumimoji="1" lang="en-US" altLang="zh-CN" sz="2800" dirty="0">
                <a:highlight>
                  <a:srgbClr val="FFFF00"/>
                </a:highlight>
              </a:rPr>
              <a:t>:</a:t>
            </a:r>
            <a:r>
              <a:rPr kumimoji="1" lang="zh-CN" altLang="en-US" sz="2800" dirty="0">
                <a:highlight>
                  <a:srgbClr val="FFFF00"/>
                </a:highlight>
              </a:rPr>
              <a:t> </a:t>
            </a:r>
            <a:r>
              <a:rPr kumimoji="1" lang="en-US" altLang="zh-CN" sz="2800" dirty="0">
                <a:highlight>
                  <a:srgbClr val="FFFF00"/>
                </a:highlight>
              </a:rPr>
              <a:t>2 </a:t>
            </a:r>
            <a:r>
              <a:rPr kumimoji="1" lang="zh-CN" altLang="en-US" sz="2800" dirty="0">
                <a:highlight>
                  <a:srgbClr val="FFFF00"/>
                </a:highlight>
              </a:rPr>
              <a:t>重根特征值</a:t>
            </a:r>
            <a:r>
              <a:rPr kumimoji="1" lang="en-US" altLang="zh-CN" sz="2800" dirty="0">
                <a:highlight>
                  <a:srgbClr val="FFFF00"/>
                </a:highlight>
              </a:rPr>
              <a:t>,</a:t>
            </a:r>
            <a:r>
              <a:rPr kumimoji="1" lang="zh-CN" altLang="en-US" sz="2800" dirty="0">
                <a:highlight>
                  <a:srgbClr val="FFFF00"/>
                </a:highlight>
              </a:rPr>
              <a:t> 对应的全部特征向量是一条直线</a:t>
            </a:r>
            <a:r>
              <a:rPr kumimoji="1" lang="en-US" altLang="zh-CN" sz="2800" dirty="0">
                <a:highlight>
                  <a:srgbClr val="FFFF00"/>
                </a:highlight>
              </a:rPr>
              <a:t>(</a:t>
            </a:r>
            <a:r>
              <a:rPr kumimoji="1" lang="zh-CN" altLang="en-US" sz="2800" dirty="0">
                <a:solidFill>
                  <a:srgbClr val="C00000"/>
                </a:solidFill>
                <a:highlight>
                  <a:srgbClr val="FFFF00"/>
                </a:highlight>
              </a:rPr>
              <a:t>除了原点</a:t>
            </a:r>
            <a:r>
              <a:rPr kumimoji="1" lang="en-US" altLang="zh-CN" sz="2800" dirty="0">
                <a:highlight>
                  <a:srgbClr val="FFFF00"/>
                </a:highlight>
              </a:rPr>
              <a:t>).</a:t>
            </a:r>
            <a:endParaRPr kumimoji="1" lang="zh-CN" altLang="en-US" sz="2800" dirty="0">
              <a:highlight>
                <a:srgbClr val="FFFF00"/>
              </a:highlight>
            </a:endParaRPr>
          </a:p>
        </p:txBody>
      </p:sp>
    </p:spTree>
    <p:extLst>
      <p:ext uri="{BB962C8B-B14F-4D97-AF65-F5344CB8AC3E}">
        <p14:creationId xmlns:p14="http://schemas.microsoft.com/office/powerpoint/2010/main" val="3579712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F72704D4-D7B7-8A29-54C7-08C353957AFE}"/>
                  </a:ext>
                </a:extLst>
              </p:cNvPr>
              <p:cNvSpPr txBox="1"/>
              <p:nvPr/>
            </p:nvSpPr>
            <p:spPr>
              <a:xfrm>
                <a:off x="605927" y="399075"/>
                <a:ext cx="10719412" cy="5434821"/>
              </a:xfrm>
              <a:prstGeom prst="rect">
                <a:avLst/>
              </a:prstGeom>
              <a:noFill/>
            </p:spPr>
            <p:txBody>
              <a:bodyPr wrap="square">
                <a:spAutoFit/>
              </a:bodyPr>
              <a:lstStyle/>
              <a:p>
                <a:pPr>
                  <a:lnSpc>
                    <a:spcPct val="150000"/>
                  </a:lnSpc>
                  <a:spcBef>
                    <a:spcPts val="900"/>
                  </a:spcBef>
                  <a:spcAft>
                    <a:spcPts val="900"/>
                  </a:spcAft>
                </a:pPr>
                <a:r>
                  <a:rPr lang="zh-CN" altLang="zh-CN" sz="2400" b="1" dirty="0">
                    <a:solidFill>
                      <a:srgbClr val="0070C0"/>
                    </a:solidFill>
                    <a:effectLst/>
                    <a:latin typeface="Cambria" panose="02040503050406030204" pitchFamily="18" charset="0"/>
                    <a:ea typeface="宋体" panose="02010600030101010101" pitchFamily="2" charset="-122"/>
                    <a:cs typeface="Times New Roman" panose="02020603050405020304" pitchFamily="18" charset="0"/>
                  </a:rPr>
                  <a:t>例 </a:t>
                </a:r>
                <a:r>
                  <a:rPr lang="en-US" altLang="zh-CN" sz="2400" b="1" dirty="0">
                    <a:solidFill>
                      <a:srgbClr val="0070C0"/>
                    </a:solidFill>
                    <a:effectLst/>
                    <a:latin typeface="Cambria" panose="02040503050406030204" pitchFamily="18" charset="0"/>
                    <a:ea typeface="宋体" panose="02010600030101010101" pitchFamily="2" charset="-122"/>
                    <a:cs typeface="Times New Roman" panose="02020603050405020304" pitchFamily="18" charset="0"/>
                  </a:rPr>
                  <a:t>6.1.5</a:t>
                </a:r>
                <a:r>
                  <a:rPr lang="en-US" altLang="zh-CN" sz="2400" dirty="0">
                    <a:solidFill>
                      <a:srgbClr val="0070C0"/>
                    </a:solidFill>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求矩阵 </a:t>
                </a:r>
                <a14:m>
                  <m:oMath xmlns:m="http://schemas.openxmlformats.org/officeDocument/2006/math">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𝐀</m:t>
                    </m:r>
                    <m:r>
                      <a:rPr lang="en-US" altLang="zh-CN" sz="2400">
                        <a:effectLst/>
                        <a:latin typeface="Cambria Math" panose="02040503050406030204" pitchFamily="18" charset="0"/>
                        <a:ea typeface="宋体" panose="02010600030101010101" pitchFamily="2" charset="-122"/>
                        <a:cs typeface="Times New Roman" panose="02020603050405020304" pitchFamily="18" charset="0"/>
                      </a:rPr>
                      <m:t>=</m:t>
                    </m:r>
                    <m:d>
                      <m:d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dPr>
                      <m:e>
                        <m:m>
                          <m:mPr>
                            <m:plcHide m:val="on"/>
                            <m:mcs>
                              <m:mc>
                                <m:mcPr>
                                  <m:count m:val="3"/>
                                  <m:mcJc m:val="center"/>
                                </m:mcPr>
                              </m:mc>
                            </m:mcs>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mPr>
                          <m:m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a:effectLst/>
                                  <a:latin typeface="Cambria Math" panose="02040503050406030204" pitchFamily="18" charset="0"/>
                                  <a:ea typeface="宋体" panose="02010600030101010101" pitchFamily="2" charset="-122"/>
                                  <a:cs typeface="Times New Roman" panose="02020603050405020304" pitchFamily="18" charset="0"/>
                                </a:rPr>
                                <m:t>2</m:t>
                              </m:r>
                            </m:e>
                            <m:e>
                              <m:r>
                                <a:rPr lang="en-US" altLang="zh-CN" sz="2400">
                                  <a:effectLst/>
                                  <a:latin typeface="Cambria Math" panose="02040503050406030204" pitchFamily="18" charset="0"/>
                                  <a:ea typeface="宋体" panose="02010600030101010101" pitchFamily="2" charset="-122"/>
                                  <a:cs typeface="Times New Roman" panose="02020603050405020304" pitchFamily="18" charset="0"/>
                                </a:rPr>
                                <m:t>1</m:t>
                              </m:r>
                            </m:e>
                            <m:e>
                              <m:r>
                                <a:rPr lang="en-US" altLang="zh-CN" sz="2400">
                                  <a:effectLst/>
                                  <a:latin typeface="Cambria Math" panose="02040503050406030204" pitchFamily="18" charset="0"/>
                                  <a:ea typeface="宋体" panose="02010600030101010101" pitchFamily="2" charset="-122"/>
                                  <a:cs typeface="Times New Roman" panose="02020603050405020304" pitchFamily="18" charset="0"/>
                                </a:rPr>
                                <m:t>1</m:t>
                              </m:r>
                            </m:e>
                          </m:mr>
                          <m:mr>
                            <m:e>
                              <m:r>
                                <a:rPr lang="en-US" altLang="zh-CN" sz="2400">
                                  <a:effectLst/>
                                  <a:latin typeface="Cambria Math" panose="02040503050406030204" pitchFamily="18" charset="0"/>
                                  <a:ea typeface="宋体" panose="02010600030101010101" pitchFamily="2" charset="-122"/>
                                  <a:cs typeface="Times New Roman" panose="02020603050405020304" pitchFamily="18" charset="0"/>
                                </a:rPr>
                                <m:t>0</m:t>
                              </m:r>
                            </m:e>
                            <m:e>
                              <m:r>
                                <a:rPr lang="en-US" altLang="zh-CN" sz="2400">
                                  <a:effectLst/>
                                  <a:latin typeface="Cambria Math" panose="02040503050406030204" pitchFamily="18" charset="0"/>
                                  <a:ea typeface="宋体" panose="02010600030101010101" pitchFamily="2" charset="-122"/>
                                  <a:cs typeface="Times New Roman" panose="02020603050405020304" pitchFamily="18" charset="0"/>
                                </a:rPr>
                                <m:t>2</m:t>
                              </m:r>
                            </m:e>
                            <m:e>
                              <m:r>
                                <a:rPr lang="en-US" altLang="zh-CN" sz="2400">
                                  <a:effectLst/>
                                  <a:latin typeface="Cambria Math" panose="02040503050406030204" pitchFamily="18" charset="0"/>
                                  <a:ea typeface="宋体" panose="02010600030101010101" pitchFamily="2" charset="-122"/>
                                  <a:cs typeface="Times New Roman" panose="02020603050405020304" pitchFamily="18" charset="0"/>
                                </a:rPr>
                                <m:t>0</m:t>
                              </m:r>
                            </m:e>
                          </m:mr>
                          <m:m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a:effectLst/>
                                  <a:latin typeface="Cambria Math" panose="02040503050406030204" pitchFamily="18" charset="0"/>
                                  <a:ea typeface="宋体" panose="02010600030101010101" pitchFamily="2" charset="-122"/>
                                  <a:cs typeface="Times New Roman" panose="02020603050405020304" pitchFamily="18" charset="0"/>
                                </a:rPr>
                                <m:t>4</m:t>
                              </m:r>
                            </m:e>
                            <m:e>
                              <m:r>
                                <a:rPr lang="en-US" altLang="zh-CN" sz="2400">
                                  <a:effectLst/>
                                  <a:latin typeface="Cambria Math" panose="02040503050406030204" pitchFamily="18" charset="0"/>
                                  <a:ea typeface="宋体" panose="02010600030101010101" pitchFamily="2" charset="-122"/>
                                  <a:cs typeface="Times New Roman" panose="02020603050405020304" pitchFamily="18" charset="0"/>
                                </a:rPr>
                                <m:t>1</m:t>
                              </m:r>
                            </m:e>
                            <m:e>
                              <m:r>
                                <a:rPr lang="en-US" altLang="zh-CN" sz="2400">
                                  <a:effectLst/>
                                  <a:latin typeface="Cambria Math" panose="02040503050406030204" pitchFamily="18" charset="0"/>
                                  <a:ea typeface="宋体" panose="02010600030101010101" pitchFamily="2" charset="-122"/>
                                  <a:cs typeface="Times New Roman" panose="02020603050405020304" pitchFamily="18" charset="0"/>
                                </a:rPr>
                                <m:t>3</m:t>
                              </m:r>
                            </m:e>
                          </m:mr>
                        </m:m>
                      </m:e>
                    </m:d>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的特征值和特征向量</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endParaRPr lang="zh-CN" altLang="zh-CN" sz="2400" dirty="0">
                  <a:effectLst/>
                  <a:latin typeface="Cambria" panose="02040503050406030204" pitchFamily="18" charset="0"/>
                  <a:ea typeface="宋体" panose="02010600030101010101" pitchFamily="2" charset="-122"/>
                  <a:cs typeface="Times New Roman" panose="02020603050405020304" pitchFamily="18" charset="0"/>
                </a:endParaRPr>
              </a:p>
              <a:p>
                <a:pPr>
                  <a:lnSpc>
                    <a:spcPct val="150000"/>
                  </a:lnSpc>
                  <a:spcBef>
                    <a:spcPts val="900"/>
                  </a:spcBef>
                  <a:spcAft>
                    <a:spcPts val="900"/>
                  </a:spcAft>
                </a:pPr>
                <a:r>
                  <a:rPr lang="en-US" altLang="zh-CN" sz="2400" dirty="0" err="1">
                    <a:solidFill>
                      <a:srgbClr val="0070C0"/>
                    </a:solidFill>
                    <a:effectLst/>
                    <a:latin typeface="宋体" panose="02010600030101010101" pitchFamily="2" charset="-122"/>
                    <a:ea typeface="宋体" panose="02010600030101010101" pitchFamily="2" charset="-122"/>
                    <a:cs typeface="Times New Roman" panose="02020603050405020304" pitchFamily="18" charset="0"/>
                  </a:rPr>
                  <a:t>解</a:t>
                </a:r>
                <a:r>
                  <a:rPr lang="en-US" altLang="zh-CN" sz="2400" dirty="0">
                    <a:solidFill>
                      <a:srgbClr val="0070C0"/>
                    </a:solidFill>
                    <a:effectLst/>
                    <a:latin typeface="Cambria" panose="02040503050406030204" pitchFamily="18" charset="0"/>
                    <a:ea typeface="宋体" panose="02010600030101010101" pitchFamily="2" charset="-122"/>
                    <a:cs typeface="Times New Roman" panose="02020603050405020304" pitchFamily="18" charset="0"/>
                  </a:rPr>
                  <a:t>:  </a:t>
                </a:r>
                <a14:m>
                  <m:oMath xmlns:m="http://schemas.openxmlformats.org/officeDocument/2006/math">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𝐀</m:t>
                    </m:r>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en-US" altLang="zh-CN" sz="2400" dirty="0" err="1">
                    <a:effectLst/>
                    <a:latin typeface="宋体" panose="02010600030101010101" pitchFamily="2" charset="-122"/>
                    <a:ea typeface="宋体" panose="02010600030101010101" pitchFamily="2" charset="-122"/>
                    <a:cs typeface="Times New Roman" panose="02020603050405020304" pitchFamily="18" charset="0"/>
                  </a:rPr>
                  <a:t>的特征多项式为</a:t>
                </a:r>
                <a:endParaRPr lang="zh-CN" altLang="zh-CN" sz="2400" dirty="0">
                  <a:effectLst/>
                  <a:latin typeface="Cambria" panose="02040503050406030204" pitchFamily="18" charset="0"/>
                  <a:ea typeface="宋体" panose="02010600030101010101" pitchFamily="2" charset="-122"/>
                  <a:cs typeface="Times New Roman" panose="02020603050405020304" pitchFamily="18" charset="0"/>
                </a:endParaRPr>
              </a:p>
              <a:p>
                <a:pPr>
                  <a:lnSpc>
                    <a:spcPct val="150000"/>
                  </a:lnSpc>
                  <a:spcBef>
                    <a:spcPts val="900"/>
                  </a:spcBef>
                  <a:spcAft>
                    <a:spcPts val="900"/>
                  </a:spcAft>
                </a:pPr>
                <a14:m>
                  <m:oMathPara xmlns:m="http://schemas.openxmlformats.org/officeDocument/2006/math">
                    <m:oMathParaPr>
                      <m:jc m:val="centerGroup"/>
                    </m:oMathParaPr>
                    <m:oMath xmlns:m="http://schemas.openxmlformats.org/officeDocument/2006/math">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𝜆</m:t>
                      </m:r>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𝐄</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𝐀</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d>
                        <m:dPr>
                          <m:begChr m:val="|"/>
                          <m:endChr m:val="|"/>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dPr>
                        <m:e>
                          <m:m>
                            <m:mPr>
                              <m:plcHide m:val="on"/>
                              <m:mcs>
                                <m:mc>
                                  <m:mcPr>
                                    <m:count m:val="3"/>
                                    <m:mcJc m:val="center"/>
                                  </m:mcPr>
                                </m:mc>
                              </m:mcs>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mPr>
                            <m:m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𝜆</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+2</m:t>
                                </m:r>
                              </m:e>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e>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e>
                            </m:mr>
                            <m:m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0</m:t>
                                </m:r>
                              </m:e>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𝜆</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−2</m:t>
                                </m:r>
                              </m:e>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0</m:t>
                                </m:r>
                              </m:e>
                            </m:mr>
                            <m:m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4</m:t>
                                </m:r>
                              </m:e>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e>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𝜆</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−3</m:t>
                                </m:r>
                              </m:e>
                            </m:mr>
                          </m:m>
                        </m:e>
                      </m:d>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𝜆</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𝜆</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−2</m:t>
                      </m:r>
                      <m:sSup>
                        <m:sSup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e>
                        <m:sup>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2</m:t>
                          </m:r>
                        </m:sup>
                      </m:sSup>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oMath>
                  </m:oMathPara>
                </a14:m>
                <a:endParaRPr lang="zh-CN" altLang="zh-CN" sz="2400" dirty="0">
                  <a:effectLst/>
                  <a:latin typeface="Cambria" panose="02040503050406030204" pitchFamily="18" charset="0"/>
                  <a:ea typeface="宋体" panose="02010600030101010101" pitchFamily="2" charset="-122"/>
                  <a:cs typeface="Times New Roman" panose="02020603050405020304" pitchFamily="18" charset="0"/>
                </a:endParaRPr>
              </a:p>
              <a:p>
                <a:pPr>
                  <a:lnSpc>
                    <a:spcPct val="150000"/>
                  </a:lnSpc>
                  <a:spcBef>
                    <a:spcPts val="900"/>
                  </a:spcBef>
                  <a:spcAft>
                    <a:spcPts val="900"/>
                  </a:spcAft>
                </a:pP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得 </a:t>
                </a:r>
                <a14:m>
                  <m:oMath xmlns:m="http://schemas.openxmlformats.org/officeDocument/2006/math">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𝐀</m:t>
                    </m:r>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的特征值为</a:t>
                </a:r>
                <a:endParaRPr lang="en-US" altLang="zh-CN" sz="2400" dirty="0">
                  <a:effectLst/>
                  <a:latin typeface="Cambria" panose="02040503050406030204" pitchFamily="18" charset="0"/>
                  <a:ea typeface="宋体" panose="02010600030101010101" pitchFamily="2" charset="-122"/>
                  <a:cs typeface="Times New Roman" panose="02020603050405020304" pitchFamily="18" charset="0"/>
                </a:endParaRPr>
              </a:p>
              <a:p>
                <a:pPr algn="ctr">
                  <a:lnSpc>
                    <a:spcPct val="150000"/>
                  </a:lnSpc>
                  <a:spcBef>
                    <a:spcPts val="900"/>
                  </a:spcBef>
                  <a:spcAft>
                    <a:spcPts val="900"/>
                  </a:spcAft>
                </a:pP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 </a:t>
                </a:r>
                <a14:m>
                  <m:oMath xmlns:m="http://schemas.openxmlformats.org/officeDocument/2006/math">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𝜆</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sub>
                    </m:s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14:m>
                  <m:oMath xmlns:m="http://schemas.openxmlformats.org/officeDocument/2006/math">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𝜆</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2</m:t>
                        </m:r>
                      </m:sub>
                    </m:s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𝜆</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3</m:t>
                        </m:r>
                      </m:sub>
                    </m:s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=2</m:t>
                    </m:r>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a:t>
                </a:r>
                <a:endParaRPr lang="zh-CN" altLang="zh-CN" sz="2400" dirty="0">
                  <a:effectLst/>
                  <a:latin typeface="Cambria" panose="02040503050406030204" pitchFamily="18" charset="0"/>
                  <a:ea typeface="宋体" panose="02010600030101010101" pitchFamily="2" charset="-122"/>
                  <a:cs typeface="Times New Roman" panose="02020603050405020304" pitchFamily="18" charset="0"/>
                </a:endParaRPr>
              </a:p>
            </p:txBody>
          </p:sp>
        </mc:Choice>
        <mc:Fallback xmlns="">
          <p:sp>
            <p:nvSpPr>
              <p:cNvPr id="3" name="文本框 2">
                <a:extLst>
                  <a:ext uri="{FF2B5EF4-FFF2-40B4-BE49-F238E27FC236}">
                    <a16:creationId xmlns:a16="http://schemas.microsoft.com/office/drawing/2014/main" id="{F72704D4-D7B7-8A29-54C7-08C353957AFE}"/>
                  </a:ext>
                </a:extLst>
              </p:cNvPr>
              <p:cNvSpPr txBox="1">
                <a:spLocks noRot="1" noChangeAspect="1" noMove="1" noResize="1" noEditPoints="1" noAdjustHandles="1" noChangeArrowheads="1" noChangeShapeType="1" noTextEdit="1"/>
              </p:cNvSpPr>
              <p:nvPr/>
            </p:nvSpPr>
            <p:spPr>
              <a:xfrm>
                <a:off x="605927" y="399075"/>
                <a:ext cx="10719412" cy="5434821"/>
              </a:xfrm>
              <a:prstGeom prst="rect">
                <a:avLst/>
              </a:prstGeom>
              <a:blipFill>
                <a:blip r:embed="rId2"/>
                <a:stretch>
                  <a:fillRect l="-828" b="-1399"/>
                </a:stretch>
              </a:blipFill>
            </p:spPr>
            <p:txBody>
              <a:bodyPr/>
              <a:lstStyle/>
              <a:p>
                <a:r>
                  <a:rPr lang="zh-CN" altLang="en-US">
                    <a:noFill/>
                  </a:rPr>
                  <a:t> </a:t>
                </a:r>
              </a:p>
            </p:txBody>
          </p:sp>
        </mc:Fallback>
      </mc:AlternateContent>
      <p:sp>
        <p:nvSpPr>
          <p:cNvPr id="4" name="文本框 3">
            <a:extLst>
              <a:ext uri="{FF2B5EF4-FFF2-40B4-BE49-F238E27FC236}">
                <a16:creationId xmlns:a16="http://schemas.microsoft.com/office/drawing/2014/main" id="{92FF8112-42EF-D06C-F285-1B5B70F8CF5C}"/>
              </a:ext>
            </a:extLst>
          </p:cNvPr>
          <p:cNvSpPr txBox="1"/>
          <p:nvPr/>
        </p:nvSpPr>
        <p:spPr>
          <a:xfrm>
            <a:off x="638978" y="6213513"/>
            <a:ext cx="9708107" cy="461665"/>
          </a:xfrm>
          <a:prstGeom prst="rect">
            <a:avLst/>
          </a:prstGeom>
          <a:noFill/>
        </p:spPr>
        <p:txBody>
          <a:bodyPr wrap="none" rtlCol="0">
            <a:spAutoFit/>
          </a:bodyPr>
          <a:lstStyle/>
          <a:p>
            <a:r>
              <a:rPr kumimoji="1" lang="zh-CN" altLang="en-US" sz="2400" dirty="0">
                <a:solidFill>
                  <a:srgbClr val="FF0000"/>
                </a:solidFill>
                <a:highlight>
                  <a:srgbClr val="FFFF00"/>
                </a:highlight>
              </a:rPr>
              <a:t>🔍</a:t>
            </a:r>
            <a:r>
              <a:rPr kumimoji="1" lang="zh-CN" altLang="en-US" sz="2400" dirty="0">
                <a:solidFill>
                  <a:srgbClr val="FF0000"/>
                </a:solidFill>
              </a:rPr>
              <a:t>  </a:t>
            </a:r>
            <a:r>
              <a:rPr kumimoji="1" lang="zh-CN" altLang="en-US" sz="2400" dirty="0"/>
              <a:t>也是有 </a:t>
            </a:r>
            <a:r>
              <a:rPr kumimoji="1" lang="en-US" altLang="zh-CN" sz="2400" dirty="0"/>
              <a:t>2 </a:t>
            </a:r>
            <a:r>
              <a:rPr kumimoji="1" lang="zh-CN" altLang="en-US" sz="2400" dirty="0"/>
              <a:t>重特征根</a:t>
            </a:r>
            <a:r>
              <a:rPr kumimoji="1" lang="en-US" altLang="zh-CN" sz="2400" dirty="0"/>
              <a:t>,</a:t>
            </a:r>
            <a:r>
              <a:rPr kumimoji="1" lang="zh-CN" altLang="en-US" sz="2400" dirty="0"/>
              <a:t> 对应的全部特征向量还是一条直线吗</a:t>
            </a:r>
            <a:r>
              <a:rPr kumimoji="1" lang="en-US" altLang="zh-CN" sz="2400" dirty="0"/>
              <a:t>(</a:t>
            </a:r>
            <a:r>
              <a:rPr kumimoji="1" lang="zh-CN" altLang="en-US" sz="2400" dirty="0"/>
              <a:t>不含原点</a:t>
            </a:r>
            <a:r>
              <a:rPr kumimoji="1" lang="en-US" altLang="zh-CN" sz="2400" dirty="0"/>
              <a:t>)?</a:t>
            </a:r>
            <a:endParaRPr kumimoji="1" lang="zh-CN" altLang="en-US" sz="2400" dirty="0"/>
          </a:p>
        </p:txBody>
      </p:sp>
    </p:spTree>
    <p:extLst>
      <p:ext uri="{BB962C8B-B14F-4D97-AF65-F5344CB8AC3E}">
        <p14:creationId xmlns:p14="http://schemas.microsoft.com/office/powerpoint/2010/main" val="687096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10A58F23-8F15-E858-0AC6-75016868C018}"/>
                  </a:ext>
                </a:extLst>
              </p:cNvPr>
              <p:cNvSpPr txBox="1"/>
              <p:nvPr/>
            </p:nvSpPr>
            <p:spPr>
              <a:xfrm>
                <a:off x="231354" y="1448553"/>
                <a:ext cx="11038902" cy="3960893"/>
              </a:xfrm>
              <a:prstGeom prst="rect">
                <a:avLst/>
              </a:prstGeom>
              <a:noFill/>
            </p:spPr>
            <p:txBody>
              <a:bodyPr wrap="square">
                <a:spAutoFit/>
              </a:bodyPr>
              <a:lstStyle/>
              <a:p>
                <a:pPr indent="304800">
                  <a:spcBef>
                    <a:spcPts val="900"/>
                  </a:spcBef>
                  <a:spcAft>
                    <a:spcPts val="900"/>
                  </a:spcAft>
                </a:pPr>
                <a:r>
                  <a:rPr lang="zh-CN" altLang="en-US"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当 </a:t>
                </a:r>
                <a14:m>
                  <m:oMath xmlns:m="http://schemas.openxmlformats.org/officeDocument/2006/math">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𝜆</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sub>
                    </m:s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时</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解方程 </a:t>
                </a:r>
                <a14:m>
                  <m:oMath xmlns:m="http://schemas.openxmlformats.org/officeDocument/2006/math">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𝐄</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𝐀</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𝐱</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𝟎</m:t>
                    </m:r>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由</a:t>
                </a:r>
              </a:p>
              <a:p>
                <a:pPr>
                  <a:spcBef>
                    <a:spcPts val="900"/>
                  </a:spcBef>
                  <a:spcAft>
                    <a:spcPts val="900"/>
                  </a:spcAft>
                </a:pPr>
                <a14:m>
                  <m:oMathPara xmlns:m="http://schemas.openxmlformats.org/officeDocument/2006/math">
                    <m:oMathParaPr>
                      <m:jc m:val="centerGroup"/>
                    </m:oMathParaPr>
                    <m:oMath xmlns:m="http://schemas.openxmlformats.org/officeDocument/2006/math">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𝐄</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𝐀</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d>
                        <m:d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dPr>
                        <m:e>
                          <m:m>
                            <m:mPr>
                              <m:plcHide m:val="on"/>
                              <m:mcs>
                                <m:mc>
                                  <m:mcPr>
                                    <m:count m:val="3"/>
                                    <m:mcJc m:val="center"/>
                                  </m:mcPr>
                                </m:mc>
                              </m:mcs>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mPr>
                            <m:m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e>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e>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e>
                            </m:mr>
                            <m:m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0</m:t>
                                </m:r>
                              </m:e>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−3</m:t>
                                </m:r>
                              </m:e>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0</m:t>
                                </m:r>
                              </m:e>
                            </m:mr>
                            <m:m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4</m:t>
                                </m:r>
                              </m:e>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e>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−4</m:t>
                                </m:r>
                              </m:e>
                            </m:mr>
                          </m:m>
                        </m:e>
                      </m:d>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d>
                        <m:d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dPr>
                        <m:e>
                          <m:m>
                            <m:mPr>
                              <m:plcHide m:val="on"/>
                              <m:mcs>
                                <m:mc>
                                  <m:mcPr>
                                    <m:count m:val="3"/>
                                    <m:mcJc m:val="center"/>
                                  </m:mcPr>
                                </m:mc>
                              </m:mcs>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mPr>
                            <m:m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e>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0</m:t>
                                </m:r>
                              </m:e>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e>
                            </m:mr>
                            <m:m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0</m:t>
                                </m:r>
                              </m:e>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e>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0</m:t>
                                </m:r>
                              </m:e>
                            </m:mr>
                            <m:m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0</m:t>
                                </m:r>
                              </m:e>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0</m:t>
                                </m:r>
                              </m:e>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0</m:t>
                                </m:r>
                              </m:e>
                            </m:mr>
                          </m:m>
                        </m:e>
                      </m:d>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oMath>
                  </m:oMathPara>
                </a14:m>
                <a:endParaRPr lang="zh-CN" altLang="zh-CN" sz="2400" dirty="0">
                  <a:effectLst/>
                  <a:latin typeface="Cambria" panose="02040503050406030204" pitchFamily="18" charset="0"/>
                  <a:ea typeface="宋体" panose="02010600030101010101" pitchFamily="2" charset="-122"/>
                  <a:cs typeface="Times New Roman" panose="02020603050405020304" pitchFamily="18" charset="0"/>
                </a:endParaRPr>
              </a:p>
              <a:p>
                <a:pPr>
                  <a:spcBef>
                    <a:spcPts val="900"/>
                  </a:spcBef>
                  <a:spcAft>
                    <a:spcPts val="900"/>
                  </a:spcAft>
                </a:pP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得基础解系为</a:t>
                </a:r>
                <a:endParaRPr lang="en-US" altLang="zh-CN" sz="2400" dirty="0">
                  <a:effectLst/>
                  <a:latin typeface="Cambria" panose="02040503050406030204" pitchFamily="18" charset="0"/>
                  <a:ea typeface="宋体" panose="02010600030101010101" pitchFamily="2" charset="-122"/>
                  <a:cs typeface="Times New Roman" panose="02020603050405020304" pitchFamily="18" charset="0"/>
                </a:endParaRPr>
              </a:p>
              <a:p>
                <a:pPr algn="ctr">
                  <a:spcBef>
                    <a:spcPts val="900"/>
                  </a:spcBef>
                  <a:spcAft>
                    <a:spcPts val="900"/>
                  </a:spcAft>
                </a:pP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 </a:t>
                </a:r>
                <a14:m>
                  <m:oMath xmlns:m="http://schemas.openxmlformats.org/officeDocument/2006/math">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𝛏</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sub>
                    </m:s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=(1,0,1</m:t>
                    </m:r>
                    <m:sSup>
                      <m:sSup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e>
                      <m:sup>
                        <m:r>
                          <m:rPr>
                            <m:sty m:val="p"/>
                          </m:rPr>
                          <a:rPr lang="en-US" altLang="zh-CN" sz="2400">
                            <a:effectLst/>
                            <a:latin typeface="Cambria Math" panose="02040503050406030204" pitchFamily="18" charset="0"/>
                            <a:ea typeface="宋体" panose="02010600030101010101" pitchFamily="2" charset="-122"/>
                            <a:cs typeface="Times New Roman" panose="02020603050405020304" pitchFamily="18" charset="0"/>
                          </a:rPr>
                          <m:t>T</m:t>
                        </m:r>
                      </m:sup>
                    </m:sSup>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p>
              <a:p>
                <a:pPr>
                  <a:spcBef>
                    <a:spcPts val="900"/>
                  </a:spcBef>
                  <a:spcAft>
                    <a:spcPts val="900"/>
                  </a:spcAft>
                </a:pP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因此矩阵对应于特征值 </a:t>
                </a:r>
                <a14:m>
                  <m:oMath xmlns:m="http://schemas.openxmlformats.org/officeDocument/2006/math">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𝜆</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sub>
                    </m:s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的全部特征向量为</a:t>
                </a:r>
                <a:endParaRPr lang="en-US" altLang="zh-CN" sz="2400" dirty="0">
                  <a:effectLst/>
                  <a:latin typeface="Cambria" panose="02040503050406030204" pitchFamily="18" charset="0"/>
                  <a:ea typeface="宋体" panose="02010600030101010101" pitchFamily="2" charset="-122"/>
                  <a:cs typeface="Times New Roman" panose="02020603050405020304" pitchFamily="18" charset="0"/>
                </a:endParaRPr>
              </a:p>
              <a:p>
                <a:pPr algn="ctr">
                  <a:spcBef>
                    <a:spcPts val="900"/>
                  </a:spcBef>
                  <a:spcAft>
                    <a:spcPts val="900"/>
                  </a:spcAft>
                </a:pP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 </a:t>
                </a:r>
                <a14:m>
                  <m:oMath xmlns:m="http://schemas.openxmlformats.org/officeDocument/2006/math">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𝑘</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sub>
                    </m:sSub>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𝛏</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sub>
                    </m:sSub>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14:m>
                  <m:oMath xmlns:m="http://schemas.openxmlformats.org/officeDocument/2006/math">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𝑘</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sub>
                    </m:s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≠0</m:t>
                    </m:r>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a:t>
                </a:r>
                <a:endParaRPr lang="zh-CN" altLang="zh-CN" sz="2400" dirty="0">
                  <a:effectLst/>
                  <a:latin typeface="Cambria" panose="02040503050406030204" pitchFamily="18" charset="0"/>
                  <a:ea typeface="宋体" panose="02010600030101010101" pitchFamily="2" charset="-122"/>
                  <a:cs typeface="Times New Roman" panose="02020603050405020304" pitchFamily="18" charset="0"/>
                </a:endParaRPr>
              </a:p>
            </p:txBody>
          </p:sp>
        </mc:Choice>
        <mc:Fallback xmlns="">
          <p:sp>
            <p:nvSpPr>
              <p:cNvPr id="3" name="文本框 2">
                <a:extLst>
                  <a:ext uri="{FF2B5EF4-FFF2-40B4-BE49-F238E27FC236}">
                    <a16:creationId xmlns:a16="http://schemas.microsoft.com/office/drawing/2014/main" id="{10A58F23-8F15-E858-0AC6-75016868C018}"/>
                  </a:ext>
                </a:extLst>
              </p:cNvPr>
              <p:cNvSpPr txBox="1">
                <a:spLocks noRot="1" noChangeAspect="1" noMove="1" noResize="1" noEditPoints="1" noAdjustHandles="1" noChangeArrowheads="1" noChangeShapeType="1" noTextEdit="1"/>
              </p:cNvSpPr>
              <p:nvPr/>
            </p:nvSpPr>
            <p:spPr>
              <a:xfrm>
                <a:off x="231354" y="1448553"/>
                <a:ext cx="11038902" cy="3960893"/>
              </a:xfrm>
              <a:prstGeom prst="rect">
                <a:avLst/>
              </a:prstGeom>
              <a:blipFill>
                <a:blip r:embed="rId2"/>
                <a:stretch>
                  <a:fillRect l="-920" t="-1923" b="-256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361088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86425B62-B764-984A-B7EE-A66F31E9037F}"/>
                  </a:ext>
                </a:extLst>
              </p:cNvPr>
              <p:cNvSpPr txBox="1"/>
              <p:nvPr/>
            </p:nvSpPr>
            <p:spPr>
              <a:xfrm>
                <a:off x="451691" y="1000738"/>
                <a:ext cx="10168568" cy="3960893"/>
              </a:xfrm>
              <a:prstGeom prst="rect">
                <a:avLst/>
              </a:prstGeom>
              <a:noFill/>
            </p:spPr>
            <p:txBody>
              <a:bodyPr wrap="square">
                <a:spAutoFit/>
              </a:bodyPr>
              <a:lstStyle/>
              <a:p>
                <a:pPr indent="304800">
                  <a:spcBef>
                    <a:spcPts val="900"/>
                  </a:spcBef>
                  <a:spcAft>
                    <a:spcPts val="900"/>
                  </a:spcAft>
                </a:pP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当 </a:t>
                </a:r>
                <a14:m>
                  <m:oMath xmlns:m="http://schemas.openxmlformats.org/officeDocument/2006/math">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𝜆</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2</m:t>
                        </m:r>
                      </m:sub>
                    </m:s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𝜆</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3</m:t>
                        </m:r>
                      </m:sub>
                    </m:s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=2</m:t>
                    </m:r>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时</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解方程组 </a:t>
                </a:r>
                <a14:m>
                  <m:oMath xmlns:m="http://schemas.openxmlformats.org/officeDocument/2006/math">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(2</m:t>
                    </m:r>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𝐄</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𝐀</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𝐱</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𝟎</m:t>
                    </m:r>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由</a:t>
                </a:r>
              </a:p>
              <a:p>
                <a:pPr>
                  <a:spcBef>
                    <a:spcPts val="900"/>
                  </a:spcBef>
                  <a:spcAft>
                    <a:spcPts val="900"/>
                  </a:spcAft>
                </a:pPr>
                <a14:m>
                  <m:oMathPara xmlns:m="http://schemas.openxmlformats.org/officeDocument/2006/math">
                    <m:oMathParaPr>
                      <m:jc m:val="centerGroup"/>
                    </m:oMathParaPr>
                    <m:oMath xmlns:m="http://schemas.openxmlformats.org/officeDocument/2006/math">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2</m:t>
                      </m:r>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𝐄</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𝐀</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d>
                        <m:d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dPr>
                        <m:e>
                          <m:m>
                            <m:mPr>
                              <m:plcHide m:val="on"/>
                              <m:mcs>
                                <m:mc>
                                  <m:mcPr>
                                    <m:count m:val="3"/>
                                    <m:mcJc m:val="center"/>
                                  </m:mcPr>
                                </m:mc>
                              </m:mcs>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mPr>
                            <m:m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4</m:t>
                                </m:r>
                              </m:e>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e>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e>
                            </m:mr>
                            <m:m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0</m:t>
                                </m:r>
                              </m:e>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0</m:t>
                                </m:r>
                              </m:e>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0</m:t>
                                </m:r>
                              </m:e>
                            </m:mr>
                            <m:m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4</m:t>
                                </m:r>
                              </m:e>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e>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e>
                            </m:mr>
                          </m:m>
                        </m:e>
                      </m:d>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d>
                        <m:d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dPr>
                        <m:e>
                          <m:m>
                            <m:mPr>
                              <m:plcHide m:val="on"/>
                              <m:mcs>
                                <m:mc>
                                  <m:mcPr>
                                    <m:count m:val="3"/>
                                    <m:mcJc m:val="center"/>
                                  </m:mcPr>
                                </m:mc>
                              </m:mcs>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mPr>
                            <m:m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−4</m:t>
                                </m:r>
                              </m:e>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e>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e>
                            </m:mr>
                            <m:m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0</m:t>
                                </m:r>
                              </m:e>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0</m:t>
                                </m:r>
                              </m:e>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0</m:t>
                                </m:r>
                              </m:e>
                            </m:mr>
                            <m:m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0</m:t>
                                </m:r>
                              </m:e>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0</m:t>
                                </m:r>
                              </m:e>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0</m:t>
                                </m:r>
                              </m:e>
                            </m:mr>
                          </m:m>
                        </m:e>
                      </m:d>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oMath>
                  </m:oMathPara>
                </a14:m>
                <a:endParaRPr lang="zh-CN" altLang="zh-CN" sz="2400" dirty="0">
                  <a:effectLst/>
                  <a:latin typeface="Cambria" panose="02040503050406030204" pitchFamily="18" charset="0"/>
                  <a:ea typeface="宋体" panose="02010600030101010101" pitchFamily="2" charset="-122"/>
                  <a:cs typeface="Times New Roman" panose="02020603050405020304" pitchFamily="18" charset="0"/>
                </a:endParaRPr>
              </a:p>
              <a:p>
                <a:pPr>
                  <a:spcBef>
                    <a:spcPts val="900"/>
                  </a:spcBef>
                  <a:spcAft>
                    <a:spcPts val="900"/>
                  </a:spcAft>
                </a:pP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得基础解系为</a:t>
                </a:r>
                <a:endParaRPr lang="en-US" altLang="zh-CN" sz="2400" dirty="0">
                  <a:effectLst/>
                  <a:latin typeface="Cambria" panose="02040503050406030204" pitchFamily="18" charset="0"/>
                  <a:ea typeface="宋体" panose="02010600030101010101" pitchFamily="2" charset="-122"/>
                  <a:cs typeface="Times New Roman" panose="02020603050405020304" pitchFamily="18" charset="0"/>
                </a:endParaRPr>
              </a:p>
              <a:p>
                <a:pPr algn="ctr">
                  <a:spcBef>
                    <a:spcPts val="900"/>
                  </a:spcBef>
                  <a:spcAft>
                    <a:spcPts val="900"/>
                  </a:spcAft>
                </a:pP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 </a:t>
                </a:r>
                <a14:m>
                  <m:oMath xmlns:m="http://schemas.openxmlformats.org/officeDocument/2006/math">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𝛏</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2</m:t>
                        </m:r>
                      </m:sub>
                    </m:s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=(0,1,−1</m:t>
                    </m:r>
                    <m:sSup>
                      <m:sSup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e>
                      <m:sup>
                        <m:r>
                          <m:rPr>
                            <m:sty m:val="p"/>
                          </m:rPr>
                          <a:rPr lang="en-US" altLang="zh-CN" sz="2400">
                            <a:effectLst/>
                            <a:latin typeface="Cambria Math" panose="02040503050406030204" pitchFamily="18" charset="0"/>
                            <a:ea typeface="宋体" panose="02010600030101010101" pitchFamily="2" charset="-122"/>
                            <a:cs typeface="Times New Roman" panose="02020603050405020304" pitchFamily="18" charset="0"/>
                          </a:rPr>
                          <m:t>T</m:t>
                        </m:r>
                      </m:sup>
                    </m:sSup>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14:m>
                  <m:oMath xmlns:m="http://schemas.openxmlformats.org/officeDocument/2006/math">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𝛏</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3</m:t>
                        </m:r>
                      </m:sub>
                    </m:s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=(1,0,4</m:t>
                    </m:r>
                    <m:sSup>
                      <m:sSup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e>
                      <m:sup>
                        <m:r>
                          <m:rPr>
                            <m:sty m:val="p"/>
                          </m:rPr>
                          <a:rPr lang="en-US" altLang="zh-CN" sz="2400">
                            <a:effectLst/>
                            <a:latin typeface="Cambria Math" panose="02040503050406030204" pitchFamily="18" charset="0"/>
                            <a:ea typeface="宋体" panose="02010600030101010101" pitchFamily="2" charset="-122"/>
                            <a:cs typeface="Times New Roman" panose="02020603050405020304" pitchFamily="18" charset="0"/>
                          </a:rPr>
                          <m:t>T</m:t>
                        </m:r>
                      </m:sup>
                    </m:sSup>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p>
              <a:p>
                <a:pPr>
                  <a:spcBef>
                    <a:spcPts val="900"/>
                  </a:spcBef>
                  <a:spcAft>
                    <a:spcPts val="900"/>
                  </a:spcAft>
                </a:pP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因此矩阵对应于特征值 </a:t>
                </a:r>
                <a14:m>
                  <m:oMath xmlns:m="http://schemas.openxmlformats.org/officeDocument/2006/math">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𝜆</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2</m:t>
                        </m:r>
                      </m:sub>
                    </m:s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𝜆</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3</m:t>
                        </m:r>
                      </m:sub>
                    </m:s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=2</m:t>
                    </m:r>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的全部特征向量为</a:t>
                </a:r>
                <a:endParaRPr lang="en-US" altLang="zh-CN" sz="2400" dirty="0">
                  <a:effectLst/>
                  <a:latin typeface="Cambria" panose="02040503050406030204" pitchFamily="18" charset="0"/>
                  <a:ea typeface="宋体" panose="02010600030101010101" pitchFamily="2" charset="-122"/>
                  <a:cs typeface="Times New Roman" panose="02020603050405020304" pitchFamily="18" charset="0"/>
                </a:endParaRPr>
              </a:p>
              <a:p>
                <a:pPr algn="ctr">
                  <a:spcBef>
                    <a:spcPts val="900"/>
                  </a:spcBef>
                  <a:spcAft>
                    <a:spcPts val="900"/>
                  </a:spcAft>
                </a:pP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 </a:t>
                </a:r>
                <a14:m>
                  <m:oMath xmlns:m="http://schemas.openxmlformats.org/officeDocument/2006/math">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𝑘</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2</m:t>
                        </m:r>
                      </m:sub>
                    </m:sSub>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𝛏</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2</m:t>
                        </m:r>
                      </m:sub>
                    </m:s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𝑘</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3</m:t>
                        </m:r>
                      </m:sub>
                    </m:sSub>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𝛏</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3</m:t>
                        </m:r>
                      </m:sub>
                    </m:sSub>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14:m>
                  <m:oMath xmlns:m="http://schemas.openxmlformats.org/officeDocument/2006/math">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𝑘</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2</m:t>
                        </m:r>
                      </m:sub>
                    </m:sSub>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14:m>
                  <m:oMath xmlns:m="http://schemas.openxmlformats.org/officeDocument/2006/math">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𝑘</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3</m:t>
                        </m:r>
                      </m:sub>
                    </m:sSub>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不同时为零</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a:t>
                </a:r>
                <a:endParaRPr lang="zh-CN" altLang="zh-CN" sz="2400" dirty="0">
                  <a:effectLst/>
                  <a:latin typeface="Cambria" panose="02040503050406030204" pitchFamily="18" charset="0"/>
                  <a:ea typeface="宋体" panose="02010600030101010101" pitchFamily="2" charset="-122"/>
                  <a:cs typeface="Times New Roman" panose="02020603050405020304" pitchFamily="18" charset="0"/>
                </a:endParaRPr>
              </a:p>
            </p:txBody>
          </p:sp>
        </mc:Choice>
        <mc:Fallback xmlns="">
          <p:sp>
            <p:nvSpPr>
              <p:cNvPr id="3" name="文本框 2">
                <a:extLst>
                  <a:ext uri="{FF2B5EF4-FFF2-40B4-BE49-F238E27FC236}">
                    <a16:creationId xmlns:a16="http://schemas.microsoft.com/office/drawing/2014/main" id="{86425B62-B764-984A-B7EE-A66F31E9037F}"/>
                  </a:ext>
                </a:extLst>
              </p:cNvPr>
              <p:cNvSpPr txBox="1">
                <a:spLocks noRot="1" noChangeAspect="1" noMove="1" noResize="1" noEditPoints="1" noAdjustHandles="1" noChangeArrowheads="1" noChangeShapeType="1" noTextEdit="1"/>
              </p:cNvSpPr>
              <p:nvPr/>
            </p:nvSpPr>
            <p:spPr>
              <a:xfrm>
                <a:off x="451691" y="1000738"/>
                <a:ext cx="10168568" cy="3960893"/>
              </a:xfrm>
              <a:prstGeom prst="rect">
                <a:avLst/>
              </a:prstGeom>
              <a:blipFill>
                <a:blip r:embed="rId2"/>
                <a:stretch>
                  <a:fillRect l="-998" t="-1597" b="-2236"/>
                </a:stretch>
              </a:blipFill>
            </p:spPr>
            <p:txBody>
              <a:bodyPr/>
              <a:lstStyle/>
              <a:p>
                <a:r>
                  <a:rPr lang="zh-CN" altLang="en-US">
                    <a:noFill/>
                  </a:rPr>
                  <a:t> </a:t>
                </a:r>
              </a:p>
            </p:txBody>
          </p:sp>
        </mc:Fallback>
      </mc:AlternateContent>
      <p:sp>
        <p:nvSpPr>
          <p:cNvPr id="4" name="文本框 3">
            <a:extLst>
              <a:ext uri="{FF2B5EF4-FFF2-40B4-BE49-F238E27FC236}">
                <a16:creationId xmlns:a16="http://schemas.microsoft.com/office/drawing/2014/main" id="{BD810727-7914-3BA1-4A06-4BADBD36F642}"/>
              </a:ext>
            </a:extLst>
          </p:cNvPr>
          <p:cNvSpPr txBox="1"/>
          <p:nvPr/>
        </p:nvSpPr>
        <p:spPr>
          <a:xfrm>
            <a:off x="451691" y="5245442"/>
            <a:ext cx="800219" cy="830997"/>
          </a:xfrm>
          <a:prstGeom prst="rect">
            <a:avLst/>
          </a:prstGeom>
          <a:noFill/>
        </p:spPr>
        <p:txBody>
          <a:bodyPr wrap="none" rtlCol="0">
            <a:spAutoFit/>
          </a:bodyPr>
          <a:lstStyle/>
          <a:p>
            <a:r>
              <a:rPr kumimoji="1" lang="zh-CN" altLang="en-US" sz="4800" dirty="0"/>
              <a:t>👉</a:t>
            </a:r>
          </a:p>
        </p:txBody>
      </p:sp>
      <p:sp>
        <p:nvSpPr>
          <p:cNvPr id="5" name="文本框 4">
            <a:extLst>
              <a:ext uri="{FF2B5EF4-FFF2-40B4-BE49-F238E27FC236}">
                <a16:creationId xmlns:a16="http://schemas.microsoft.com/office/drawing/2014/main" id="{AE25B2E9-B04B-41DD-5365-96D09798F23C}"/>
              </a:ext>
            </a:extLst>
          </p:cNvPr>
          <p:cNvSpPr txBox="1"/>
          <p:nvPr/>
        </p:nvSpPr>
        <p:spPr>
          <a:xfrm>
            <a:off x="1333041" y="5334042"/>
            <a:ext cx="10084812" cy="523220"/>
          </a:xfrm>
          <a:prstGeom prst="rect">
            <a:avLst/>
          </a:prstGeom>
          <a:noFill/>
        </p:spPr>
        <p:txBody>
          <a:bodyPr wrap="none" rtlCol="0">
            <a:spAutoFit/>
          </a:bodyPr>
          <a:lstStyle/>
          <a:p>
            <a:r>
              <a:rPr kumimoji="1" lang="zh-CN" altLang="en-US" sz="2800" dirty="0">
                <a:highlight>
                  <a:srgbClr val="FFFF00"/>
                </a:highlight>
              </a:rPr>
              <a:t>特点</a:t>
            </a:r>
            <a:r>
              <a:rPr kumimoji="1" lang="en-US" altLang="zh-CN" sz="2800" dirty="0">
                <a:highlight>
                  <a:srgbClr val="FFFF00"/>
                </a:highlight>
              </a:rPr>
              <a:t>:</a:t>
            </a:r>
            <a:r>
              <a:rPr kumimoji="1" lang="zh-CN" altLang="en-US" sz="2800" dirty="0">
                <a:highlight>
                  <a:srgbClr val="FFFF00"/>
                </a:highlight>
              </a:rPr>
              <a:t> </a:t>
            </a:r>
            <a:r>
              <a:rPr kumimoji="1" lang="en-US" altLang="zh-CN" sz="2800" dirty="0">
                <a:highlight>
                  <a:srgbClr val="FFFF00"/>
                </a:highlight>
              </a:rPr>
              <a:t>2 </a:t>
            </a:r>
            <a:r>
              <a:rPr kumimoji="1" lang="zh-CN" altLang="en-US" sz="2800" dirty="0">
                <a:highlight>
                  <a:srgbClr val="FFFF00"/>
                </a:highlight>
              </a:rPr>
              <a:t>重根特征值</a:t>
            </a:r>
            <a:r>
              <a:rPr kumimoji="1" lang="en-US" altLang="zh-CN" sz="2800" dirty="0">
                <a:highlight>
                  <a:srgbClr val="FFFF00"/>
                </a:highlight>
              </a:rPr>
              <a:t>,</a:t>
            </a:r>
            <a:r>
              <a:rPr kumimoji="1" lang="zh-CN" altLang="en-US" sz="2800" dirty="0">
                <a:highlight>
                  <a:srgbClr val="FFFF00"/>
                </a:highlight>
              </a:rPr>
              <a:t> 对应的全部特征向量是一个平面</a:t>
            </a:r>
            <a:r>
              <a:rPr kumimoji="1" lang="en-US" altLang="zh-CN" sz="2800" dirty="0">
                <a:highlight>
                  <a:srgbClr val="FFFF00"/>
                </a:highlight>
              </a:rPr>
              <a:t>(</a:t>
            </a:r>
            <a:r>
              <a:rPr kumimoji="1" lang="zh-CN" altLang="en-US" sz="2800" dirty="0">
                <a:solidFill>
                  <a:srgbClr val="C00000"/>
                </a:solidFill>
                <a:highlight>
                  <a:srgbClr val="FFFF00"/>
                </a:highlight>
              </a:rPr>
              <a:t>除了原点</a:t>
            </a:r>
            <a:r>
              <a:rPr kumimoji="1" lang="en-US" altLang="zh-CN" sz="2800" dirty="0">
                <a:highlight>
                  <a:srgbClr val="FFFF00"/>
                </a:highlight>
              </a:rPr>
              <a:t>).</a:t>
            </a:r>
            <a:endParaRPr kumimoji="1" lang="zh-CN" altLang="en-US" sz="2800" dirty="0">
              <a:highlight>
                <a:srgbClr val="FFFF00"/>
              </a:highlight>
            </a:endParaRPr>
          </a:p>
        </p:txBody>
      </p:sp>
    </p:spTree>
    <p:extLst>
      <p:ext uri="{BB962C8B-B14F-4D97-AF65-F5344CB8AC3E}">
        <p14:creationId xmlns:p14="http://schemas.microsoft.com/office/powerpoint/2010/main" val="7698856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602CB7F3-A85E-8EC0-ED66-ED1AE65B85D6}"/>
                  </a:ext>
                </a:extLst>
              </p:cNvPr>
              <p:cNvSpPr txBox="1"/>
              <p:nvPr/>
            </p:nvSpPr>
            <p:spPr>
              <a:xfrm>
                <a:off x="672029" y="1353225"/>
                <a:ext cx="10521108" cy="3252172"/>
              </a:xfrm>
              <a:prstGeom prst="rect">
                <a:avLst/>
              </a:prstGeom>
              <a:noFill/>
            </p:spPr>
            <p:txBody>
              <a:bodyPr wrap="square">
                <a:spAutoFit/>
              </a:bodyPr>
              <a:lstStyle/>
              <a:p>
                <a:pPr marL="342900" indent="-342900">
                  <a:lnSpc>
                    <a:spcPct val="150000"/>
                  </a:lnSpc>
                  <a:spcBef>
                    <a:spcPts val="900"/>
                  </a:spcBef>
                  <a:spcAft>
                    <a:spcPts val="900"/>
                  </a:spcAft>
                  <a:buFont typeface="Arial" panose="020B0604020202020204" pitchFamily="34" charset="0"/>
                  <a:buChar char="•"/>
                </a:pP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上述 </a:t>
                </a:r>
                <a14:m>
                  <m:oMath xmlns:m="http://schemas.openxmlformats.org/officeDocument/2006/math">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𝛏</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2</m:t>
                        </m:r>
                      </m:sub>
                    </m:sSub>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14:m>
                  <m:oMath xmlns:m="http://schemas.openxmlformats.org/officeDocument/2006/math">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𝛏</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3</m:t>
                        </m:r>
                      </m:sub>
                    </m:sSub>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的任意线性组合</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构造成一个平面</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p>
              <a:p>
                <a:pPr marL="342900" indent="-342900">
                  <a:lnSpc>
                    <a:spcPct val="150000"/>
                  </a:lnSpc>
                  <a:spcBef>
                    <a:spcPts val="900"/>
                  </a:spcBef>
                  <a:spcAft>
                    <a:spcPts val="900"/>
                  </a:spcAft>
                  <a:buFont typeface="Arial" panose="020B0604020202020204" pitchFamily="34" charset="0"/>
                  <a:buChar char="•"/>
                </a:pP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在这个平面上</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除了零向量以外的任意向量</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都是特征值 </a:t>
                </a:r>
                <a14:m>
                  <m:oMath xmlns:m="http://schemas.openxmlformats.org/officeDocument/2006/math">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𝜆</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2</m:t>
                        </m:r>
                      </m:sub>
                    </m:s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𝜆</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3</m:t>
                        </m:r>
                      </m:sub>
                    </m:s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=2</m:t>
                    </m:r>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所对应的特征向量</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p>
              <a:p>
                <a:pPr marL="342900" indent="-342900">
                  <a:lnSpc>
                    <a:spcPct val="150000"/>
                  </a:lnSpc>
                  <a:spcBef>
                    <a:spcPts val="900"/>
                  </a:spcBef>
                  <a:spcAft>
                    <a:spcPts val="900"/>
                  </a:spcAft>
                  <a:buFont typeface="Arial" panose="020B0604020202020204" pitchFamily="34" charset="0"/>
                  <a:buChar char="•"/>
                </a:pP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我们把这个平面</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称为特征值 </a:t>
                </a:r>
                <a14:m>
                  <m:oMath xmlns:m="http://schemas.openxmlformats.org/officeDocument/2006/math">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𝜆</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2</m:t>
                        </m:r>
                      </m:sub>
                    </m:s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𝜆</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3</m:t>
                        </m:r>
                      </m:sub>
                    </m:s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=2</m:t>
                    </m:r>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的</a:t>
                </a:r>
                <a:r>
                  <a:rPr lang="zh-CN" altLang="zh-CN" sz="2400" b="1" dirty="0">
                    <a:solidFill>
                      <a:srgbClr val="FF0000"/>
                    </a:solidFill>
                    <a:effectLst/>
                    <a:latin typeface="Cambria" panose="02040503050406030204" pitchFamily="18" charset="0"/>
                    <a:ea typeface="宋体" panose="02010600030101010101" pitchFamily="2" charset="-122"/>
                    <a:cs typeface="Times New Roman" panose="02020603050405020304" pitchFamily="18" charset="0"/>
                  </a:rPr>
                  <a:t>特征子空间</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其完整的定义见下文的</a:t>
                </a:r>
                <a:r>
                  <a:rPr lang="zh-CN" altLang="zh-CN" sz="2400" b="1" dirty="0">
                    <a:effectLst/>
                    <a:latin typeface="Cambria" panose="02040503050406030204" pitchFamily="18" charset="0"/>
                    <a:ea typeface="宋体" panose="02010600030101010101" pitchFamily="2" charset="-122"/>
                    <a:cs typeface="Times New Roman" panose="02020603050405020304" pitchFamily="18" charset="0"/>
                  </a:rPr>
                  <a:t>定义 </a:t>
                </a:r>
                <a:r>
                  <a:rPr lang="en-US" altLang="zh-CN" sz="2400" b="1" dirty="0">
                    <a:effectLst/>
                    <a:latin typeface="Cambria" panose="02040503050406030204" pitchFamily="18" charset="0"/>
                    <a:ea typeface="宋体" panose="02010600030101010101" pitchFamily="2" charset="-122"/>
                    <a:cs typeface="Times New Roman" panose="02020603050405020304" pitchFamily="18" charset="0"/>
                  </a:rPr>
                  <a:t>6.1.2</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a:t>
                </a:r>
                <a:endParaRPr lang="zh-CN" altLang="zh-CN" sz="2400" dirty="0">
                  <a:effectLst/>
                  <a:latin typeface="Cambria" panose="02040503050406030204" pitchFamily="18" charset="0"/>
                  <a:ea typeface="宋体" panose="02010600030101010101" pitchFamily="2" charset="-122"/>
                  <a:cs typeface="Times New Roman" panose="02020603050405020304" pitchFamily="18" charset="0"/>
                </a:endParaRPr>
              </a:p>
            </p:txBody>
          </p:sp>
        </mc:Choice>
        <mc:Fallback xmlns="">
          <p:sp>
            <p:nvSpPr>
              <p:cNvPr id="3" name="文本框 2">
                <a:extLst>
                  <a:ext uri="{FF2B5EF4-FFF2-40B4-BE49-F238E27FC236}">
                    <a16:creationId xmlns:a16="http://schemas.microsoft.com/office/drawing/2014/main" id="{602CB7F3-A85E-8EC0-ED66-ED1AE65B85D6}"/>
                  </a:ext>
                </a:extLst>
              </p:cNvPr>
              <p:cNvSpPr txBox="1">
                <a:spLocks noRot="1" noChangeAspect="1" noMove="1" noResize="1" noEditPoints="1" noAdjustHandles="1" noChangeArrowheads="1" noChangeShapeType="1" noTextEdit="1"/>
              </p:cNvSpPr>
              <p:nvPr/>
            </p:nvSpPr>
            <p:spPr>
              <a:xfrm>
                <a:off x="672029" y="1353225"/>
                <a:ext cx="10521108" cy="3252172"/>
              </a:xfrm>
              <a:prstGeom prst="rect">
                <a:avLst/>
              </a:prstGeom>
              <a:blipFill>
                <a:blip r:embed="rId2"/>
                <a:stretch>
                  <a:fillRect l="-723" b="-350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44147624-B78F-B9FF-7EDB-C71E8E3AFAFB}"/>
                  </a:ext>
                </a:extLst>
              </p:cNvPr>
              <p:cNvSpPr txBox="1"/>
              <p:nvPr/>
            </p:nvSpPr>
            <p:spPr>
              <a:xfrm>
                <a:off x="1024569" y="5160855"/>
                <a:ext cx="10521108" cy="1128514"/>
              </a:xfrm>
              <a:prstGeom prst="rect">
                <a:avLst/>
              </a:prstGeom>
              <a:gradFill flip="none" rotWithShape="1">
                <a:gsLst>
                  <a:gs pos="0">
                    <a:schemeClr val="accent4">
                      <a:lumMod val="20000"/>
                      <a:lumOff val="80000"/>
                      <a:shade val="30000"/>
                      <a:satMod val="115000"/>
                    </a:schemeClr>
                  </a:gs>
                  <a:gs pos="50000">
                    <a:schemeClr val="accent4">
                      <a:lumMod val="20000"/>
                      <a:lumOff val="80000"/>
                      <a:shade val="67500"/>
                      <a:satMod val="115000"/>
                    </a:schemeClr>
                  </a:gs>
                  <a:gs pos="100000">
                    <a:schemeClr val="accent4">
                      <a:lumMod val="20000"/>
                      <a:lumOff val="80000"/>
                      <a:shade val="100000"/>
                      <a:satMod val="115000"/>
                    </a:schemeClr>
                  </a:gs>
                </a:gsLst>
                <a:lin ang="10800000" scaled="1"/>
                <a:tileRect/>
              </a:gradFill>
            </p:spPr>
            <p:txBody>
              <a:bodyPr wrap="square">
                <a:spAutoFit/>
              </a:bodyPr>
              <a:lstStyle/>
              <a:p>
                <a:pPr indent="304800">
                  <a:lnSpc>
                    <a:spcPct val="150000"/>
                  </a:lnSpc>
                  <a:spcBef>
                    <a:spcPts val="900"/>
                  </a:spcBef>
                  <a:spcAft>
                    <a:spcPts val="900"/>
                  </a:spcAft>
                </a:pPr>
                <a:r>
                  <a:rPr lang="zh-CN" altLang="en-US" sz="2400" dirty="0">
                    <a:effectLst/>
                    <a:latin typeface="Cambria" panose="02040503050406030204" pitchFamily="18" charset="0"/>
                    <a:ea typeface="宋体" panose="02010600030101010101" pitchFamily="2" charset="-122"/>
                    <a:cs typeface="Times New Roman" panose="02020603050405020304" pitchFamily="18" charset="0"/>
                  </a:rPr>
                  <a:t> </a:t>
                </a:r>
                <a14:m>
                  <m:oMath xmlns:m="http://schemas.openxmlformats.org/officeDocument/2006/math">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𝑘</m:t>
                    </m:r>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重根特征值所对应的线性无关特征向量的个数 </a:t>
                </a:r>
                <a14:m>
                  <m:oMath xmlns:m="http://schemas.openxmlformats.org/officeDocument/2006/math">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𝑙</m:t>
                    </m:r>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不一定等于特征值的重数 </a:t>
                </a:r>
                <a14:m>
                  <m:oMath xmlns:m="http://schemas.openxmlformats.org/officeDocument/2006/math">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𝑘</m:t>
                    </m:r>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事实上</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其规律是 </a:t>
                </a:r>
                <a14:m>
                  <m:oMath xmlns:m="http://schemas.openxmlformats.org/officeDocument/2006/math">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𝑙</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𝑘</m:t>
                    </m:r>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a:t>
                </a:r>
                <a:endParaRPr lang="zh-CN" altLang="zh-CN" sz="2400" dirty="0">
                  <a:effectLst/>
                  <a:latin typeface="Cambria" panose="02040503050406030204" pitchFamily="18" charset="0"/>
                  <a:ea typeface="宋体" panose="02010600030101010101" pitchFamily="2" charset="-122"/>
                  <a:cs typeface="Times New Roman" panose="02020603050405020304" pitchFamily="18" charset="0"/>
                </a:endParaRPr>
              </a:p>
            </p:txBody>
          </p:sp>
        </mc:Choice>
        <mc:Fallback xmlns="">
          <p:sp>
            <p:nvSpPr>
              <p:cNvPr id="4" name="文本框 3">
                <a:extLst>
                  <a:ext uri="{FF2B5EF4-FFF2-40B4-BE49-F238E27FC236}">
                    <a16:creationId xmlns:a16="http://schemas.microsoft.com/office/drawing/2014/main" id="{44147624-B78F-B9FF-7EDB-C71E8E3AFAFB}"/>
                  </a:ext>
                </a:extLst>
              </p:cNvPr>
              <p:cNvSpPr txBox="1">
                <a:spLocks noRot="1" noChangeAspect="1" noMove="1" noResize="1" noEditPoints="1" noAdjustHandles="1" noChangeArrowheads="1" noChangeShapeType="1" noTextEdit="1"/>
              </p:cNvSpPr>
              <p:nvPr/>
            </p:nvSpPr>
            <p:spPr>
              <a:xfrm>
                <a:off x="1024569" y="5160855"/>
                <a:ext cx="10521108" cy="1128514"/>
              </a:xfrm>
              <a:prstGeom prst="rect">
                <a:avLst/>
              </a:prstGeom>
              <a:blipFill>
                <a:blip r:embed="rId3"/>
                <a:stretch>
                  <a:fillRect l="-964" b="-11111"/>
                </a:stretch>
              </a:blipFill>
            </p:spPr>
            <p:txBody>
              <a:bodyPr/>
              <a:lstStyle/>
              <a:p>
                <a:r>
                  <a:rPr lang="zh-CN" altLang="en-US">
                    <a:noFill/>
                  </a:rPr>
                  <a:t> </a:t>
                </a:r>
              </a:p>
            </p:txBody>
          </p:sp>
        </mc:Fallback>
      </mc:AlternateContent>
      <p:sp>
        <p:nvSpPr>
          <p:cNvPr id="5" name="文本框 4">
            <a:extLst>
              <a:ext uri="{FF2B5EF4-FFF2-40B4-BE49-F238E27FC236}">
                <a16:creationId xmlns:a16="http://schemas.microsoft.com/office/drawing/2014/main" id="{2CD5FECC-DCC7-4AFB-6ED7-43E270970551}"/>
              </a:ext>
            </a:extLst>
          </p:cNvPr>
          <p:cNvSpPr txBox="1"/>
          <p:nvPr/>
        </p:nvSpPr>
        <p:spPr>
          <a:xfrm>
            <a:off x="66735" y="5244029"/>
            <a:ext cx="1210588" cy="1323439"/>
          </a:xfrm>
          <a:prstGeom prst="rect">
            <a:avLst/>
          </a:prstGeom>
          <a:noFill/>
        </p:spPr>
        <p:txBody>
          <a:bodyPr wrap="none" rtlCol="0">
            <a:spAutoFit/>
          </a:bodyPr>
          <a:lstStyle/>
          <a:p>
            <a:r>
              <a:rPr kumimoji="1" lang="zh-CN" altLang="en-US" sz="8000" dirty="0"/>
              <a:t>💡</a:t>
            </a:r>
          </a:p>
        </p:txBody>
      </p:sp>
    </p:spTree>
    <p:extLst>
      <p:ext uri="{BB962C8B-B14F-4D97-AF65-F5344CB8AC3E}">
        <p14:creationId xmlns:p14="http://schemas.microsoft.com/office/powerpoint/2010/main" val="2750396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1F253BF8-C36A-121F-BE6F-602F17366621}"/>
                  </a:ext>
                </a:extLst>
              </p:cNvPr>
              <p:cNvSpPr txBox="1"/>
              <p:nvPr/>
            </p:nvSpPr>
            <p:spPr>
              <a:xfrm>
                <a:off x="495758" y="1032062"/>
                <a:ext cx="10829581" cy="3425746"/>
              </a:xfrm>
              <a:prstGeom prst="rect">
                <a:avLst/>
              </a:prstGeom>
              <a:noFill/>
            </p:spPr>
            <p:txBody>
              <a:bodyPr wrap="square">
                <a:spAutoFit/>
              </a:bodyPr>
              <a:lstStyle/>
              <a:p>
                <a:pPr>
                  <a:lnSpc>
                    <a:spcPct val="150000"/>
                  </a:lnSpc>
                  <a:spcBef>
                    <a:spcPts val="900"/>
                  </a:spcBef>
                  <a:spcAft>
                    <a:spcPts val="900"/>
                  </a:spcAft>
                </a:pPr>
                <a:r>
                  <a:rPr lang="zh-CN" altLang="zh-CN" sz="2400" b="1" dirty="0">
                    <a:solidFill>
                      <a:srgbClr val="0070C0"/>
                    </a:solidFill>
                    <a:effectLst/>
                    <a:latin typeface="Cambria" panose="02040503050406030204" pitchFamily="18" charset="0"/>
                    <a:ea typeface="宋体" panose="02010600030101010101" pitchFamily="2" charset="-122"/>
                    <a:cs typeface="Times New Roman" panose="02020603050405020304" pitchFamily="18" charset="0"/>
                  </a:rPr>
                  <a:t>定义 </a:t>
                </a:r>
                <a:r>
                  <a:rPr lang="en-US" altLang="zh-CN" sz="2400" b="1" dirty="0">
                    <a:solidFill>
                      <a:srgbClr val="0070C0"/>
                    </a:solidFill>
                    <a:effectLst/>
                    <a:latin typeface="Cambria" panose="02040503050406030204" pitchFamily="18" charset="0"/>
                    <a:ea typeface="宋体" panose="02010600030101010101" pitchFamily="2" charset="-122"/>
                    <a:cs typeface="Times New Roman" panose="02020603050405020304" pitchFamily="18" charset="0"/>
                  </a:rPr>
                  <a:t>6.1.2</a:t>
                </a:r>
                <a:r>
                  <a:rPr lang="en-US" altLang="zh-CN" sz="2400" dirty="0">
                    <a:solidFill>
                      <a:srgbClr val="0070C0"/>
                    </a:solidFill>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在特征值 </a:t>
                </a:r>
                <a14:m>
                  <m:oMath xmlns:m="http://schemas.openxmlformats.org/officeDocument/2006/math">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ltLang="zh-CN" sz="2400">
                            <a:effectLst/>
                            <a:latin typeface="Cambria Math" panose="02040503050406030204" pitchFamily="18" charset="0"/>
                            <a:ea typeface="宋体" panose="02010600030101010101" pitchFamily="2" charset="-122"/>
                            <a:cs typeface="Times New Roman" panose="02020603050405020304" pitchFamily="18" charset="0"/>
                          </a:rPr>
                          <m:t>λ</m:t>
                        </m:r>
                      </m:e>
                      <m:sub>
                        <m:r>
                          <a:rPr lang="en-US" altLang="zh-CN" sz="2400">
                            <a:effectLst/>
                            <a:latin typeface="Cambria Math" panose="02040503050406030204" pitchFamily="18" charset="0"/>
                            <a:ea typeface="宋体" panose="02010600030101010101" pitchFamily="2" charset="-122"/>
                            <a:cs typeface="Times New Roman" panose="02020603050405020304" pitchFamily="18" charset="0"/>
                          </a:rPr>
                          <m:t>0</m:t>
                        </m:r>
                      </m:sub>
                    </m:sSub>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对应的全部特征向量中</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设有极大无关组 </a:t>
                </a:r>
                <a14:m>
                  <m:oMath xmlns:m="http://schemas.openxmlformats.org/officeDocument/2006/math">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𝛏</m:t>
                        </m:r>
                      </m:e>
                      <m:sub>
                        <m:r>
                          <a:rPr lang="en-US" altLang="zh-CN" sz="2400">
                            <a:effectLst/>
                            <a:latin typeface="Cambria Math" panose="02040503050406030204" pitchFamily="18" charset="0"/>
                            <a:ea typeface="宋体" panose="02010600030101010101" pitchFamily="2" charset="-122"/>
                            <a:cs typeface="Times New Roman" panose="02020603050405020304" pitchFamily="18" charset="0"/>
                          </a:rPr>
                          <m:t>1</m:t>
                        </m:r>
                      </m:sub>
                    </m:sSub>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14:m>
                  <m:oMath xmlns:m="http://schemas.openxmlformats.org/officeDocument/2006/math">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𝛏</m:t>
                        </m:r>
                      </m:e>
                      <m:sub>
                        <m:r>
                          <a:rPr lang="en-US" altLang="zh-CN" sz="2400">
                            <a:effectLst/>
                            <a:latin typeface="Cambria Math" panose="02040503050406030204" pitchFamily="18" charset="0"/>
                            <a:ea typeface="宋体" panose="02010600030101010101" pitchFamily="2" charset="-122"/>
                            <a:cs typeface="Times New Roman" panose="02020603050405020304" pitchFamily="18" charset="0"/>
                          </a:rPr>
                          <m:t>2</m:t>
                        </m:r>
                      </m:sub>
                    </m:sSub>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14:m>
                  <m:oMath xmlns:m="http://schemas.openxmlformats.org/officeDocument/2006/math">
                    <m:r>
                      <a:rPr lang="en-US" altLang="zh-CN" sz="2400">
                        <a:effectLst/>
                        <a:latin typeface="Cambria Math" panose="02040503050406030204" pitchFamily="18" charset="0"/>
                        <a:ea typeface="宋体" panose="02010600030101010101" pitchFamily="2" charset="-122"/>
                        <a:cs typeface="Times New Roman" panose="02020603050405020304" pitchFamily="18" charset="0"/>
                      </a:rPr>
                      <m:t>⋯</m:t>
                    </m:r>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14:m>
                  <m:oMath xmlns:m="http://schemas.openxmlformats.org/officeDocument/2006/math">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𝛏</m:t>
                        </m:r>
                      </m:e>
                      <m:sub>
                        <m:r>
                          <m:rPr>
                            <m:sty m:val="p"/>
                          </m:rPr>
                          <a:rPr lang="en-US" altLang="zh-CN" sz="2400">
                            <a:effectLst/>
                            <a:latin typeface="Cambria Math" panose="02040503050406030204" pitchFamily="18" charset="0"/>
                            <a:ea typeface="宋体" panose="02010600030101010101" pitchFamily="2" charset="-122"/>
                            <a:cs typeface="Times New Roman" panose="02020603050405020304" pitchFamily="18" charset="0"/>
                          </a:rPr>
                          <m:t>l</m:t>
                        </m:r>
                      </m:sub>
                    </m:sSub>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这个极大无关组所张成的空间</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称为矩阵 </a:t>
                </a:r>
                <a14:m>
                  <m:oMath xmlns:m="http://schemas.openxmlformats.org/officeDocument/2006/math">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𝐀</m:t>
                    </m:r>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关于特征值 </a:t>
                </a:r>
                <a14:m>
                  <m:oMath xmlns:m="http://schemas.openxmlformats.org/officeDocument/2006/math">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ltLang="zh-CN" sz="2400">
                            <a:effectLst/>
                            <a:latin typeface="Cambria Math" panose="02040503050406030204" pitchFamily="18" charset="0"/>
                            <a:ea typeface="宋体" panose="02010600030101010101" pitchFamily="2" charset="-122"/>
                            <a:cs typeface="Times New Roman" panose="02020603050405020304" pitchFamily="18" charset="0"/>
                          </a:rPr>
                          <m:t>λ</m:t>
                        </m:r>
                      </m:e>
                      <m:sub>
                        <m:r>
                          <a:rPr lang="en-US" altLang="zh-CN" sz="2400">
                            <a:effectLst/>
                            <a:latin typeface="Cambria Math" panose="02040503050406030204" pitchFamily="18" charset="0"/>
                            <a:ea typeface="宋体" panose="02010600030101010101" pitchFamily="2" charset="-122"/>
                            <a:cs typeface="Times New Roman" panose="02020603050405020304" pitchFamily="18" charset="0"/>
                          </a:rPr>
                          <m:t>0</m:t>
                        </m:r>
                      </m:sub>
                    </m:sSub>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的</a:t>
                </a:r>
                <a:r>
                  <a:rPr lang="zh-CN" altLang="zh-CN" sz="2400" b="1" dirty="0">
                    <a:solidFill>
                      <a:srgbClr val="FF0000"/>
                    </a:solidFill>
                    <a:effectLst/>
                    <a:latin typeface="Cambria" panose="02040503050406030204" pitchFamily="18" charset="0"/>
                    <a:ea typeface="宋体" panose="02010600030101010101" pitchFamily="2" charset="-122"/>
                    <a:cs typeface="Times New Roman" panose="02020603050405020304" pitchFamily="18" charset="0"/>
                  </a:rPr>
                  <a:t>特征子空间</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记作 </a:t>
                </a:r>
                <a14:m>
                  <m:oMath xmlns:m="http://schemas.openxmlformats.org/officeDocument/2006/math">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ltLang="zh-CN" sz="2400">
                            <a:effectLst/>
                            <a:latin typeface="Cambria Math" panose="02040503050406030204" pitchFamily="18" charset="0"/>
                            <a:ea typeface="宋体" panose="02010600030101010101" pitchFamily="2" charset="-122"/>
                            <a:cs typeface="Times New Roman" panose="02020603050405020304" pitchFamily="18" charset="0"/>
                          </a:rPr>
                          <m:t>V</m:t>
                        </m:r>
                      </m:e>
                      <m:sub>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ltLang="zh-CN" sz="2400">
                                <a:effectLst/>
                                <a:latin typeface="Cambria Math" panose="02040503050406030204" pitchFamily="18" charset="0"/>
                                <a:ea typeface="宋体" panose="02010600030101010101" pitchFamily="2" charset="-122"/>
                                <a:cs typeface="Times New Roman" panose="02020603050405020304" pitchFamily="18" charset="0"/>
                              </a:rPr>
                              <m:t>λ</m:t>
                            </m:r>
                          </m:e>
                          <m:sub>
                            <m:r>
                              <a:rPr lang="en-US" altLang="zh-CN" sz="2400">
                                <a:effectLst/>
                                <a:latin typeface="Cambria Math" panose="02040503050406030204" pitchFamily="18" charset="0"/>
                                <a:ea typeface="宋体" panose="02010600030101010101" pitchFamily="2" charset="-122"/>
                                <a:cs typeface="Times New Roman" panose="02020603050405020304" pitchFamily="18" charset="0"/>
                              </a:rPr>
                              <m:t>0</m:t>
                            </m:r>
                          </m:sub>
                        </m:sSub>
                      </m:sub>
                    </m:sSub>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这个特征子空间的维数</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称为特征值 </a:t>
                </a:r>
                <a14:m>
                  <m:oMath xmlns:m="http://schemas.openxmlformats.org/officeDocument/2006/math">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ltLang="zh-CN" sz="2400">
                            <a:effectLst/>
                            <a:latin typeface="Cambria Math" panose="02040503050406030204" pitchFamily="18" charset="0"/>
                            <a:ea typeface="宋体" panose="02010600030101010101" pitchFamily="2" charset="-122"/>
                            <a:cs typeface="Times New Roman" panose="02020603050405020304" pitchFamily="18" charset="0"/>
                          </a:rPr>
                          <m:t>λ</m:t>
                        </m:r>
                      </m:e>
                      <m:sub>
                        <m:r>
                          <a:rPr lang="en-US" altLang="zh-CN" sz="2400">
                            <a:effectLst/>
                            <a:latin typeface="Cambria Math" panose="02040503050406030204" pitchFamily="18" charset="0"/>
                            <a:ea typeface="宋体" panose="02010600030101010101" pitchFamily="2" charset="-122"/>
                            <a:cs typeface="Times New Roman" panose="02020603050405020304" pitchFamily="18" charset="0"/>
                          </a:rPr>
                          <m:t>0</m:t>
                        </m:r>
                      </m:sub>
                    </m:sSub>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的</a:t>
                </a:r>
                <a:r>
                  <a:rPr lang="zh-CN" altLang="zh-CN" sz="2400" b="1" dirty="0">
                    <a:solidFill>
                      <a:srgbClr val="FF0000"/>
                    </a:solidFill>
                    <a:effectLst/>
                    <a:latin typeface="Cambria" panose="02040503050406030204" pitchFamily="18" charset="0"/>
                    <a:ea typeface="宋体" panose="02010600030101010101" pitchFamily="2" charset="-122"/>
                    <a:cs typeface="Times New Roman" panose="02020603050405020304" pitchFamily="18" charset="0"/>
                  </a:rPr>
                  <a:t>几何重数</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endParaRPr lang="zh-CN" altLang="zh-CN" sz="2400" dirty="0">
                  <a:effectLst/>
                  <a:latin typeface="Cambria" panose="02040503050406030204" pitchFamily="18" charset="0"/>
                  <a:ea typeface="宋体" panose="02010600030101010101" pitchFamily="2" charset="-122"/>
                  <a:cs typeface="Times New Roman" panose="02020603050405020304" pitchFamily="18" charset="0"/>
                </a:endParaRPr>
              </a:p>
              <a:p>
                <a:pPr indent="304800">
                  <a:lnSpc>
                    <a:spcPct val="150000"/>
                  </a:lnSpc>
                  <a:spcBef>
                    <a:spcPts val="900"/>
                  </a:spcBef>
                  <a:spcAft>
                    <a:spcPts val="900"/>
                  </a:spcAft>
                </a:pP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特征子空间 </a:t>
                </a:r>
                <a14:m>
                  <m:oMath xmlns:m="http://schemas.openxmlformats.org/officeDocument/2006/math">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𝑉</m:t>
                        </m:r>
                      </m:e>
                      <m:sub>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𝜆</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0</m:t>
                            </m:r>
                          </m:sub>
                        </m:sSub>
                      </m:sub>
                    </m:sSub>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就是方程组 </a:t>
                </a:r>
                <a14:m>
                  <m:oMath xmlns:m="http://schemas.openxmlformats.org/officeDocument/2006/math">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𝜆</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0</m:t>
                        </m:r>
                      </m:sub>
                    </m:sSub>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𝐄</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𝐀</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𝐱</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𝟎</m:t>
                    </m:r>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的解空间</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en-US" sz="2400" dirty="0">
                    <a:effectLst/>
                    <a:latin typeface="Cambria" panose="02040503050406030204" pitchFamily="18" charset="0"/>
                    <a:ea typeface="宋体" panose="02010600030101010101" pitchFamily="2" charset="-122"/>
                    <a:cs typeface="Times New Roman" panose="02020603050405020304" pitchFamily="18" charset="0"/>
                  </a:rPr>
                  <a:t> </a:t>
                </a:r>
                <a:endParaRPr lang="zh-CN" altLang="zh-CN" sz="2400" dirty="0">
                  <a:effectLst/>
                  <a:latin typeface="Cambria" panose="02040503050406030204" pitchFamily="18" charset="0"/>
                  <a:ea typeface="宋体" panose="02010600030101010101" pitchFamily="2" charset="-122"/>
                  <a:cs typeface="Times New Roman" panose="02020603050405020304" pitchFamily="18" charset="0"/>
                </a:endParaRPr>
              </a:p>
              <a:p>
                <a:pPr algn="ctr">
                  <a:lnSpc>
                    <a:spcPct val="150000"/>
                  </a:lnSpc>
                  <a:spcBef>
                    <a:spcPts val="900"/>
                  </a:spcBef>
                  <a:spcAft>
                    <a:spcPts val="900"/>
                  </a:spcAft>
                </a:pP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a:t>
                </a:r>
                <a14:m>
                  <m:oMath xmlns:m="http://schemas.openxmlformats.org/officeDocument/2006/math">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𝜆</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0</m:t>
                        </m:r>
                      </m:sub>
                    </m:sSub>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对应的全部特征向量</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零向量</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a:t>
                </a:r>
                <a:r>
                  <a:rPr lang="zh-CN" altLang="en-US" sz="2400" dirty="0">
                    <a:effectLst/>
                    <a:latin typeface="Cambria" panose="02040503050406030204" pitchFamily="18" charset="0"/>
                    <a:ea typeface="宋体" panose="02010600030101010101" pitchFamily="2" charset="-122"/>
                    <a:cs typeface="Times New Roman" panose="02020603050405020304" pitchFamily="18" charset="0"/>
                  </a:rPr>
                  <a:t> </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a:t>
                </a:r>
                <a:r>
                  <a:rPr lang="zh-CN" altLang="en-US" sz="2400" dirty="0">
                    <a:effectLst/>
                    <a:latin typeface="Cambria" panose="02040503050406030204" pitchFamily="18" charset="0"/>
                    <a:ea typeface="宋体" panose="02010600030101010101" pitchFamily="2" charset="-122"/>
                    <a:cs typeface="Times New Roman" panose="02020603050405020304" pitchFamily="18" charset="0"/>
                  </a:rPr>
                  <a:t> </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特征子空间 </a:t>
                </a:r>
                <a14:m>
                  <m:oMath xmlns:m="http://schemas.openxmlformats.org/officeDocument/2006/math">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𝑉</m:t>
                        </m:r>
                      </m:e>
                      <m:sub>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𝜆</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0</m:t>
                            </m:r>
                          </m:sub>
                        </m:sSub>
                      </m:sub>
                    </m:sSub>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endParaRPr lang="zh-CN" altLang="zh-CN" sz="2400" dirty="0">
                  <a:effectLst/>
                  <a:latin typeface="Cambria" panose="02040503050406030204" pitchFamily="18" charset="0"/>
                  <a:ea typeface="宋体" panose="02010600030101010101" pitchFamily="2" charset="-122"/>
                  <a:cs typeface="Times New Roman" panose="02020603050405020304" pitchFamily="18" charset="0"/>
                </a:endParaRPr>
              </a:p>
            </p:txBody>
          </p:sp>
        </mc:Choice>
        <mc:Fallback xmlns="">
          <p:sp>
            <p:nvSpPr>
              <p:cNvPr id="3" name="文本框 2">
                <a:extLst>
                  <a:ext uri="{FF2B5EF4-FFF2-40B4-BE49-F238E27FC236}">
                    <a16:creationId xmlns:a16="http://schemas.microsoft.com/office/drawing/2014/main" id="{1F253BF8-C36A-121F-BE6F-602F17366621}"/>
                  </a:ext>
                </a:extLst>
              </p:cNvPr>
              <p:cNvSpPr txBox="1">
                <a:spLocks noRot="1" noChangeAspect="1" noMove="1" noResize="1" noEditPoints="1" noAdjustHandles="1" noChangeArrowheads="1" noChangeShapeType="1" noTextEdit="1"/>
              </p:cNvSpPr>
              <p:nvPr/>
            </p:nvSpPr>
            <p:spPr>
              <a:xfrm>
                <a:off x="495758" y="1032062"/>
                <a:ext cx="10829581" cy="3425746"/>
              </a:xfrm>
              <a:prstGeom prst="rect">
                <a:avLst/>
              </a:prstGeom>
              <a:blipFill>
                <a:blip r:embed="rId2"/>
                <a:stretch>
                  <a:fillRect l="-820" b="-222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6AA8B2C8-2456-42AD-534C-29ED0867D5BD}"/>
                  </a:ext>
                </a:extLst>
              </p:cNvPr>
              <p:cNvSpPr txBox="1"/>
              <p:nvPr/>
            </p:nvSpPr>
            <p:spPr>
              <a:xfrm>
                <a:off x="242372" y="4832881"/>
                <a:ext cx="11413474" cy="758156"/>
              </a:xfrm>
              <a:prstGeom prst="rect">
                <a:avLst/>
              </a:prstGeom>
              <a:noFill/>
            </p:spPr>
            <p:txBody>
              <a:bodyPr wrap="square">
                <a:spAutoFit/>
              </a:bodyPr>
              <a:lstStyle/>
              <a:p>
                <a:pPr>
                  <a:lnSpc>
                    <a:spcPct val="150000"/>
                  </a:lnSpc>
                  <a:spcBef>
                    <a:spcPts val="900"/>
                  </a:spcBef>
                  <a:spcAft>
                    <a:spcPts val="900"/>
                  </a:spcAft>
                </a:pPr>
                <a:r>
                  <a:rPr lang="zh-CN" altLang="en-US" sz="32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b="1" dirty="0">
                    <a:effectLst/>
                    <a:latin typeface="Kaiti SC" panose="02010600040101010101" pitchFamily="2" charset="-122"/>
                    <a:ea typeface="Kaiti SC" panose="02010600040101010101" pitchFamily="2" charset="-122"/>
                    <a:cs typeface="Times New Roman" panose="02020603050405020304" pitchFamily="18" charset="0"/>
                  </a:rPr>
                  <a:t>特征子空间 </a:t>
                </a:r>
                <a14:m>
                  <m:oMath xmlns:m="http://schemas.openxmlformats.org/officeDocument/2006/math">
                    <m:sSub>
                      <m:sSubPr>
                        <m:ctrlPr>
                          <a:rPr lang="zh-CN" altLang="zh-CN" sz="2400" b="1"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b="1" i="0">
                            <a:effectLst/>
                            <a:latin typeface="Cambria Math" panose="02040503050406030204" pitchFamily="18" charset="0"/>
                            <a:ea typeface="宋体" panose="02010600030101010101" pitchFamily="2" charset="-122"/>
                            <a:cs typeface="Times New Roman" panose="02020603050405020304" pitchFamily="18" charset="0"/>
                          </a:rPr>
                          <m:t>𝐕</m:t>
                        </m:r>
                      </m:e>
                      <m:sub>
                        <m:sSub>
                          <m:sSubPr>
                            <m:ctrlPr>
                              <a:rPr lang="zh-CN" altLang="zh-CN" sz="2400" b="1"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b="1" i="0">
                                <a:effectLst/>
                                <a:latin typeface="Cambria Math" panose="02040503050406030204" pitchFamily="18" charset="0"/>
                                <a:ea typeface="宋体" panose="02010600030101010101" pitchFamily="2" charset="-122"/>
                                <a:cs typeface="Times New Roman" panose="02020603050405020304" pitchFamily="18" charset="0"/>
                              </a:rPr>
                              <m:t>𝛌</m:t>
                            </m:r>
                          </m:e>
                          <m:sub>
                            <m:r>
                              <a:rPr lang="en-US" altLang="zh-CN" sz="2400" b="1" i="0">
                                <a:effectLst/>
                                <a:latin typeface="Cambria Math" panose="02040503050406030204" pitchFamily="18" charset="0"/>
                                <a:ea typeface="宋体" panose="02010600030101010101" pitchFamily="2" charset="-122"/>
                                <a:cs typeface="Times New Roman" panose="02020603050405020304" pitchFamily="18" charset="0"/>
                              </a:rPr>
                              <m:t>𝟎</m:t>
                            </m:r>
                          </m:sub>
                        </m:sSub>
                      </m:sub>
                    </m:sSub>
                  </m:oMath>
                </a14:m>
                <a:r>
                  <a:rPr lang="en-US" altLang="zh-CN" sz="2400" b="1" dirty="0">
                    <a:effectLst/>
                    <a:latin typeface="Kaiti SC" panose="02010600040101010101" pitchFamily="2" charset="-122"/>
                    <a:ea typeface="Kaiti SC" panose="02010600040101010101" pitchFamily="2" charset="-122"/>
                    <a:cs typeface="Times New Roman" panose="02020603050405020304" pitchFamily="18" charset="0"/>
                  </a:rPr>
                  <a:t> </a:t>
                </a:r>
                <a:r>
                  <a:rPr lang="zh-CN" altLang="zh-CN" sz="2400" b="1" dirty="0">
                    <a:effectLst/>
                    <a:latin typeface="Kaiti SC" panose="02010600040101010101" pitchFamily="2" charset="-122"/>
                    <a:ea typeface="Kaiti SC" panose="02010600040101010101" pitchFamily="2" charset="-122"/>
                    <a:cs typeface="Times New Roman" panose="02020603050405020304" pitchFamily="18" charset="0"/>
                  </a:rPr>
                  <a:t>中</a:t>
                </a:r>
                <a:r>
                  <a:rPr lang="en-US" altLang="zh-CN" sz="2400" b="1" dirty="0">
                    <a:effectLst/>
                    <a:latin typeface="Kaiti SC" panose="02010600040101010101" pitchFamily="2" charset="-122"/>
                    <a:ea typeface="Kaiti SC" panose="02010600040101010101" pitchFamily="2" charset="-122"/>
                    <a:cs typeface="Times New Roman" panose="02020603050405020304" pitchFamily="18" charset="0"/>
                  </a:rPr>
                  <a:t>, </a:t>
                </a:r>
                <a:r>
                  <a:rPr lang="zh-CN" altLang="zh-CN" sz="2400" b="1" dirty="0">
                    <a:effectLst/>
                    <a:latin typeface="Kaiti SC" panose="02010600040101010101" pitchFamily="2" charset="-122"/>
                    <a:ea typeface="Kaiti SC" panose="02010600040101010101" pitchFamily="2" charset="-122"/>
                    <a:cs typeface="Times New Roman" panose="02020603050405020304" pitchFamily="18" charset="0"/>
                  </a:rPr>
                  <a:t>除零向量以外的全体向量</a:t>
                </a:r>
                <a:r>
                  <a:rPr lang="en-US" altLang="zh-CN" sz="2400" b="1" dirty="0">
                    <a:effectLst/>
                    <a:latin typeface="Kaiti SC" panose="02010600040101010101" pitchFamily="2" charset="-122"/>
                    <a:ea typeface="Kaiti SC" panose="02010600040101010101" pitchFamily="2" charset="-122"/>
                    <a:cs typeface="Times New Roman" panose="02020603050405020304" pitchFamily="18" charset="0"/>
                  </a:rPr>
                  <a:t>, </a:t>
                </a:r>
                <a:r>
                  <a:rPr lang="zh-CN" altLang="zh-CN" sz="2400" b="1" dirty="0">
                    <a:effectLst/>
                    <a:latin typeface="Kaiti SC" panose="02010600040101010101" pitchFamily="2" charset="-122"/>
                    <a:ea typeface="Kaiti SC" panose="02010600040101010101" pitchFamily="2" charset="-122"/>
                    <a:cs typeface="Times New Roman" panose="02020603050405020304" pitchFamily="18" charset="0"/>
                  </a:rPr>
                  <a:t>都是 </a:t>
                </a:r>
                <a14:m>
                  <m:oMath xmlns:m="http://schemas.openxmlformats.org/officeDocument/2006/math">
                    <m:r>
                      <a:rPr lang="en-US" altLang="zh-CN" sz="2400" b="1" i="0">
                        <a:effectLst/>
                        <a:latin typeface="Cambria Math" panose="02040503050406030204" pitchFamily="18" charset="0"/>
                        <a:ea typeface="宋体" panose="02010600030101010101" pitchFamily="2" charset="-122"/>
                        <a:cs typeface="Times New Roman" panose="02020603050405020304" pitchFamily="18" charset="0"/>
                      </a:rPr>
                      <m:t>𝐀</m:t>
                    </m:r>
                  </m:oMath>
                </a14:m>
                <a:r>
                  <a:rPr lang="en-US" altLang="zh-CN" sz="2400" b="1" dirty="0">
                    <a:effectLst/>
                    <a:latin typeface="Kaiti SC" panose="02010600040101010101" pitchFamily="2" charset="-122"/>
                    <a:ea typeface="Kaiti SC" panose="02010600040101010101" pitchFamily="2" charset="-122"/>
                    <a:cs typeface="Times New Roman" panose="02020603050405020304" pitchFamily="18" charset="0"/>
                  </a:rPr>
                  <a:t> </a:t>
                </a:r>
                <a:r>
                  <a:rPr lang="zh-CN" altLang="zh-CN" sz="2400" b="1" dirty="0">
                    <a:effectLst/>
                    <a:latin typeface="Kaiti SC" panose="02010600040101010101" pitchFamily="2" charset="-122"/>
                    <a:ea typeface="Kaiti SC" panose="02010600040101010101" pitchFamily="2" charset="-122"/>
                    <a:cs typeface="Times New Roman" panose="02020603050405020304" pitchFamily="18" charset="0"/>
                  </a:rPr>
                  <a:t>属于特征值 </a:t>
                </a:r>
                <a14:m>
                  <m:oMath xmlns:m="http://schemas.openxmlformats.org/officeDocument/2006/math">
                    <m:sSub>
                      <m:sSubPr>
                        <m:ctrlPr>
                          <a:rPr lang="zh-CN" altLang="zh-CN" sz="2400" b="1"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b="1" i="0">
                            <a:effectLst/>
                            <a:latin typeface="Cambria Math" panose="02040503050406030204" pitchFamily="18" charset="0"/>
                            <a:ea typeface="宋体" panose="02010600030101010101" pitchFamily="2" charset="-122"/>
                            <a:cs typeface="Times New Roman" panose="02020603050405020304" pitchFamily="18" charset="0"/>
                          </a:rPr>
                          <m:t>𝛌</m:t>
                        </m:r>
                      </m:e>
                      <m:sub>
                        <m:r>
                          <a:rPr lang="en-US" altLang="zh-CN" sz="2400" b="1" i="0">
                            <a:effectLst/>
                            <a:latin typeface="Cambria Math" panose="02040503050406030204" pitchFamily="18" charset="0"/>
                            <a:ea typeface="宋体" panose="02010600030101010101" pitchFamily="2" charset="-122"/>
                            <a:cs typeface="Times New Roman" panose="02020603050405020304" pitchFamily="18" charset="0"/>
                          </a:rPr>
                          <m:t>𝟎</m:t>
                        </m:r>
                      </m:sub>
                    </m:sSub>
                  </m:oMath>
                </a14:m>
                <a:r>
                  <a:rPr lang="en-US" altLang="zh-CN" sz="2400" b="1" dirty="0">
                    <a:effectLst/>
                    <a:latin typeface="Kaiti SC" panose="02010600040101010101" pitchFamily="2" charset="-122"/>
                    <a:ea typeface="Kaiti SC" panose="02010600040101010101" pitchFamily="2" charset="-122"/>
                    <a:cs typeface="Times New Roman" panose="02020603050405020304" pitchFamily="18" charset="0"/>
                  </a:rPr>
                  <a:t> </a:t>
                </a:r>
                <a:r>
                  <a:rPr lang="zh-CN" altLang="zh-CN" sz="2400" b="1" dirty="0">
                    <a:effectLst/>
                    <a:latin typeface="Kaiti SC" panose="02010600040101010101" pitchFamily="2" charset="-122"/>
                    <a:ea typeface="Kaiti SC" panose="02010600040101010101" pitchFamily="2" charset="-122"/>
                    <a:cs typeface="Times New Roman" panose="02020603050405020304" pitchFamily="18" charset="0"/>
                  </a:rPr>
                  <a:t>的特征向量</a:t>
                </a:r>
                <a:r>
                  <a:rPr lang="en-US" altLang="zh-CN" sz="2400" b="1" dirty="0">
                    <a:effectLst/>
                    <a:latin typeface="Kaiti SC" panose="02010600040101010101" pitchFamily="2" charset="-122"/>
                    <a:ea typeface="Kaiti SC" panose="02010600040101010101" pitchFamily="2" charset="-122"/>
                    <a:cs typeface="Times New Roman" panose="02020603050405020304" pitchFamily="18" charset="0"/>
                  </a:rPr>
                  <a:t>.</a:t>
                </a:r>
                <a:endParaRPr lang="zh-CN" altLang="zh-CN" sz="2400" b="1" dirty="0">
                  <a:effectLst/>
                  <a:latin typeface="Kaiti SC" panose="02010600040101010101" pitchFamily="2" charset="-122"/>
                  <a:ea typeface="Kaiti SC" panose="02010600040101010101" pitchFamily="2" charset="-122"/>
                  <a:cs typeface="Times New Roman" panose="02020603050405020304" pitchFamily="18" charset="0"/>
                </a:endParaRPr>
              </a:p>
            </p:txBody>
          </p:sp>
        </mc:Choice>
        <mc:Fallback xmlns="">
          <p:sp>
            <p:nvSpPr>
              <p:cNvPr id="4" name="文本框 3">
                <a:extLst>
                  <a:ext uri="{FF2B5EF4-FFF2-40B4-BE49-F238E27FC236}">
                    <a16:creationId xmlns:a16="http://schemas.microsoft.com/office/drawing/2014/main" id="{6AA8B2C8-2456-42AD-534C-29ED0867D5BD}"/>
                  </a:ext>
                </a:extLst>
              </p:cNvPr>
              <p:cNvSpPr txBox="1">
                <a:spLocks noRot="1" noChangeAspect="1" noMove="1" noResize="1" noEditPoints="1" noAdjustHandles="1" noChangeArrowheads="1" noChangeShapeType="1" noTextEdit="1"/>
              </p:cNvSpPr>
              <p:nvPr/>
            </p:nvSpPr>
            <p:spPr>
              <a:xfrm>
                <a:off x="242372" y="4832881"/>
                <a:ext cx="11413474" cy="758156"/>
              </a:xfrm>
              <a:prstGeom prst="rect">
                <a:avLst/>
              </a:prstGeom>
              <a:blipFill>
                <a:blip r:embed="rId3"/>
                <a:stretch>
                  <a:fillRect l="-1335" r="-445" b="-2459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914406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ADF6948C-7DEF-93BD-DB73-3A42DB077C78}"/>
                  </a:ext>
                </a:extLst>
              </p:cNvPr>
              <p:cNvSpPr txBox="1"/>
              <p:nvPr/>
            </p:nvSpPr>
            <p:spPr>
              <a:xfrm>
                <a:off x="594909" y="1090382"/>
                <a:ext cx="10069417" cy="5168081"/>
              </a:xfrm>
              <a:prstGeom prst="rect">
                <a:avLst/>
              </a:prstGeom>
              <a:noFill/>
            </p:spPr>
            <p:txBody>
              <a:bodyPr wrap="square">
                <a:spAutoFit/>
              </a:bodyPr>
              <a:lstStyle/>
              <a:p>
                <a:pPr>
                  <a:lnSpc>
                    <a:spcPct val="150000"/>
                  </a:lnSpc>
                  <a:spcBef>
                    <a:spcPts val="900"/>
                  </a:spcBef>
                  <a:spcAft>
                    <a:spcPts val="900"/>
                  </a:spcAft>
                </a:pPr>
                <a:r>
                  <a:rPr lang="zh-CN" altLang="zh-CN" sz="2400" b="1" dirty="0">
                    <a:effectLst/>
                    <a:latin typeface="Cambria" panose="02040503050406030204" pitchFamily="18" charset="0"/>
                    <a:ea typeface="宋体" panose="02010600030101010101" pitchFamily="2" charset="-122"/>
                    <a:cs typeface="Times New Roman" panose="02020603050405020304" pitchFamily="18" charset="0"/>
                  </a:rPr>
                  <a:t>定理 </a:t>
                </a:r>
                <a:r>
                  <a:rPr lang="en-US" altLang="zh-CN" sz="2400" b="1" dirty="0">
                    <a:effectLst/>
                    <a:latin typeface="Cambria" panose="02040503050406030204" pitchFamily="18" charset="0"/>
                    <a:ea typeface="宋体" panose="02010600030101010101" pitchFamily="2" charset="-122"/>
                    <a:cs typeface="Times New Roman" panose="02020603050405020304" pitchFamily="18" charset="0"/>
                  </a:rPr>
                  <a:t>6.1.1</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若 </a:t>
                </a:r>
                <a14:m>
                  <m:oMath xmlns:m="http://schemas.openxmlformats.org/officeDocument/2006/math">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ltLang="zh-CN" sz="2400">
                            <a:effectLst/>
                            <a:latin typeface="Cambria Math" panose="02040503050406030204" pitchFamily="18" charset="0"/>
                            <a:ea typeface="宋体" panose="02010600030101010101" pitchFamily="2" charset="-122"/>
                            <a:cs typeface="Times New Roman" panose="02020603050405020304" pitchFamily="18" charset="0"/>
                          </a:rPr>
                          <m:t>λ</m:t>
                        </m:r>
                      </m:e>
                      <m:sub>
                        <m:r>
                          <a:rPr lang="en-US" altLang="zh-CN" sz="2400">
                            <a:effectLst/>
                            <a:latin typeface="Cambria Math" panose="02040503050406030204" pitchFamily="18" charset="0"/>
                            <a:ea typeface="宋体" panose="02010600030101010101" pitchFamily="2" charset="-122"/>
                            <a:cs typeface="Times New Roman" panose="02020603050405020304" pitchFamily="18" charset="0"/>
                          </a:rPr>
                          <m:t>0</m:t>
                        </m:r>
                      </m:sub>
                    </m:sSub>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是 </a:t>
                </a:r>
                <a14:m>
                  <m:oMath xmlns:m="http://schemas.openxmlformats.org/officeDocument/2006/math">
                    <m:r>
                      <m:rPr>
                        <m:sty m:val="p"/>
                      </m:rPr>
                      <a:rPr lang="en-US" altLang="zh-CN" sz="2400">
                        <a:effectLst/>
                        <a:latin typeface="Cambria Math" panose="02040503050406030204" pitchFamily="18" charset="0"/>
                        <a:ea typeface="宋体" panose="02010600030101010101" pitchFamily="2" charset="-122"/>
                        <a:cs typeface="Times New Roman" panose="02020603050405020304" pitchFamily="18" charset="0"/>
                      </a:rPr>
                      <m:t>n</m:t>
                    </m:r>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阶矩阵 </a:t>
                </a:r>
                <a14:m>
                  <m:oMath xmlns:m="http://schemas.openxmlformats.org/officeDocument/2006/math">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𝐀</m:t>
                    </m:r>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的 </a:t>
                </a:r>
                <a14:m>
                  <m:oMath xmlns:m="http://schemas.openxmlformats.org/officeDocument/2006/math">
                    <m:r>
                      <m:rPr>
                        <m:sty m:val="p"/>
                      </m:rPr>
                      <a:rPr lang="en-US" altLang="zh-CN" sz="2400">
                        <a:effectLst/>
                        <a:latin typeface="Cambria Math" panose="02040503050406030204" pitchFamily="18" charset="0"/>
                        <a:ea typeface="宋体" panose="02010600030101010101" pitchFamily="2" charset="-122"/>
                        <a:cs typeface="Times New Roman" panose="02020603050405020304" pitchFamily="18" charset="0"/>
                      </a:rPr>
                      <m:t>k</m:t>
                    </m:r>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重特征值</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设其几何重数为 </a:t>
                </a:r>
                <a14:m>
                  <m:oMath xmlns:m="http://schemas.openxmlformats.org/officeDocument/2006/math">
                    <m:r>
                      <m:rPr>
                        <m:sty m:val="p"/>
                      </m:rPr>
                      <a:rPr lang="en-US" altLang="zh-CN" sz="2400">
                        <a:effectLst/>
                        <a:latin typeface="Cambria Math" panose="02040503050406030204" pitchFamily="18" charset="0"/>
                        <a:ea typeface="宋体" panose="02010600030101010101" pitchFamily="2" charset="-122"/>
                        <a:cs typeface="Times New Roman" panose="02020603050405020304" pitchFamily="18" charset="0"/>
                      </a:rPr>
                      <m:t>l</m:t>
                    </m:r>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则 </a:t>
                </a:r>
                <a14:m>
                  <m:oMath xmlns:m="http://schemas.openxmlformats.org/officeDocument/2006/math">
                    <m:r>
                      <m:rPr>
                        <m:sty m:val="p"/>
                      </m:rPr>
                      <a:rPr lang="en-US" altLang="zh-CN" sz="2400">
                        <a:effectLst/>
                        <a:latin typeface="Cambria Math" panose="02040503050406030204" pitchFamily="18" charset="0"/>
                        <a:ea typeface="宋体" panose="02010600030101010101" pitchFamily="2" charset="-122"/>
                        <a:cs typeface="Times New Roman" panose="02020603050405020304" pitchFamily="18" charset="0"/>
                      </a:rPr>
                      <m:t>l</m:t>
                    </m:r>
                    <m:r>
                      <a:rPr lang="en-US" altLang="zh-CN" sz="2400">
                        <a:effectLst/>
                        <a:latin typeface="Cambria Math" panose="02040503050406030204" pitchFamily="18" charset="0"/>
                        <a:ea typeface="宋体" panose="02010600030101010101" pitchFamily="2" charset="-122"/>
                        <a:cs typeface="Times New Roman" panose="02020603050405020304" pitchFamily="18" charset="0"/>
                      </a:rPr>
                      <m:t>≤</m:t>
                    </m:r>
                    <m:r>
                      <m:rPr>
                        <m:sty m:val="p"/>
                      </m:rPr>
                      <a:rPr lang="en-US" altLang="zh-CN" sz="2400">
                        <a:effectLst/>
                        <a:latin typeface="Cambria Math" panose="02040503050406030204" pitchFamily="18" charset="0"/>
                        <a:ea typeface="宋体" panose="02010600030101010101" pitchFamily="2" charset="-122"/>
                        <a:cs typeface="Times New Roman" panose="02020603050405020304" pitchFamily="18" charset="0"/>
                      </a:rPr>
                      <m:t>k</m:t>
                    </m:r>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a:t>
                </a:r>
                <a:endParaRPr lang="zh-CN" altLang="zh-CN" sz="2400" dirty="0">
                  <a:effectLst/>
                  <a:latin typeface="Cambria" panose="02040503050406030204" pitchFamily="18" charset="0"/>
                  <a:ea typeface="宋体" panose="02010600030101010101" pitchFamily="2" charset="-122"/>
                  <a:cs typeface="Times New Roman" panose="02020603050405020304" pitchFamily="18" charset="0"/>
                </a:endParaRPr>
              </a:p>
              <a:p>
                <a:pPr>
                  <a:lnSpc>
                    <a:spcPct val="150000"/>
                  </a:lnSpc>
                  <a:spcBef>
                    <a:spcPts val="900"/>
                  </a:spcBef>
                  <a:spcAft>
                    <a:spcPts val="900"/>
                  </a:spcAft>
                </a:pPr>
                <a:r>
                  <a:rPr lang="zh-CN" altLang="zh-CN" sz="2400" dirty="0">
                    <a:effectLst/>
                    <a:highlight>
                      <a:srgbClr val="FFFF00"/>
                    </a:highlight>
                    <a:latin typeface="Cambria" panose="02040503050406030204" pitchFamily="18" charset="0"/>
                    <a:ea typeface="宋体" panose="02010600030101010101" pitchFamily="2" charset="-122"/>
                    <a:cs typeface="Times New Roman" panose="02020603050405020304" pitchFamily="18" charset="0"/>
                  </a:rPr>
                  <a:t>证明略</a:t>
                </a:r>
                <a:r>
                  <a:rPr lang="en-US" altLang="zh-CN" sz="2400" dirty="0">
                    <a:effectLst/>
                    <a:highlight>
                      <a:srgbClr val="FFFF00"/>
                    </a:highlight>
                    <a:latin typeface="Cambria" panose="02040503050406030204" pitchFamily="18" charset="0"/>
                    <a:ea typeface="宋体" panose="02010600030101010101" pitchFamily="2" charset="-122"/>
                    <a:cs typeface="Times New Roman" panose="02020603050405020304" pitchFamily="18" charset="0"/>
                  </a:rPr>
                  <a:t>.</a:t>
                </a:r>
                <a:endParaRPr lang="zh-CN" altLang="zh-CN" sz="2400" dirty="0">
                  <a:effectLst/>
                  <a:latin typeface="Cambria" panose="02040503050406030204" pitchFamily="18" charset="0"/>
                  <a:ea typeface="宋体" panose="02010600030101010101" pitchFamily="2" charset="-122"/>
                  <a:cs typeface="Times New Roman" panose="02020603050405020304" pitchFamily="18" charset="0"/>
                </a:endParaRPr>
              </a:p>
              <a:p>
                <a:pPr indent="304800">
                  <a:lnSpc>
                    <a:spcPct val="150000"/>
                  </a:lnSpc>
                  <a:spcBef>
                    <a:spcPts val="900"/>
                  </a:spcBef>
                  <a:spcAft>
                    <a:spcPts val="900"/>
                  </a:spcAft>
                </a:pP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简单讲</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几何重数 </a:t>
                </a:r>
                <a14:m>
                  <m:oMath xmlns:m="http://schemas.openxmlformats.org/officeDocument/2006/math">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代数重数</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a:t>
                </a:r>
                <a:endParaRPr lang="zh-CN" altLang="zh-CN" sz="2400" dirty="0">
                  <a:effectLst/>
                  <a:latin typeface="Cambria" panose="02040503050406030204" pitchFamily="18" charset="0"/>
                  <a:ea typeface="宋体" panose="02010600030101010101" pitchFamily="2" charset="-122"/>
                  <a:cs typeface="Times New Roman" panose="02020603050405020304" pitchFamily="18" charset="0"/>
                </a:endParaRPr>
              </a:p>
              <a:p>
                <a:pPr indent="304800">
                  <a:lnSpc>
                    <a:spcPct val="150000"/>
                  </a:lnSpc>
                  <a:spcBef>
                    <a:spcPts val="900"/>
                  </a:spcBef>
                  <a:spcAft>
                    <a:spcPts val="900"/>
                  </a:spcAft>
                </a:pP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这告诉我们一个常识</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在求 </a:t>
                </a:r>
                <a14:m>
                  <m:oMath xmlns:m="http://schemas.openxmlformats.org/officeDocument/2006/math">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𝑘</m:t>
                    </m:r>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重特征值 </a:t>
                </a:r>
                <a14:m>
                  <m:oMath xmlns:m="http://schemas.openxmlformats.org/officeDocument/2006/math">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𝜆</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0</m:t>
                        </m:r>
                      </m:sub>
                    </m:sSub>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的特征向量</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即解线性方程组</a:t>
                </a:r>
              </a:p>
              <a:p>
                <a:pPr indent="304800" algn="ctr">
                  <a:lnSpc>
                    <a:spcPct val="150000"/>
                  </a:lnSpc>
                  <a:spcBef>
                    <a:spcPts val="900"/>
                  </a:spcBef>
                  <a:spcAft>
                    <a:spcPts val="900"/>
                  </a:spcAft>
                </a:pPr>
                <a14:m>
                  <m:oMathPara xmlns:m="http://schemas.openxmlformats.org/officeDocument/2006/math">
                    <m:oMathParaPr>
                      <m:jc m:val="centerGroup"/>
                    </m:oMathParaPr>
                    <m:oMath xmlns:m="http://schemas.openxmlformats.org/officeDocument/2006/math">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𝜆</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0</m:t>
                          </m:r>
                        </m:sub>
                      </m:sSub>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𝐄</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𝐀</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𝒙</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𝟎</m:t>
                      </m:r>
                    </m:oMath>
                  </m:oMathPara>
                </a14:m>
                <a:endParaRPr lang="zh-CN" altLang="zh-CN" sz="2400" dirty="0">
                  <a:effectLst/>
                  <a:latin typeface="Cambria" panose="02040503050406030204" pitchFamily="18" charset="0"/>
                  <a:ea typeface="宋体" panose="02010600030101010101" pitchFamily="2" charset="-122"/>
                  <a:cs typeface="Times New Roman" panose="02020603050405020304" pitchFamily="18" charset="0"/>
                </a:endParaRPr>
              </a:p>
              <a:p>
                <a:pPr>
                  <a:lnSpc>
                    <a:spcPct val="150000"/>
                  </a:lnSpc>
                  <a:spcBef>
                    <a:spcPts val="900"/>
                  </a:spcBef>
                  <a:spcAft>
                    <a:spcPts val="900"/>
                  </a:spcAft>
                </a:pP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时</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基础解系中向量的个数</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不可能超过 </a:t>
                </a:r>
                <a14:m>
                  <m:oMath xmlns:m="http://schemas.openxmlformats.org/officeDocument/2006/math">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𝑘</m:t>
                    </m:r>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超过 </a:t>
                </a:r>
                <a14:m>
                  <m:oMath xmlns:m="http://schemas.openxmlformats.org/officeDocument/2006/math">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𝑘</m:t>
                    </m:r>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就说明方程组解错了</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a:t>
                </a:r>
                <a:endParaRPr lang="zh-CN" altLang="zh-CN" sz="2400" dirty="0">
                  <a:effectLst/>
                  <a:latin typeface="Cambria" panose="02040503050406030204" pitchFamily="18" charset="0"/>
                  <a:ea typeface="宋体" panose="02010600030101010101" pitchFamily="2" charset="-122"/>
                  <a:cs typeface="Times New Roman" panose="02020603050405020304" pitchFamily="18" charset="0"/>
                </a:endParaRPr>
              </a:p>
              <a:p>
                <a:pPr indent="304800">
                  <a:lnSpc>
                    <a:spcPct val="150000"/>
                  </a:lnSpc>
                  <a:spcBef>
                    <a:spcPts val="900"/>
                  </a:spcBef>
                  <a:spcAft>
                    <a:spcPts val="900"/>
                  </a:spcAft>
                </a:pP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显然</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单根特征值的代数重数</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几何重数</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=1.</a:t>
                </a:r>
                <a:endParaRPr lang="zh-CN" altLang="zh-CN" sz="2400" dirty="0">
                  <a:effectLst/>
                  <a:latin typeface="Cambria" panose="02040503050406030204" pitchFamily="18" charset="0"/>
                  <a:ea typeface="宋体" panose="02010600030101010101" pitchFamily="2" charset="-122"/>
                  <a:cs typeface="Times New Roman" panose="02020603050405020304" pitchFamily="18" charset="0"/>
                </a:endParaRPr>
              </a:p>
            </p:txBody>
          </p:sp>
        </mc:Choice>
        <mc:Fallback xmlns="">
          <p:sp>
            <p:nvSpPr>
              <p:cNvPr id="3" name="文本框 2">
                <a:extLst>
                  <a:ext uri="{FF2B5EF4-FFF2-40B4-BE49-F238E27FC236}">
                    <a16:creationId xmlns:a16="http://schemas.microsoft.com/office/drawing/2014/main" id="{ADF6948C-7DEF-93BD-DB73-3A42DB077C78}"/>
                  </a:ext>
                </a:extLst>
              </p:cNvPr>
              <p:cNvSpPr txBox="1">
                <a:spLocks noRot="1" noChangeAspect="1" noMove="1" noResize="1" noEditPoints="1" noAdjustHandles="1" noChangeArrowheads="1" noChangeShapeType="1" noTextEdit="1"/>
              </p:cNvSpPr>
              <p:nvPr/>
            </p:nvSpPr>
            <p:spPr>
              <a:xfrm>
                <a:off x="594909" y="1090382"/>
                <a:ext cx="10069417" cy="5168081"/>
              </a:xfrm>
              <a:prstGeom prst="rect">
                <a:avLst/>
              </a:prstGeom>
              <a:blipFill>
                <a:blip r:embed="rId2"/>
                <a:stretch>
                  <a:fillRect l="-1009" b="-196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499327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E05310F4-FA10-3F69-5572-C457B883B46C}"/>
              </a:ext>
            </a:extLst>
          </p:cNvPr>
          <p:cNvSpPr txBox="1"/>
          <p:nvPr/>
        </p:nvSpPr>
        <p:spPr>
          <a:xfrm>
            <a:off x="484743" y="1746047"/>
            <a:ext cx="10499074" cy="2664832"/>
          </a:xfrm>
          <a:prstGeom prst="rect">
            <a:avLst/>
          </a:prstGeom>
          <a:noFill/>
        </p:spPr>
        <p:txBody>
          <a:bodyPr wrap="square">
            <a:spAutoFit/>
          </a:bodyPr>
          <a:lstStyle/>
          <a:p>
            <a:pPr>
              <a:spcAft>
                <a:spcPts val="1000"/>
              </a:spcAft>
            </a:pPr>
            <a:r>
              <a:rPr lang="zh-CN" altLang="en-US" sz="1800" dirty="0">
                <a:effectLst/>
                <a:latin typeface="Cambria" panose="02040503050406030204" pitchFamily="18" charset="0"/>
                <a:ea typeface="宋体" panose="02010600030101010101" pitchFamily="2" charset="-122"/>
                <a:cs typeface="Times New Roman" panose="02020603050405020304" pitchFamily="18" charset="0"/>
              </a:rPr>
              <a:t> </a:t>
            </a:r>
            <a:endParaRPr lang="zh-CN" altLang="zh-CN" sz="1800" dirty="0">
              <a:effectLst/>
              <a:latin typeface="Cambria" panose="02040503050406030204" pitchFamily="18" charset="0"/>
              <a:ea typeface="宋体" panose="02010600030101010101" pitchFamily="2" charset="-122"/>
              <a:cs typeface="Times New Roman" panose="02020603050405020304" pitchFamily="18" charset="0"/>
            </a:endParaRPr>
          </a:p>
          <a:p>
            <a:pPr>
              <a:lnSpc>
                <a:spcPct val="150000"/>
              </a:lnSpc>
              <a:spcBef>
                <a:spcPts val="900"/>
              </a:spcBef>
              <a:spcAft>
                <a:spcPts val="900"/>
              </a:spcAft>
            </a:pP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特征值与特征向量在数学和其他学科中有广泛的重要应用</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p>
          <a:p>
            <a:pPr>
              <a:lnSpc>
                <a:spcPct val="150000"/>
              </a:lnSpc>
              <a:spcBef>
                <a:spcPts val="900"/>
              </a:spcBef>
              <a:spcAft>
                <a:spcPts val="900"/>
              </a:spcAft>
            </a:pP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这里举例介绍其在</a:t>
            </a:r>
            <a:r>
              <a:rPr lang="zh-CN" altLang="zh-CN" sz="2400" dirty="0">
                <a:solidFill>
                  <a:srgbClr val="7030A0"/>
                </a:solidFill>
                <a:effectLst/>
                <a:latin typeface="Cambria" panose="02040503050406030204" pitchFamily="18" charset="0"/>
                <a:ea typeface="宋体" panose="02010600030101010101" pitchFamily="2" charset="-122"/>
                <a:cs typeface="Times New Roman" panose="02020603050405020304" pitchFamily="18" charset="0"/>
              </a:rPr>
              <a:t>图像变换</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和</a:t>
            </a:r>
            <a:r>
              <a:rPr lang="zh-CN" altLang="zh-CN" sz="2400" dirty="0">
                <a:solidFill>
                  <a:srgbClr val="7030A0"/>
                </a:solidFill>
                <a:effectLst/>
                <a:latin typeface="Cambria" panose="02040503050406030204" pitchFamily="18" charset="0"/>
                <a:ea typeface="宋体" panose="02010600030101010101" pitchFamily="2" charset="-122"/>
                <a:cs typeface="Times New Roman" panose="02020603050405020304" pitchFamily="18" charset="0"/>
              </a:rPr>
              <a:t>网络搜索</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方面的应用</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a:t>
            </a:r>
            <a:endParaRPr lang="zh-CN" altLang="zh-CN" sz="2400" dirty="0">
              <a:effectLst/>
              <a:latin typeface="Cambria" panose="02040503050406030204" pitchFamily="18" charset="0"/>
              <a:ea typeface="宋体" panose="02010600030101010101" pitchFamily="2" charset="-122"/>
              <a:cs typeface="Times New Roman" panose="02020603050405020304" pitchFamily="18" charset="0"/>
            </a:endParaRPr>
          </a:p>
          <a:p>
            <a:pPr indent="228600">
              <a:lnSpc>
                <a:spcPct val="150000"/>
              </a:lnSpc>
              <a:spcBef>
                <a:spcPts val="900"/>
              </a:spcBef>
              <a:spcAft>
                <a:spcPts val="900"/>
              </a:spcAft>
            </a:pPr>
            <a:r>
              <a:rPr lang="zh-CN" altLang="en-US" sz="2400" dirty="0">
                <a:effectLst/>
                <a:latin typeface="Cambria" panose="02040503050406030204" pitchFamily="18" charset="0"/>
                <a:ea typeface="宋体" panose="02010600030101010101" pitchFamily="2" charset="-122"/>
                <a:cs typeface="Times New Roman" panose="02020603050405020304" pitchFamily="18" charset="0"/>
              </a:rPr>
              <a:t>     </a:t>
            </a:r>
            <a:endParaRPr lang="zh-CN" altLang="zh-CN" sz="2400" dirty="0">
              <a:effectLst/>
              <a:latin typeface="Cambria" panose="02040503050406030204" pitchFamily="18" charset="0"/>
              <a:ea typeface="宋体" panose="02010600030101010101" pitchFamily="2" charset="-122"/>
              <a:cs typeface="Times New Roman" panose="02020603050405020304" pitchFamily="18" charset="0"/>
            </a:endParaRPr>
          </a:p>
        </p:txBody>
      </p:sp>
      <p:sp>
        <p:nvSpPr>
          <p:cNvPr id="7" name="文本框 6">
            <a:extLst>
              <a:ext uri="{FF2B5EF4-FFF2-40B4-BE49-F238E27FC236}">
                <a16:creationId xmlns:a16="http://schemas.microsoft.com/office/drawing/2014/main" id="{FBADF2B4-EA43-374C-9F7A-6246CBD5EF74}"/>
              </a:ext>
            </a:extLst>
          </p:cNvPr>
          <p:cNvSpPr txBox="1"/>
          <p:nvPr/>
        </p:nvSpPr>
        <p:spPr>
          <a:xfrm>
            <a:off x="592157" y="1109816"/>
            <a:ext cx="6866262" cy="523220"/>
          </a:xfrm>
          <a:prstGeom prst="rect">
            <a:avLst/>
          </a:prstGeom>
          <a:solidFill>
            <a:schemeClr val="accent4">
              <a:lumMod val="40000"/>
              <a:lumOff val="60000"/>
            </a:schemeClr>
          </a:solidFill>
        </p:spPr>
        <p:txBody>
          <a:bodyPr wrap="square">
            <a:spAutoFit/>
          </a:bodyPr>
          <a:lstStyle/>
          <a:p>
            <a:pPr>
              <a:spcAft>
                <a:spcPts val="1000"/>
              </a:spcAft>
            </a:pPr>
            <a:r>
              <a:rPr lang="en-US" altLang="zh-CN" sz="2800" dirty="0">
                <a:solidFill>
                  <a:srgbClr val="0000FF"/>
                </a:solidFill>
                <a:effectLst/>
                <a:latin typeface="Cambria" panose="02040503050406030204" pitchFamily="18" charset="0"/>
                <a:ea typeface="宋体" panose="02010600030101010101" pitchFamily="2" charset="-122"/>
                <a:cs typeface="Times New Roman" panose="02020603050405020304" pitchFamily="18" charset="0"/>
              </a:rPr>
              <a:t>§6.1.3 </a:t>
            </a:r>
            <a:r>
              <a:rPr lang="zh-CN" altLang="zh-CN" sz="2800" dirty="0">
                <a:solidFill>
                  <a:srgbClr val="0000FF"/>
                </a:solidFill>
                <a:effectLst/>
                <a:latin typeface="Cambria" panose="02040503050406030204" pitchFamily="18" charset="0"/>
                <a:ea typeface="宋体" panose="02010600030101010101" pitchFamily="2" charset="-122"/>
                <a:cs typeface="Times New Roman" panose="02020603050405020304" pitchFamily="18" charset="0"/>
              </a:rPr>
              <a:t>矩阵特征值与特征向量的应用举例</a:t>
            </a:r>
          </a:p>
        </p:txBody>
      </p:sp>
    </p:spTree>
    <p:extLst>
      <p:ext uri="{BB962C8B-B14F-4D97-AF65-F5344CB8AC3E}">
        <p14:creationId xmlns:p14="http://schemas.microsoft.com/office/powerpoint/2010/main" val="41061887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E13C9E40-2D4E-EC4E-D76E-FB23B6B4897D}"/>
              </a:ext>
            </a:extLst>
          </p:cNvPr>
          <p:cNvSpPr txBox="1"/>
          <p:nvPr/>
        </p:nvSpPr>
        <p:spPr>
          <a:xfrm>
            <a:off x="2088654" y="1209567"/>
            <a:ext cx="7912865" cy="707886"/>
          </a:xfrm>
          <a:prstGeom prst="rect">
            <a:avLst/>
          </a:prstGeom>
          <a:noFill/>
        </p:spPr>
        <p:txBody>
          <a:bodyPr wrap="square">
            <a:spAutoFit/>
          </a:bodyPr>
          <a:lstStyle/>
          <a:p>
            <a:pPr algn="ctr">
              <a:spcAft>
                <a:spcPts val="1000"/>
              </a:spcAft>
            </a:pPr>
            <a:r>
              <a:rPr lang="zh-CN" altLang="zh-CN" sz="4000" b="1" dirty="0">
                <a:solidFill>
                  <a:srgbClr val="000099"/>
                </a:solidFill>
                <a:effectLst/>
                <a:latin typeface="+mj-ea"/>
                <a:ea typeface="+mj-ea"/>
                <a:cs typeface="宋体" panose="02010600030101010101" pitchFamily="2" charset="-122"/>
              </a:rPr>
              <a:t>§</a:t>
            </a:r>
            <a:r>
              <a:rPr lang="en-US" altLang="zh-CN" sz="4000" b="1" dirty="0">
                <a:solidFill>
                  <a:srgbClr val="000099"/>
                </a:solidFill>
                <a:effectLst/>
                <a:latin typeface="+mj-ea"/>
                <a:ea typeface="+mj-ea"/>
                <a:cs typeface="Times New Roman" panose="02020603050405020304" pitchFamily="18" charset="0"/>
              </a:rPr>
              <a:t>6.1 </a:t>
            </a:r>
            <a:r>
              <a:rPr lang="zh-CN" altLang="zh-CN" sz="4000" b="1" dirty="0">
                <a:solidFill>
                  <a:srgbClr val="000099"/>
                </a:solidFill>
                <a:effectLst/>
                <a:latin typeface="+mj-ea"/>
                <a:ea typeface="+mj-ea"/>
                <a:cs typeface="Times New Roman" panose="02020603050405020304" pitchFamily="18" charset="0"/>
              </a:rPr>
              <a:t>矩阵的特征值与特征向量</a:t>
            </a:r>
          </a:p>
        </p:txBody>
      </p:sp>
      <p:sp>
        <p:nvSpPr>
          <p:cNvPr id="2" name="矩形 1"/>
          <p:cNvSpPr/>
          <p:nvPr/>
        </p:nvSpPr>
        <p:spPr>
          <a:xfrm>
            <a:off x="2695375" y="2310056"/>
            <a:ext cx="7601761" cy="646331"/>
          </a:xfrm>
          <a:prstGeom prst="rect">
            <a:avLst/>
          </a:prstGeom>
        </p:spPr>
        <p:txBody>
          <a:bodyPr wrap="none">
            <a:spAutoFit/>
          </a:bodyPr>
          <a:lstStyle/>
          <a:p>
            <a:pPr>
              <a:spcBef>
                <a:spcPts val="900"/>
              </a:spcBef>
              <a:spcAft>
                <a:spcPts val="900"/>
              </a:spcAft>
            </a:pPr>
            <a:r>
              <a:rPr lang="en-US" altLang="zh-CN" sz="3600" b="1" dirty="0">
                <a:solidFill>
                  <a:srgbClr val="0000FF"/>
                </a:solidFill>
                <a:latin typeface="+mj-ea"/>
                <a:ea typeface="+mj-ea"/>
                <a:cs typeface="Times New Roman" panose="02020603050405020304" pitchFamily="18" charset="0"/>
              </a:rPr>
              <a:t>6.1.1 </a:t>
            </a:r>
            <a:r>
              <a:rPr lang="zh-CN" altLang="zh-CN" sz="3600" b="1" dirty="0">
                <a:solidFill>
                  <a:srgbClr val="0000FF"/>
                </a:solidFill>
                <a:latin typeface="+mj-ea"/>
                <a:ea typeface="+mj-ea"/>
                <a:cs typeface="Times New Roman" panose="02020603050405020304" pitchFamily="18" charset="0"/>
              </a:rPr>
              <a:t>矩阵特征值与特征向量的定义</a:t>
            </a:r>
          </a:p>
        </p:txBody>
      </p:sp>
      <p:sp>
        <p:nvSpPr>
          <p:cNvPr id="4" name="矩形 3"/>
          <p:cNvSpPr/>
          <p:nvPr/>
        </p:nvSpPr>
        <p:spPr>
          <a:xfrm>
            <a:off x="2695375" y="3015734"/>
            <a:ext cx="7601761" cy="646331"/>
          </a:xfrm>
          <a:prstGeom prst="rect">
            <a:avLst/>
          </a:prstGeom>
        </p:spPr>
        <p:txBody>
          <a:bodyPr wrap="none">
            <a:spAutoFit/>
          </a:bodyPr>
          <a:lstStyle/>
          <a:p>
            <a:pPr>
              <a:spcBef>
                <a:spcPts val="900"/>
              </a:spcBef>
              <a:spcAft>
                <a:spcPts val="900"/>
              </a:spcAft>
            </a:pPr>
            <a:r>
              <a:rPr lang="en-US" altLang="zh-CN" sz="3600" b="1" dirty="0">
                <a:solidFill>
                  <a:srgbClr val="0000FF"/>
                </a:solidFill>
                <a:latin typeface="+mj-ea"/>
                <a:ea typeface="+mj-ea"/>
                <a:cs typeface="Times New Roman" panose="02020603050405020304" pitchFamily="18" charset="0"/>
              </a:rPr>
              <a:t>6.1.2 </a:t>
            </a:r>
            <a:r>
              <a:rPr lang="zh-CN" altLang="zh-CN" sz="3600" b="1" dirty="0">
                <a:solidFill>
                  <a:srgbClr val="0000FF"/>
                </a:solidFill>
                <a:latin typeface="+mj-ea"/>
                <a:ea typeface="+mj-ea"/>
                <a:cs typeface="Times New Roman" panose="02020603050405020304" pitchFamily="18" charset="0"/>
              </a:rPr>
              <a:t>矩阵特征值与特征向量的求法</a:t>
            </a:r>
          </a:p>
        </p:txBody>
      </p:sp>
      <p:sp>
        <p:nvSpPr>
          <p:cNvPr id="5" name="矩形 4"/>
          <p:cNvSpPr/>
          <p:nvPr/>
        </p:nvSpPr>
        <p:spPr>
          <a:xfrm>
            <a:off x="2695375" y="3721412"/>
            <a:ext cx="8528297" cy="646331"/>
          </a:xfrm>
          <a:prstGeom prst="rect">
            <a:avLst/>
          </a:prstGeom>
        </p:spPr>
        <p:txBody>
          <a:bodyPr wrap="none">
            <a:spAutoFit/>
          </a:bodyPr>
          <a:lstStyle/>
          <a:p>
            <a:pPr>
              <a:spcAft>
                <a:spcPts val="1000"/>
              </a:spcAft>
            </a:pPr>
            <a:r>
              <a:rPr lang="en-US" altLang="zh-CN" sz="3600" b="1" dirty="0">
                <a:solidFill>
                  <a:srgbClr val="0000FF"/>
                </a:solidFill>
                <a:latin typeface="+mj-ea"/>
                <a:ea typeface="+mj-ea"/>
                <a:cs typeface="Times New Roman" panose="02020603050405020304" pitchFamily="18" charset="0"/>
              </a:rPr>
              <a:t>6.1.3 </a:t>
            </a:r>
            <a:r>
              <a:rPr lang="zh-CN" altLang="zh-CN" sz="3600" b="1" dirty="0">
                <a:solidFill>
                  <a:srgbClr val="0000FF"/>
                </a:solidFill>
                <a:latin typeface="+mj-ea"/>
                <a:ea typeface="+mj-ea"/>
                <a:cs typeface="Times New Roman" panose="02020603050405020304" pitchFamily="18" charset="0"/>
              </a:rPr>
              <a:t>矩阵特征值与特征向量的应用举例</a:t>
            </a:r>
          </a:p>
        </p:txBody>
      </p:sp>
      <p:sp>
        <p:nvSpPr>
          <p:cNvPr id="6" name="矩形 5"/>
          <p:cNvSpPr/>
          <p:nvPr/>
        </p:nvSpPr>
        <p:spPr>
          <a:xfrm>
            <a:off x="2695375" y="4431267"/>
            <a:ext cx="7601761" cy="646331"/>
          </a:xfrm>
          <a:prstGeom prst="rect">
            <a:avLst/>
          </a:prstGeom>
        </p:spPr>
        <p:txBody>
          <a:bodyPr wrap="none">
            <a:spAutoFit/>
          </a:bodyPr>
          <a:lstStyle/>
          <a:p>
            <a:r>
              <a:rPr lang="en-US" altLang="zh-CN" sz="3600" b="1" dirty="0">
                <a:solidFill>
                  <a:srgbClr val="0000FF"/>
                </a:solidFill>
                <a:latin typeface="+mj-ea"/>
                <a:ea typeface="+mj-ea"/>
                <a:cs typeface="Times New Roman" panose="02020603050405020304" pitchFamily="18" charset="0"/>
              </a:rPr>
              <a:t>6.1.4 </a:t>
            </a:r>
            <a:r>
              <a:rPr lang="zh-CN" altLang="zh-CN" sz="3600" b="1" dirty="0">
                <a:solidFill>
                  <a:srgbClr val="0000FF"/>
                </a:solidFill>
                <a:latin typeface="+mj-ea"/>
                <a:ea typeface="+mj-ea"/>
                <a:cs typeface="Times New Roman" panose="02020603050405020304" pitchFamily="18" charset="0"/>
              </a:rPr>
              <a:t>矩阵特征值与特征向量的性质</a:t>
            </a:r>
            <a:endParaRPr lang="zh-CN" altLang="en-US" sz="3600" b="1" dirty="0">
              <a:latin typeface="+mj-ea"/>
              <a:ea typeface="+mj-ea"/>
            </a:endParaRPr>
          </a:p>
        </p:txBody>
      </p:sp>
    </p:spTree>
    <p:extLst>
      <p:ext uri="{BB962C8B-B14F-4D97-AF65-F5344CB8AC3E}">
        <p14:creationId xmlns:p14="http://schemas.microsoft.com/office/powerpoint/2010/main" val="21448140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96FA3E11-462A-9BFC-FF4F-773B85CA9684}"/>
              </a:ext>
            </a:extLst>
          </p:cNvPr>
          <p:cNvSpPr txBox="1"/>
          <p:nvPr/>
        </p:nvSpPr>
        <p:spPr>
          <a:xfrm>
            <a:off x="515038" y="1043715"/>
            <a:ext cx="5235767" cy="461665"/>
          </a:xfrm>
          <a:prstGeom prst="rect">
            <a:avLst/>
          </a:prstGeom>
          <a:solidFill>
            <a:schemeClr val="accent4">
              <a:lumMod val="40000"/>
              <a:lumOff val="60000"/>
            </a:schemeClr>
          </a:solidFill>
        </p:spPr>
        <p:txBody>
          <a:bodyPr wrap="square">
            <a:spAutoFit/>
          </a:bodyPr>
          <a:lstStyle/>
          <a:p>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应用举例</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(1)</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：图形的变换</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如何实现</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a:t>
            </a:r>
            <a:endParaRPr lang="zh-CN" altLang="en-US" sz="2400" dirty="0"/>
          </a:p>
        </p:txBody>
      </p:sp>
      <p:pic>
        <p:nvPicPr>
          <p:cNvPr id="4" name="图片 3">
            <a:extLst>
              <a:ext uri="{FF2B5EF4-FFF2-40B4-BE49-F238E27FC236}">
                <a16:creationId xmlns:a16="http://schemas.microsoft.com/office/drawing/2014/main" id="{737DDDDB-BEB8-86CE-BEE4-1B4E815BD035}"/>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532244" y="1751491"/>
            <a:ext cx="5127512" cy="2994874"/>
          </a:xfrm>
          <a:prstGeom prst="rect">
            <a:avLst/>
          </a:prstGeom>
          <a:noFill/>
          <a:ln>
            <a:noFill/>
          </a:ln>
        </p:spPr>
      </p:pic>
      <p:sp>
        <p:nvSpPr>
          <p:cNvPr id="6" name="文本框 5">
            <a:extLst>
              <a:ext uri="{FF2B5EF4-FFF2-40B4-BE49-F238E27FC236}">
                <a16:creationId xmlns:a16="http://schemas.microsoft.com/office/drawing/2014/main" id="{276A3D9A-DE70-53F4-B50E-B3B3243C1AE1}"/>
              </a:ext>
            </a:extLst>
          </p:cNvPr>
          <p:cNvSpPr txBox="1"/>
          <p:nvPr/>
        </p:nvSpPr>
        <p:spPr>
          <a:xfrm>
            <a:off x="510907" y="4944656"/>
            <a:ext cx="10479796" cy="1913344"/>
          </a:xfrm>
          <a:prstGeom prst="rect">
            <a:avLst/>
          </a:prstGeom>
          <a:noFill/>
        </p:spPr>
        <p:txBody>
          <a:bodyPr wrap="square">
            <a:spAutoFit/>
          </a:bodyPr>
          <a:lstStyle/>
          <a:p>
            <a:pPr indent="304800">
              <a:lnSpc>
                <a:spcPct val="150000"/>
              </a:lnSpc>
              <a:spcBef>
                <a:spcPts val="900"/>
              </a:spcBef>
              <a:spcAft>
                <a:spcPts val="900"/>
              </a:spcAft>
            </a:pPr>
            <a:r>
              <a:rPr lang="zh-CN" altLang="en-US"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左边的图像变为右边的镜像图</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用各种常用的图像软件可以非常便捷地实现</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软件的程序需要数学支撑</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p>
          <a:p>
            <a:pPr indent="304800">
              <a:lnSpc>
                <a:spcPct val="150000"/>
              </a:lnSpc>
              <a:spcBef>
                <a:spcPts val="900"/>
              </a:spcBef>
              <a:spcAft>
                <a:spcPts val="900"/>
              </a:spcAft>
            </a:pP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现在的问题是</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这样的图像变换</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其数学方法是什么</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a:t>
            </a:r>
            <a:endParaRPr lang="zh-CN" altLang="zh-CN" sz="2400" dirty="0">
              <a:effectLst/>
              <a:latin typeface="Cambria" panose="020405030504060302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888716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FA4D333E-BACE-ADDA-66CC-1AEDEF1BBCE2}"/>
                  </a:ext>
                </a:extLst>
              </p:cNvPr>
              <p:cNvSpPr txBox="1"/>
              <p:nvPr/>
            </p:nvSpPr>
            <p:spPr>
              <a:xfrm>
                <a:off x="441832" y="5140718"/>
                <a:ext cx="9825887" cy="1677639"/>
              </a:xfrm>
              <a:prstGeom prst="rect">
                <a:avLst/>
              </a:prstGeom>
              <a:noFill/>
            </p:spPr>
            <p:txBody>
              <a:bodyPr wrap="square">
                <a:spAutoFit/>
              </a:bodyPr>
              <a:lstStyle/>
              <a:p>
                <a:pPr indent="304800">
                  <a:spcBef>
                    <a:spcPts val="900"/>
                  </a:spcBef>
                  <a:spcAft>
                    <a:spcPts val="900"/>
                  </a:spcAft>
                </a:pP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注意到水平方向、竖直方向的向量 </a:t>
                </a:r>
                <a14:m>
                  <m:oMath xmlns:m="http://schemas.openxmlformats.org/officeDocument/2006/math">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𝐱</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sub>
                    </m:sSub>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14:m>
                  <m:oMath xmlns:m="http://schemas.openxmlformats.org/officeDocument/2006/math">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𝐱</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2</m:t>
                        </m:r>
                      </m:sub>
                    </m:sSub>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保持在原来的直线上</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故特征值</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14:m>
                  <m:oMath xmlns:m="http://schemas.openxmlformats.org/officeDocument/2006/math">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𝜆</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sub>
                    </m:s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14:m>
                  <m:oMath xmlns:m="http://schemas.openxmlformats.org/officeDocument/2006/math">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𝜆</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2</m:t>
                        </m:r>
                      </m:sub>
                    </m:s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对应的特征向量为</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14:m>
                  <m:oMath xmlns:m="http://schemas.openxmlformats.org/officeDocument/2006/math">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𝐱</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sub>
                    </m:s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d>
                      <m:d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dPr>
                      <m:e>
                        <m:m>
                          <m:mPr>
                            <m:plcHide m:val="on"/>
                            <m:mcs>
                              <m:mc>
                                <m:mcPr>
                                  <m:count m:val="1"/>
                                  <m:mcJc m:val="center"/>
                                </m:mcPr>
                              </m:mc>
                            </m:mcs>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mPr>
                          <m:m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e>
                          </m:mr>
                          <m:m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0</m:t>
                              </m:r>
                            </m:e>
                          </m:mr>
                        </m:m>
                      </m:e>
                    </m:d>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14:m>
                  <m:oMath xmlns:m="http://schemas.openxmlformats.org/officeDocument/2006/math">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𝐱</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2</m:t>
                        </m:r>
                      </m:sub>
                    </m:s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d>
                      <m:d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dPr>
                      <m:e>
                        <m:m>
                          <m:mPr>
                            <m:plcHide m:val="on"/>
                            <m:mcs>
                              <m:mc>
                                <m:mcPr>
                                  <m:count m:val="1"/>
                                  <m:mcJc m:val="center"/>
                                </m:mcPr>
                              </m:mc>
                            </m:mcs>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mPr>
                          <m:m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0</m:t>
                              </m:r>
                            </m:e>
                          </m:mr>
                          <m:m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e>
                          </m:mr>
                        </m:m>
                      </m:e>
                    </m:d>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a:t>
                </a:r>
                <a:endParaRPr lang="zh-CN" altLang="zh-CN" sz="2400" dirty="0">
                  <a:effectLst/>
                  <a:latin typeface="Cambria" panose="02040503050406030204" pitchFamily="18" charset="0"/>
                  <a:ea typeface="宋体" panose="02010600030101010101" pitchFamily="2" charset="-122"/>
                  <a:cs typeface="Times New Roman" panose="02020603050405020304" pitchFamily="18" charset="0"/>
                </a:endParaRPr>
              </a:p>
              <a:p>
                <a:pPr indent="304800">
                  <a:spcBef>
                    <a:spcPts val="900"/>
                  </a:spcBef>
                  <a:spcAft>
                    <a:spcPts val="900"/>
                  </a:spcAft>
                </a:pP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能否由此求出未知矩阵 </a:t>
                </a:r>
                <a14:m>
                  <m:oMath xmlns:m="http://schemas.openxmlformats.org/officeDocument/2006/math">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𝐴</m:t>
                    </m:r>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endParaRPr lang="zh-CN" altLang="zh-CN" sz="2400" dirty="0">
                  <a:effectLst/>
                  <a:latin typeface="Cambria" panose="02040503050406030204" pitchFamily="18" charset="0"/>
                  <a:ea typeface="宋体" panose="02010600030101010101" pitchFamily="2" charset="-122"/>
                  <a:cs typeface="Times New Roman" panose="02020603050405020304" pitchFamily="18" charset="0"/>
                </a:endParaRPr>
              </a:p>
            </p:txBody>
          </p:sp>
        </mc:Choice>
        <mc:Fallback xmlns="">
          <p:sp>
            <p:nvSpPr>
              <p:cNvPr id="3" name="文本框 2">
                <a:extLst>
                  <a:ext uri="{FF2B5EF4-FFF2-40B4-BE49-F238E27FC236}">
                    <a16:creationId xmlns:a16="http://schemas.microsoft.com/office/drawing/2014/main" id="{FA4D333E-BACE-ADDA-66CC-1AEDEF1BBCE2}"/>
                  </a:ext>
                </a:extLst>
              </p:cNvPr>
              <p:cNvSpPr txBox="1">
                <a:spLocks noRot="1" noChangeAspect="1" noMove="1" noResize="1" noEditPoints="1" noAdjustHandles="1" noChangeArrowheads="1" noChangeShapeType="1" noTextEdit="1"/>
              </p:cNvSpPr>
              <p:nvPr/>
            </p:nvSpPr>
            <p:spPr>
              <a:xfrm>
                <a:off x="441832" y="5140718"/>
                <a:ext cx="9825887" cy="1677639"/>
              </a:xfrm>
              <a:prstGeom prst="rect">
                <a:avLst/>
              </a:prstGeom>
              <a:blipFill>
                <a:blip r:embed="rId2"/>
                <a:stretch>
                  <a:fillRect l="-903" t="-3759" b="-7519"/>
                </a:stretch>
              </a:blipFill>
            </p:spPr>
            <p:txBody>
              <a:bodyPr/>
              <a:lstStyle/>
              <a:p>
                <a:r>
                  <a:rPr lang="zh-CN" altLang="en-US">
                    <a:noFill/>
                  </a:rPr>
                  <a:t> </a:t>
                </a:r>
              </a:p>
            </p:txBody>
          </p:sp>
        </mc:Fallback>
      </mc:AlternateContent>
      <p:sp>
        <p:nvSpPr>
          <p:cNvPr id="5" name="文本框 4">
            <a:extLst>
              <a:ext uri="{FF2B5EF4-FFF2-40B4-BE49-F238E27FC236}">
                <a16:creationId xmlns:a16="http://schemas.microsoft.com/office/drawing/2014/main" id="{3722142E-2F0F-BF43-F308-FA6F7D89C8C2}"/>
              </a:ext>
            </a:extLst>
          </p:cNvPr>
          <p:cNvSpPr txBox="1"/>
          <p:nvPr/>
        </p:nvSpPr>
        <p:spPr>
          <a:xfrm>
            <a:off x="441832" y="907506"/>
            <a:ext cx="6097836" cy="461665"/>
          </a:xfrm>
          <a:prstGeom prst="rect">
            <a:avLst/>
          </a:prstGeom>
          <a:noFill/>
        </p:spPr>
        <p:txBody>
          <a:bodyPr wrap="square">
            <a:spAutoFit/>
          </a:bodyPr>
          <a:lstStyle/>
          <a:p>
            <a:pPr indent="304800">
              <a:spcBef>
                <a:spcPts val="900"/>
              </a:spcBef>
              <a:spcAft>
                <a:spcPts val="900"/>
              </a:spcAft>
            </a:pP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特征向量在什么方向上</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特征值是什么</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a:t>
            </a:r>
            <a:endParaRPr lang="zh-CN" altLang="zh-CN" sz="2400" dirty="0">
              <a:effectLst/>
              <a:latin typeface="Cambria" panose="02040503050406030204" pitchFamily="18" charset="0"/>
              <a:ea typeface="宋体" panose="02010600030101010101" pitchFamily="2" charset="-122"/>
              <a:cs typeface="Times New Roman" panose="02020603050405020304" pitchFamily="18" charset="0"/>
            </a:endParaRPr>
          </a:p>
        </p:txBody>
      </p:sp>
      <p:pic>
        <p:nvPicPr>
          <p:cNvPr id="6" name="图片 5">
            <a:extLst>
              <a:ext uri="{FF2B5EF4-FFF2-40B4-BE49-F238E27FC236}">
                <a16:creationId xmlns:a16="http://schemas.microsoft.com/office/drawing/2014/main" id="{61ED37A4-D86D-27C9-5D2E-2E0AED78D795}"/>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76342" y="1459771"/>
            <a:ext cx="4882068" cy="3499748"/>
          </a:xfrm>
          <a:prstGeom prst="rect">
            <a:avLst/>
          </a:prstGeom>
          <a:noFill/>
          <a:ln>
            <a:noFill/>
          </a:ln>
        </p:spPr>
      </p:pic>
    </p:spTree>
    <p:extLst>
      <p:ext uri="{BB962C8B-B14F-4D97-AF65-F5344CB8AC3E}">
        <p14:creationId xmlns:p14="http://schemas.microsoft.com/office/powerpoint/2010/main" val="1046010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C3584076-B575-1E52-8A95-71B9165A7348}"/>
                  </a:ext>
                </a:extLst>
              </p:cNvPr>
              <p:cNvSpPr txBox="1"/>
              <p:nvPr/>
            </p:nvSpPr>
            <p:spPr>
              <a:xfrm>
                <a:off x="316734" y="906421"/>
                <a:ext cx="7901848" cy="791307"/>
              </a:xfrm>
              <a:prstGeom prst="rect">
                <a:avLst/>
              </a:prstGeom>
              <a:noFill/>
            </p:spPr>
            <p:txBody>
              <a:bodyPr wrap="square">
                <a:spAutoFit/>
              </a:bodyPr>
              <a:lstStyle/>
              <a:p>
                <a:pPr indent="304800">
                  <a:spcBef>
                    <a:spcPts val="900"/>
                  </a:spcBef>
                  <a:spcAft>
                    <a:spcPts val="900"/>
                  </a:spcAft>
                </a:pPr>
                <a:r>
                  <a:rPr lang="en-US" altLang="zh-CN" sz="2400" dirty="0" err="1">
                    <a:effectLst/>
                    <a:latin typeface="宋体" panose="02010600030101010101" pitchFamily="2" charset="-122"/>
                    <a:ea typeface="宋体" panose="02010600030101010101" pitchFamily="2" charset="-122"/>
                    <a:cs typeface="Times New Roman" panose="02020603050405020304" pitchFamily="18" charset="0"/>
                  </a:rPr>
                  <a:t>由</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14:m>
                  <m:oMath xmlns:m="http://schemas.openxmlformats.org/officeDocument/2006/math">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𝐀</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𝐱</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sub>
                    </m:s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 </m:t>
                    </m:r>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𝐱</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2</m:t>
                        </m:r>
                      </m:sub>
                    </m:s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𝜆</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sub>
                    </m:sSub>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𝐱</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sub>
                    </m:s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 </m:t>
                    </m:r>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𝜆</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2</m:t>
                        </m:r>
                      </m:sub>
                    </m:sSub>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𝐱</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2</m:t>
                        </m:r>
                      </m:sub>
                    </m:s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𝐱</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sub>
                    </m:s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 </m:t>
                    </m:r>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𝐱</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2</m:t>
                        </m:r>
                      </m:sub>
                    </m:s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d>
                      <m:d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dPr>
                      <m:e>
                        <m:m>
                          <m:mPr>
                            <m:plcHide m:val="on"/>
                            <m:mcs>
                              <m:mc>
                                <m:mcPr>
                                  <m:count m:val="2"/>
                                  <m:mcJc m:val="center"/>
                                </m:mcPr>
                              </m:mc>
                            </m:mcs>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mPr>
                          <m:mr>
                            <m:e>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𝜆</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sub>
                              </m:sSub>
                            </m:e>
                            <m:e/>
                          </m:mr>
                          <m:mr>
                            <m:e/>
                            <m:e>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𝜆</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2</m:t>
                                  </m:r>
                                </m:sub>
                              </m:sSub>
                            </m:e>
                          </m:mr>
                        </m:m>
                      </m:e>
                    </m:d>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en-US" altLang="zh-CN" sz="2400" dirty="0" err="1">
                    <a:effectLst/>
                    <a:latin typeface="宋体" panose="02010600030101010101" pitchFamily="2" charset="-122"/>
                    <a:ea typeface="宋体" panose="02010600030101010101" pitchFamily="2" charset="-122"/>
                    <a:cs typeface="Times New Roman" panose="02020603050405020304" pitchFamily="18" charset="0"/>
                  </a:rPr>
                  <a:t>得</a:t>
                </a:r>
                <a:endParaRPr lang="zh-CN" altLang="zh-CN" sz="2400" dirty="0">
                  <a:effectLst/>
                  <a:latin typeface="Cambria" panose="02040503050406030204" pitchFamily="18" charset="0"/>
                  <a:ea typeface="宋体" panose="02010600030101010101" pitchFamily="2" charset="-122"/>
                  <a:cs typeface="Times New Roman" panose="02020603050405020304" pitchFamily="18" charset="0"/>
                </a:endParaRPr>
              </a:p>
            </p:txBody>
          </p:sp>
        </mc:Choice>
        <mc:Fallback xmlns="">
          <p:sp>
            <p:nvSpPr>
              <p:cNvPr id="3" name="文本框 2">
                <a:extLst>
                  <a:ext uri="{FF2B5EF4-FFF2-40B4-BE49-F238E27FC236}">
                    <a16:creationId xmlns:a16="http://schemas.microsoft.com/office/drawing/2014/main" id="{C3584076-B575-1E52-8A95-71B9165A7348}"/>
                  </a:ext>
                </a:extLst>
              </p:cNvPr>
              <p:cNvSpPr txBox="1">
                <a:spLocks noRot="1" noChangeAspect="1" noMove="1" noResize="1" noEditPoints="1" noAdjustHandles="1" noChangeArrowheads="1" noChangeShapeType="1" noTextEdit="1"/>
              </p:cNvSpPr>
              <p:nvPr/>
            </p:nvSpPr>
            <p:spPr>
              <a:xfrm>
                <a:off x="316734" y="906421"/>
                <a:ext cx="7901848" cy="791307"/>
              </a:xfrm>
              <a:prstGeom prst="rect">
                <a:avLst/>
              </a:prstGeom>
              <a:blipFill>
                <a:blip r:embed="rId2"/>
                <a:stretch>
                  <a:fillRect t="-1587" b="-1428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EA8832B4-E3C8-9DBC-5903-A1A3092DD11B}"/>
                  </a:ext>
                </a:extLst>
              </p:cNvPr>
              <p:cNvSpPr txBox="1"/>
              <p:nvPr/>
            </p:nvSpPr>
            <p:spPr>
              <a:xfrm>
                <a:off x="1242151" y="1935574"/>
                <a:ext cx="7901848" cy="219643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m>
                        <m:mPr>
                          <m:plcHide m:val="on"/>
                          <m:mcs>
                            <m:mc>
                              <m:mcPr>
                                <m:count m:val="2"/>
                                <m:mcJc m:val="center"/>
                              </m:mcPr>
                            </m:mc>
                          </m:mcs>
                          <m:ctrlPr>
                            <a:rPr lang="zh-CN" altLang="en-US" sz="2400" b="1" i="1" smtClean="0">
                              <a:solidFill>
                                <a:srgbClr val="836967"/>
                              </a:solidFill>
                              <a:latin typeface="Cambria Math" panose="02040503050406030204" pitchFamily="18" charset="0"/>
                            </a:rPr>
                          </m:ctrlPr>
                        </m:mPr>
                        <m:mr>
                          <m:e/>
                          <m:e>
                            <m:r>
                              <a:rPr lang="zh-CN" altLang="en-US" sz="2400" b="1" i="1" smtClean="0">
                                <a:latin typeface="Cambria Math" panose="02040503050406030204" pitchFamily="18" charset="0"/>
                              </a:rPr>
                              <m:t>                                </m:t>
                            </m:r>
                            <m:r>
                              <a:rPr lang="zh-CN" altLang="en-US" sz="2400" b="1">
                                <a:latin typeface="Cambria Math" panose="02040503050406030204" pitchFamily="18" charset="0"/>
                              </a:rPr>
                              <m:t>𝐀</m:t>
                            </m:r>
                            <m:r>
                              <a:rPr lang="zh-CN" altLang="en-US" sz="2400" b="0" i="0">
                                <a:latin typeface="Cambria Math" panose="02040503050406030204" pitchFamily="18" charset="0"/>
                              </a:rPr>
                              <m:t>=</m:t>
                            </m:r>
                            <m:r>
                              <a:rPr lang="en-US" altLang="zh-CN" sz="2400" i="1">
                                <a:latin typeface="Cambria Math" panose="02040503050406030204" pitchFamily="18" charset="0"/>
                                <a:cs typeface="Times New Roman" panose="02020603050405020304" pitchFamily="18" charset="0"/>
                              </a:rPr>
                              <m:t>(</m:t>
                            </m:r>
                            <m:sSub>
                              <m:sSubPr>
                                <m:ctrlPr>
                                  <a:rPr lang="zh-CN" altLang="zh-CN" sz="24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b="1" i="1">
                                    <a:latin typeface="Cambria Math" panose="02040503050406030204" pitchFamily="18" charset="0"/>
                                    <a:cs typeface="Times New Roman" panose="02020603050405020304" pitchFamily="18" charset="0"/>
                                  </a:rPr>
                                  <m:t>𝐱</m:t>
                                </m:r>
                              </m:e>
                              <m:sub>
                                <m:r>
                                  <a:rPr lang="en-US" altLang="zh-CN" sz="2400" i="1">
                                    <a:latin typeface="Cambria Math" panose="02040503050406030204" pitchFamily="18" charset="0"/>
                                    <a:cs typeface="Times New Roman" panose="02020603050405020304" pitchFamily="18" charset="0"/>
                                  </a:rPr>
                                  <m:t>1</m:t>
                                </m:r>
                              </m:sub>
                            </m:sSub>
                            <m:r>
                              <a:rPr lang="en-US" altLang="zh-CN" sz="2400" i="1">
                                <a:latin typeface="Cambria Math" panose="02040503050406030204" pitchFamily="18" charset="0"/>
                                <a:cs typeface="Times New Roman" panose="02020603050405020304" pitchFamily="18" charset="0"/>
                              </a:rPr>
                              <m:t>, </m:t>
                            </m:r>
                            <m:sSub>
                              <m:sSubPr>
                                <m:ctrlPr>
                                  <a:rPr lang="zh-CN" altLang="zh-CN" sz="24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b="1" i="1">
                                    <a:latin typeface="Cambria Math" panose="02040503050406030204" pitchFamily="18" charset="0"/>
                                    <a:cs typeface="Times New Roman" panose="02020603050405020304" pitchFamily="18" charset="0"/>
                                  </a:rPr>
                                  <m:t>𝐱</m:t>
                                </m:r>
                              </m:e>
                              <m:sub>
                                <m:r>
                                  <a:rPr lang="en-US" altLang="zh-CN" sz="2400" i="1">
                                    <a:latin typeface="Cambria Math" panose="02040503050406030204" pitchFamily="18" charset="0"/>
                                    <a:cs typeface="Times New Roman" panose="02020603050405020304" pitchFamily="18" charset="0"/>
                                  </a:rPr>
                                  <m:t>2</m:t>
                                </m:r>
                              </m:sub>
                            </m:sSub>
                            <m:r>
                              <a:rPr lang="en-US" altLang="zh-CN" sz="2400" i="1">
                                <a:latin typeface="Cambria Math" panose="02040503050406030204" pitchFamily="18" charset="0"/>
                                <a:cs typeface="Times New Roman" panose="02020603050405020304" pitchFamily="18" charset="0"/>
                              </a:rPr>
                              <m:t>)</m:t>
                            </m:r>
                            <m:d>
                              <m:dPr>
                                <m:ctrlPr>
                                  <a:rPr lang="zh-CN" altLang="en-US" sz="2400" b="0" i="1">
                                    <a:solidFill>
                                      <a:srgbClr val="836967"/>
                                    </a:solidFill>
                                    <a:latin typeface="Cambria Math" panose="02040503050406030204" pitchFamily="18" charset="0"/>
                                  </a:rPr>
                                </m:ctrlPr>
                              </m:dPr>
                              <m:e>
                                <m:m>
                                  <m:mPr>
                                    <m:plcHide m:val="on"/>
                                    <m:mcs>
                                      <m:mc>
                                        <m:mcPr>
                                          <m:count m:val="2"/>
                                          <m:mcJc m:val="center"/>
                                        </m:mcPr>
                                      </m:mc>
                                    </m:mcs>
                                    <m:ctrlPr>
                                      <a:rPr lang="zh-CN" altLang="en-US" sz="2400" b="0" i="1">
                                        <a:solidFill>
                                          <a:srgbClr val="836967"/>
                                        </a:solidFill>
                                        <a:latin typeface="Cambria Math" panose="02040503050406030204" pitchFamily="18" charset="0"/>
                                      </a:rPr>
                                    </m:ctrlPr>
                                  </m:mPr>
                                  <m:mr>
                                    <m:e>
                                      <m:sSub>
                                        <m:sSubPr>
                                          <m:ctrlPr>
                                            <a:rPr lang="zh-CN" altLang="en-US" sz="2400" b="0" i="1">
                                              <a:solidFill>
                                                <a:srgbClr val="836967"/>
                                              </a:solidFill>
                                              <a:latin typeface="Cambria Math" panose="02040503050406030204" pitchFamily="18" charset="0"/>
                                            </a:rPr>
                                          </m:ctrlPr>
                                        </m:sSubPr>
                                        <m:e>
                                          <m:r>
                                            <a:rPr lang="zh-CN" altLang="en-US" sz="2400" b="0" i="1">
                                              <a:latin typeface="Cambria Math" panose="02040503050406030204" pitchFamily="18" charset="0"/>
                                            </a:rPr>
                                            <m:t>𝜆</m:t>
                                          </m:r>
                                        </m:e>
                                        <m:sub>
                                          <m:r>
                                            <a:rPr lang="zh-CN" altLang="en-US" sz="2400" b="0" i="0">
                                              <a:latin typeface="Cambria Math" panose="02040503050406030204" pitchFamily="18" charset="0"/>
                                            </a:rPr>
                                            <m:t>1</m:t>
                                          </m:r>
                                        </m:sub>
                                      </m:sSub>
                                    </m:e>
                                    <m:e/>
                                  </m:mr>
                                  <m:mr>
                                    <m:e/>
                                    <m:e>
                                      <m:sSub>
                                        <m:sSubPr>
                                          <m:ctrlPr>
                                            <a:rPr lang="zh-CN" altLang="en-US" sz="2400" b="0" i="1">
                                              <a:solidFill>
                                                <a:srgbClr val="836967"/>
                                              </a:solidFill>
                                              <a:latin typeface="Cambria Math" panose="02040503050406030204" pitchFamily="18" charset="0"/>
                                            </a:rPr>
                                          </m:ctrlPr>
                                        </m:sSubPr>
                                        <m:e>
                                          <m:r>
                                            <a:rPr lang="zh-CN" altLang="en-US" sz="2400" b="0" i="1">
                                              <a:latin typeface="Cambria Math" panose="02040503050406030204" pitchFamily="18" charset="0"/>
                                            </a:rPr>
                                            <m:t>𝜆</m:t>
                                          </m:r>
                                        </m:e>
                                        <m:sub>
                                          <m:r>
                                            <a:rPr lang="zh-CN" altLang="en-US" sz="2400" b="0" i="0">
                                              <a:latin typeface="Cambria Math" panose="02040503050406030204" pitchFamily="18" charset="0"/>
                                            </a:rPr>
                                            <m:t>2</m:t>
                                          </m:r>
                                        </m:sub>
                                      </m:sSub>
                                    </m:e>
                                  </m:mr>
                                </m:m>
                              </m:e>
                            </m:d>
                            <m:sSup>
                              <m:sSupPr>
                                <m:ctrlPr>
                                  <a:rPr lang="en-US" altLang="zh-CN" sz="2400" b="0" i="1" smtClean="0">
                                    <a:latin typeface="Cambria Math" panose="02040503050406030204" pitchFamily="18" charset="0"/>
                                    <a:ea typeface="Cambria Math" panose="02040503050406030204" pitchFamily="18" charset="0"/>
                                    <a:cs typeface="Times New Roman" panose="02020603050405020304" pitchFamily="18" charset="0"/>
                                  </a:rPr>
                                </m:ctrlPr>
                              </m:sSupPr>
                              <m:e>
                                <m:d>
                                  <m:dPr>
                                    <m:ctrlPr>
                                      <a:rPr lang="en-US" altLang="zh-CN" sz="2400" i="1">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24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b="1" i="1">
                                            <a:latin typeface="Cambria Math" panose="02040503050406030204" pitchFamily="18" charset="0"/>
                                            <a:cs typeface="Times New Roman" panose="02020603050405020304" pitchFamily="18" charset="0"/>
                                          </a:rPr>
                                          <m:t>𝐱</m:t>
                                        </m:r>
                                      </m:e>
                                      <m:sub>
                                        <m:r>
                                          <a:rPr lang="en-US" altLang="zh-CN" sz="2400" i="1">
                                            <a:latin typeface="Cambria Math" panose="02040503050406030204" pitchFamily="18" charset="0"/>
                                            <a:cs typeface="Times New Roman" panose="02020603050405020304" pitchFamily="18" charset="0"/>
                                          </a:rPr>
                                          <m:t>1</m:t>
                                        </m:r>
                                      </m:sub>
                                    </m:sSub>
                                    <m:r>
                                      <a:rPr lang="en-US" altLang="zh-CN" sz="2400" i="1">
                                        <a:latin typeface="Cambria Math" panose="02040503050406030204" pitchFamily="18" charset="0"/>
                                        <a:cs typeface="Times New Roman" panose="02020603050405020304" pitchFamily="18" charset="0"/>
                                      </a:rPr>
                                      <m:t>, </m:t>
                                    </m:r>
                                    <m:sSub>
                                      <m:sSubPr>
                                        <m:ctrlPr>
                                          <a:rPr lang="zh-CN" altLang="zh-CN" sz="24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b="1" i="1">
                                            <a:latin typeface="Cambria Math" panose="02040503050406030204" pitchFamily="18" charset="0"/>
                                            <a:cs typeface="Times New Roman" panose="02020603050405020304" pitchFamily="18" charset="0"/>
                                          </a:rPr>
                                          <m:t>𝐱</m:t>
                                        </m:r>
                                      </m:e>
                                      <m:sub>
                                        <m:r>
                                          <a:rPr lang="en-US" altLang="zh-CN" sz="2400" i="1">
                                            <a:latin typeface="Cambria Math" panose="02040503050406030204" pitchFamily="18" charset="0"/>
                                            <a:cs typeface="Times New Roman" panose="02020603050405020304" pitchFamily="18" charset="0"/>
                                          </a:rPr>
                                          <m:t>2</m:t>
                                        </m:r>
                                      </m:sub>
                                    </m:sSub>
                                  </m:e>
                                </m:d>
                              </m:e>
                              <m:sup>
                                <m:r>
                                  <a:rPr lang="en-US" altLang="zh-CN" sz="2400" b="0" i="1" smtClean="0">
                                    <a:latin typeface="Cambria Math" panose="02040503050406030204" pitchFamily="18" charset="0"/>
                                    <a:cs typeface="Times New Roman" panose="02020603050405020304" pitchFamily="18" charset="0"/>
                                  </a:rPr>
                                  <m:t>−1</m:t>
                                </m:r>
                              </m:sup>
                            </m:sSup>
                            <m:r>
                              <a:rPr lang="en-US" altLang="zh-CN" sz="2400" b="0" i="1" smtClean="0">
                                <a:latin typeface="Cambria Math" panose="02040503050406030204" pitchFamily="18" charset="0"/>
                                <a:cs typeface="Times New Roman" panose="02020603050405020304" pitchFamily="18" charset="0"/>
                              </a:rPr>
                              <m:t> </m:t>
                            </m:r>
                          </m:e>
                        </m:mr>
                        <m:mr>
                          <m:e/>
                          <m:e>
                            <m:r>
                              <a:rPr lang="zh-CN" altLang="en-US" sz="2400" b="0" i="1" smtClean="0">
                                <a:latin typeface="Cambria Math" panose="02040503050406030204" pitchFamily="18" charset="0"/>
                              </a:rPr>
                              <m:t>                               </m:t>
                            </m:r>
                            <m:r>
                              <a:rPr lang="zh-CN" altLang="en-US" sz="2400" b="0" i="0">
                                <a:latin typeface="Cambria Math" panose="02040503050406030204" pitchFamily="18" charset="0"/>
                              </a:rPr>
                              <m:t>=</m:t>
                            </m:r>
                            <m:d>
                              <m:dPr>
                                <m:ctrlPr>
                                  <a:rPr lang="zh-CN" altLang="en-US" sz="2400" b="0" i="1">
                                    <a:solidFill>
                                      <a:srgbClr val="836967"/>
                                    </a:solidFill>
                                    <a:latin typeface="Cambria Math" panose="02040503050406030204" pitchFamily="18" charset="0"/>
                                  </a:rPr>
                                </m:ctrlPr>
                              </m:dPr>
                              <m:e>
                                <m:m>
                                  <m:mPr>
                                    <m:plcHide m:val="on"/>
                                    <m:mcs>
                                      <m:mc>
                                        <m:mcPr>
                                          <m:count m:val="2"/>
                                          <m:mcJc m:val="center"/>
                                        </m:mcPr>
                                      </m:mc>
                                    </m:mcs>
                                    <m:ctrlPr>
                                      <a:rPr lang="zh-CN" altLang="en-US" sz="2400" b="0" i="1">
                                        <a:solidFill>
                                          <a:srgbClr val="836967"/>
                                        </a:solidFill>
                                        <a:latin typeface="Cambria Math" panose="02040503050406030204" pitchFamily="18" charset="0"/>
                                      </a:rPr>
                                    </m:ctrlPr>
                                  </m:mPr>
                                  <m:mr>
                                    <m:e>
                                      <m:r>
                                        <a:rPr lang="zh-CN" altLang="en-US" sz="2400" b="0" i="0">
                                          <a:latin typeface="Cambria Math" panose="02040503050406030204" pitchFamily="18" charset="0"/>
                                        </a:rPr>
                                        <m:t>1</m:t>
                                      </m:r>
                                    </m:e>
                                    <m:e/>
                                  </m:mr>
                                  <m:mr>
                                    <m:e/>
                                    <m:e>
                                      <m:r>
                                        <a:rPr lang="zh-CN" altLang="en-US" sz="2400" b="0" i="0">
                                          <a:latin typeface="Cambria Math" panose="02040503050406030204" pitchFamily="18" charset="0"/>
                                        </a:rPr>
                                        <m:t>1</m:t>
                                      </m:r>
                                    </m:e>
                                  </m:mr>
                                </m:m>
                              </m:e>
                            </m:d>
                            <m:d>
                              <m:dPr>
                                <m:ctrlPr>
                                  <a:rPr lang="zh-CN" altLang="en-US" sz="2400" b="0" i="1">
                                    <a:solidFill>
                                      <a:srgbClr val="836967"/>
                                    </a:solidFill>
                                    <a:latin typeface="Cambria Math" panose="02040503050406030204" pitchFamily="18" charset="0"/>
                                  </a:rPr>
                                </m:ctrlPr>
                              </m:dPr>
                              <m:e>
                                <m:m>
                                  <m:mPr>
                                    <m:plcHide m:val="on"/>
                                    <m:mcs>
                                      <m:mc>
                                        <m:mcPr>
                                          <m:count m:val="2"/>
                                          <m:mcJc m:val="center"/>
                                        </m:mcPr>
                                      </m:mc>
                                    </m:mcs>
                                    <m:ctrlPr>
                                      <a:rPr lang="zh-CN" altLang="en-US" sz="2400" b="0" i="1">
                                        <a:solidFill>
                                          <a:srgbClr val="836967"/>
                                        </a:solidFill>
                                        <a:latin typeface="Cambria Math" panose="02040503050406030204" pitchFamily="18" charset="0"/>
                                      </a:rPr>
                                    </m:ctrlPr>
                                  </m:mPr>
                                  <m:mr>
                                    <m:e>
                                      <m:r>
                                        <a:rPr lang="zh-CN" altLang="en-US" sz="2400" b="0" i="0">
                                          <a:latin typeface="Cambria Math" panose="02040503050406030204" pitchFamily="18" charset="0"/>
                                        </a:rPr>
                                        <m:t>−1</m:t>
                                      </m:r>
                                    </m:e>
                                    <m:e/>
                                  </m:mr>
                                  <m:mr>
                                    <m:e/>
                                    <m:e>
                                      <m:r>
                                        <a:rPr lang="zh-CN" altLang="en-US" sz="2400" b="0" i="0">
                                          <a:latin typeface="Cambria Math" panose="02040503050406030204" pitchFamily="18" charset="0"/>
                                        </a:rPr>
                                        <m:t>1</m:t>
                                      </m:r>
                                    </m:e>
                                  </m:mr>
                                </m:m>
                              </m:e>
                            </m:d>
                            <m:sSup>
                              <m:sSupPr>
                                <m:ctrlPr>
                                  <a:rPr lang="zh-CN" altLang="en-US" sz="2400" b="0" i="1">
                                    <a:solidFill>
                                      <a:srgbClr val="836967"/>
                                    </a:solidFill>
                                    <a:latin typeface="Cambria Math" panose="02040503050406030204" pitchFamily="18" charset="0"/>
                                  </a:rPr>
                                </m:ctrlPr>
                              </m:sSupPr>
                              <m:e>
                                <m:d>
                                  <m:dPr>
                                    <m:ctrlPr>
                                      <a:rPr lang="zh-CN" altLang="en-US" sz="2400" b="0" i="1">
                                        <a:solidFill>
                                          <a:srgbClr val="836967"/>
                                        </a:solidFill>
                                        <a:latin typeface="Cambria Math" panose="02040503050406030204" pitchFamily="18" charset="0"/>
                                      </a:rPr>
                                    </m:ctrlPr>
                                  </m:dPr>
                                  <m:e>
                                    <m:m>
                                      <m:mPr>
                                        <m:plcHide m:val="on"/>
                                        <m:mcs>
                                          <m:mc>
                                            <m:mcPr>
                                              <m:count m:val="2"/>
                                              <m:mcJc m:val="center"/>
                                            </m:mcPr>
                                          </m:mc>
                                        </m:mcs>
                                        <m:ctrlPr>
                                          <a:rPr lang="zh-CN" altLang="en-US" sz="2400" b="0" i="1">
                                            <a:solidFill>
                                              <a:srgbClr val="836967"/>
                                            </a:solidFill>
                                            <a:latin typeface="Cambria Math" panose="02040503050406030204" pitchFamily="18" charset="0"/>
                                          </a:rPr>
                                        </m:ctrlPr>
                                      </m:mPr>
                                      <m:mr>
                                        <m:e>
                                          <m:r>
                                            <a:rPr lang="zh-CN" altLang="en-US" sz="2400" b="0" i="0">
                                              <a:latin typeface="Cambria Math" panose="02040503050406030204" pitchFamily="18" charset="0"/>
                                            </a:rPr>
                                            <m:t>1</m:t>
                                          </m:r>
                                        </m:e>
                                        <m:e/>
                                      </m:mr>
                                      <m:mr>
                                        <m:e/>
                                        <m:e>
                                          <m:r>
                                            <a:rPr lang="zh-CN" altLang="en-US" sz="2400" b="0" i="0">
                                              <a:latin typeface="Cambria Math" panose="02040503050406030204" pitchFamily="18" charset="0"/>
                                            </a:rPr>
                                            <m:t>1</m:t>
                                          </m:r>
                                        </m:e>
                                      </m:mr>
                                    </m:m>
                                  </m:e>
                                </m:d>
                              </m:e>
                              <m:sup>
                                <m:r>
                                  <a:rPr lang="zh-CN" altLang="en-US" sz="2400" b="0" i="0">
                                    <a:latin typeface="Cambria Math" panose="02040503050406030204" pitchFamily="18" charset="0"/>
                                  </a:rPr>
                                  <m:t>−1</m:t>
                                </m:r>
                              </m:sup>
                            </m:sSup>
                          </m:e>
                        </m:mr>
                        <m:mr>
                          <m:e/>
                          <m:e>
                            <m:r>
                              <a:rPr lang="zh-CN" altLang="en-US" sz="2400" b="0" i="0">
                                <a:latin typeface="Cambria Math" panose="02040503050406030204" pitchFamily="18" charset="0"/>
                              </a:rPr>
                              <m:t>=</m:t>
                            </m:r>
                            <m:d>
                              <m:dPr>
                                <m:ctrlPr>
                                  <a:rPr lang="zh-CN" altLang="en-US" sz="2400" b="0" i="1">
                                    <a:solidFill>
                                      <a:srgbClr val="836967"/>
                                    </a:solidFill>
                                    <a:latin typeface="Cambria Math" panose="02040503050406030204" pitchFamily="18" charset="0"/>
                                  </a:rPr>
                                </m:ctrlPr>
                              </m:dPr>
                              <m:e>
                                <m:m>
                                  <m:mPr>
                                    <m:plcHide m:val="on"/>
                                    <m:mcs>
                                      <m:mc>
                                        <m:mcPr>
                                          <m:count m:val="2"/>
                                          <m:mcJc m:val="center"/>
                                        </m:mcPr>
                                      </m:mc>
                                    </m:mcs>
                                    <m:ctrlPr>
                                      <a:rPr lang="zh-CN" altLang="en-US" sz="2400" b="0" i="1">
                                        <a:solidFill>
                                          <a:srgbClr val="836967"/>
                                        </a:solidFill>
                                        <a:latin typeface="Cambria Math" panose="02040503050406030204" pitchFamily="18" charset="0"/>
                                      </a:rPr>
                                    </m:ctrlPr>
                                  </m:mPr>
                                  <m:mr>
                                    <m:e>
                                      <m:r>
                                        <a:rPr lang="zh-CN" altLang="en-US" sz="2400" b="0" i="0">
                                          <a:latin typeface="Cambria Math" panose="02040503050406030204" pitchFamily="18" charset="0"/>
                                        </a:rPr>
                                        <m:t>−1</m:t>
                                      </m:r>
                                    </m:e>
                                    <m:e/>
                                  </m:mr>
                                  <m:mr>
                                    <m:e/>
                                    <m:e>
                                      <m:r>
                                        <a:rPr lang="zh-CN" altLang="en-US" sz="2400" b="0" i="0">
                                          <a:latin typeface="Cambria Math" panose="02040503050406030204" pitchFamily="18" charset="0"/>
                                        </a:rPr>
                                        <m:t>1</m:t>
                                      </m:r>
                                    </m:e>
                                  </m:mr>
                                </m:m>
                              </m:e>
                            </m:d>
                            <m:r>
                              <a:rPr lang="zh-CN" altLang="en-US" sz="2400" b="0" i="0">
                                <a:latin typeface="Cambria Math" panose="02040503050406030204" pitchFamily="18" charset="0"/>
                              </a:rPr>
                              <m:t>.</m:t>
                            </m:r>
                          </m:e>
                        </m:mr>
                      </m:m>
                    </m:oMath>
                  </m:oMathPara>
                </a14:m>
                <a:endParaRPr lang="zh-CN" altLang="en-US" sz="2400" dirty="0"/>
              </a:p>
            </p:txBody>
          </p:sp>
        </mc:Choice>
        <mc:Fallback xmlns="">
          <p:sp>
            <p:nvSpPr>
              <p:cNvPr id="5" name="文本框 4">
                <a:extLst>
                  <a:ext uri="{FF2B5EF4-FFF2-40B4-BE49-F238E27FC236}">
                    <a16:creationId xmlns:a16="http://schemas.microsoft.com/office/drawing/2014/main" id="{EA8832B4-E3C8-9DBC-5903-A1A3092DD11B}"/>
                  </a:ext>
                </a:extLst>
              </p:cNvPr>
              <p:cNvSpPr txBox="1">
                <a:spLocks noRot="1" noChangeAspect="1" noMove="1" noResize="1" noEditPoints="1" noAdjustHandles="1" noChangeArrowheads="1" noChangeShapeType="1" noTextEdit="1"/>
              </p:cNvSpPr>
              <p:nvPr/>
            </p:nvSpPr>
            <p:spPr>
              <a:xfrm>
                <a:off x="1242151" y="1935574"/>
                <a:ext cx="7901848" cy="2196435"/>
              </a:xfrm>
              <a:prstGeom prst="rect">
                <a:avLst/>
              </a:prstGeom>
              <a:blipFill>
                <a:blip r:embed="rId3"/>
                <a:stretch>
                  <a:fillRect t="-575" b="-6897"/>
                </a:stretch>
              </a:blipFill>
            </p:spPr>
            <p:txBody>
              <a:bodyPr/>
              <a:lstStyle/>
              <a:p>
                <a:r>
                  <a:rPr lang="zh-CN" altLang="en-US">
                    <a:noFill/>
                  </a:rPr>
                  <a:t> </a:t>
                </a:r>
              </a:p>
            </p:txBody>
          </p:sp>
        </mc:Fallback>
      </mc:AlternateContent>
      <p:sp>
        <p:nvSpPr>
          <p:cNvPr id="7" name="文本框 6">
            <a:extLst>
              <a:ext uri="{FF2B5EF4-FFF2-40B4-BE49-F238E27FC236}">
                <a16:creationId xmlns:a16="http://schemas.microsoft.com/office/drawing/2014/main" id="{2B175D19-FDED-558C-3EBA-CC9A5465CA05}"/>
              </a:ext>
            </a:extLst>
          </p:cNvPr>
          <p:cNvSpPr txBox="1"/>
          <p:nvPr/>
        </p:nvSpPr>
        <p:spPr>
          <a:xfrm>
            <a:off x="614190" y="4369856"/>
            <a:ext cx="10545897" cy="574516"/>
          </a:xfrm>
          <a:prstGeom prst="rect">
            <a:avLst/>
          </a:prstGeom>
          <a:noFill/>
        </p:spPr>
        <p:txBody>
          <a:bodyPr wrap="square">
            <a:spAutoFit/>
          </a:bodyPr>
          <a:lstStyle/>
          <a:p>
            <a:pPr indent="228600">
              <a:lnSpc>
                <a:spcPct val="150000"/>
              </a:lnSpc>
              <a:spcBef>
                <a:spcPts val="900"/>
              </a:spcBef>
              <a:spcAft>
                <a:spcPts val="900"/>
              </a:spcAft>
            </a:pP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故知道特征值、特征向量</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highlight>
                  <a:srgbClr val="FFFF00"/>
                </a:highlight>
                <a:latin typeface="Cambria" panose="02040503050406030204" pitchFamily="18" charset="0"/>
                <a:ea typeface="宋体" panose="02010600030101010101" pitchFamily="2" charset="-122"/>
                <a:cs typeface="Times New Roman" panose="02020603050405020304" pitchFamily="18" charset="0"/>
              </a:rPr>
              <a:t>有可能</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反过来推出矩阵</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en-US" sz="2400" dirty="0">
                <a:effectLst/>
                <a:latin typeface="Cambria" panose="02040503050406030204" pitchFamily="18" charset="0"/>
                <a:ea typeface="宋体" panose="02010600030101010101" pitchFamily="2" charset="-122"/>
                <a:cs typeface="Times New Roman" panose="02020603050405020304" pitchFamily="18" charset="0"/>
              </a:rPr>
              <a:t> </a:t>
            </a:r>
            <a:endParaRPr lang="zh-CN" altLang="zh-CN" sz="2400" dirty="0">
              <a:effectLst/>
              <a:latin typeface="Cambria" panose="020405030504060302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4027372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84E7BB01-6E02-3D66-D9FC-58B41453771E}"/>
                  </a:ext>
                </a:extLst>
              </p:cNvPr>
              <p:cNvSpPr txBox="1"/>
              <p:nvPr/>
            </p:nvSpPr>
            <p:spPr>
              <a:xfrm>
                <a:off x="603173" y="2232584"/>
                <a:ext cx="10545897" cy="1913344"/>
              </a:xfrm>
              <a:prstGeom prst="rect">
                <a:avLst/>
              </a:prstGeom>
              <a:noFill/>
            </p:spPr>
            <p:txBody>
              <a:bodyPr wrap="square">
                <a:spAutoFit/>
              </a:bodyPr>
              <a:lstStyle/>
              <a:p>
                <a:pPr indent="228600">
                  <a:lnSpc>
                    <a:spcPct val="150000"/>
                  </a:lnSpc>
                  <a:spcBef>
                    <a:spcPts val="900"/>
                  </a:spcBef>
                  <a:spcAft>
                    <a:spcPts val="900"/>
                  </a:spcAft>
                </a:pPr>
                <a:r>
                  <a:rPr lang="zh-CN" altLang="en-US"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可见在矩阵与其特征值</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及特征向量</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这两者间</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存在着内在的联系</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a:t>
                </a:r>
              </a:p>
              <a:p>
                <a:pPr indent="228600">
                  <a:lnSpc>
                    <a:spcPct val="150000"/>
                  </a:lnSpc>
                  <a:spcBef>
                    <a:spcPts val="900"/>
                  </a:spcBef>
                  <a:spcAft>
                    <a:spcPts val="900"/>
                  </a:spcAft>
                </a:pPr>
                <a:r>
                  <a:rPr lang="zh-CN" altLang="en-US" sz="2400" dirty="0">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当一个矩阵一旦产生</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在这个空间里的某些角落</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就存在着某些向量</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该矩阵乘以它</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它不会被旋转</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只会按固定的倍数</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14:m>
                  <m:oMath xmlns:m="http://schemas.openxmlformats.org/officeDocument/2006/math">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𝜆</m:t>
                    </m:r>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伸长或缩短</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a:t>
                </a:r>
                <a:endParaRPr lang="zh-CN" altLang="zh-CN" sz="2400" dirty="0">
                  <a:effectLst/>
                  <a:latin typeface="Cambria" panose="02040503050406030204" pitchFamily="18" charset="0"/>
                  <a:ea typeface="宋体" panose="02010600030101010101" pitchFamily="2" charset="-122"/>
                  <a:cs typeface="Times New Roman" panose="02020603050405020304" pitchFamily="18" charset="0"/>
                </a:endParaRPr>
              </a:p>
            </p:txBody>
          </p:sp>
        </mc:Choice>
        <mc:Fallback xmlns="">
          <p:sp>
            <p:nvSpPr>
              <p:cNvPr id="2" name="文本框 1">
                <a:extLst>
                  <a:ext uri="{FF2B5EF4-FFF2-40B4-BE49-F238E27FC236}">
                    <a16:creationId xmlns:a16="http://schemas.microsoft.com/office/drawing/2014/main" id="{84E7BB01-6E02-3D66-D9FC-58B41453771E}"/>
                  </a:ext>
                </a:extLst>
              </p:cNvPr>
              <p:cNvSpPr txBox="1">
                <a:spLocks noRot="1" noChangeAspect="1" noMove="1" noResize="1" noEditPoints="1" noAdjustHandles="1" noChangeArrowheads="1" noChangeShapeType="1" noTextEdit="1"/>
              </p:cNvSpPr>
              <p:nvPr/>
            </p:nvSpPr>
            <p:spPr>
              <a:xfrm>
                <a:off x="603173" y="2232584"/>
                <a:ext cx="10545897" cy="1913344"/>
              </a:xfrm>
              <a:prstGeom prst="rect">
                <a:avLst/>
              </a:prstGeom>
              <a:blipFill>
                <a:blip r:embed="rId2"/>
                <a:stretch>
                  <a:fillRect l="-963" b="-592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09346174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86E546FC-8047-8C7B-C5BF-52F9ACB4D903}"/>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49482" y="1189821"/>
            <a:ext cx="7893036" cy="3599995"/>
          </a:xfrm>
          <a:prstGeom prst="rect">
            <a:avLst/>
          </a:prstGeom>
          <a:noFill/>
          <a:ln>
            <a:noFill/>
          </a:ln>
        </p:spPr>
      </p:pic>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469646D4-83CB-08E6-68F6-7B4E6C6961A5}"/>
                  </a:ext>
                </a:extLst>
              </p:cNvPr>
              <p:cNvSpPr txBox="1"/>
              <p:nvPr/>
            </p:nvSpPr>
            <p:spPr>
              <a:xfrm>
                <a:off x="999779" y="5159450"/>
                <a:ext cx="9807767" cy="1500924"/>
              </a:xfrm>
              <a:prstGeom prst="rect">
                <a:avLst/>
              </a:prstGeom>
              <a:noFill/>
            </p:spPr>
            <p:txBody>
              <a:bodyPr wrap="square">
                <a:spAutoFit/>
              </a:bodyPr>
              <a:lstStyle/>
              <a:p>
                <a:pPr indent="304800">
                  <a:lnSpc>
                    <a:spcPct val="150000"/>
                  </a:lnSpc>
                  <a:spcBef>
                    <a:spcPts val="900"/>
                  </a:spcBef>
                  <a:spcAft>
                    <a:spcPts val="900"/>
                  </a:spcAft>
                </a:pP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对任意的</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14:m>
                  <m:oMath xmlns:m="http://schemas.openxmlformats.org/officeDocument/2006/math">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𝐱</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d>
                      <m:d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dPr>
                      <m:e>
                        <m:m>
                          <m:mPr>
                            <m:plcHide m:val="on"/>
                            <m:mcs>
                              <m:mc>
                                <m:mcPr>
                                  <m:count m:val="1"/>
                                  <m:mcJc m:val="center"/>
                                </m:mcPr>
                              </m:mc>
                            </m:mcs>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mPr>
                          <m:mr>
                            <m:e>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𝑥</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0</m:t>
                                  </m:r>
                                </m:sub>
                              </m:sSub>
                            </m:e>
                          </m:mr>
                          <m:mr>
                            <m:e>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𝑦</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0</m:t>
                                  </m:r>
                                </m:sub>
                              </m:sSub>
                            </m:e>
                          </m:mr>
                        </m:m>
                      </m:e>
                    </m:d>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要使</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14:m>
                  <m:oMath xmlns:m="http://schemas.openxmlformats.org/officeDocument/2006/math">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𝐀𝐱</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d>
                      <m:d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dPr>
                      <m:e>
                        <m:m>
                          <m:mPr>
                            <m:plcHide m:val="on"/>
                            <m:mcs>
                              <m:mc>
                                <m:mcPr>
                                  <m:count m:val="1"/>
                                  <m:mcJc m:val="center"/>
                                </m:mcPr>
                              </m:mc>
                            </m:mcs>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mPr>
                          <m:m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𝑥</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0</m:t>
                                  </m:r>
                                </m:sub>
                              </m:sSub>
                            </m:e>
                          </m:mr>
                          <m:mr>
                            <m:e>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𝑦</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0</m:t>
                                  </m:r>
                                </m:sub>
                              </m:sSub>
                            </m:e>
                          </m:mr>
                        </m:m>
                      </m:e>
                    </m:d>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可以取 </a:t>
                </a:r>
                <a14:m>
                  <m:oMath xmlns:m="http://schemas.openxmlformats.org/officeDocument/2006/math">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𝐀</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d>
                      <m:d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dPr>
                      <m:e>
                        <m:m>
                          <m:mPr>
                            <m:plcHide m:val="on"/>
                            <m:mcs>
                              <m:mc>
                                <m:mcPr>
                                  <m:count m:val="2"/>
                                  <m:mcJc m:val="center"/>
                                </m:mcPr>
                              </m:mc>
                            </m:mcs>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mPr>
                          <m:m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e>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0</m:t>
                              </m:r>
                            </m:e>
                          </m:mr>
                          <m:m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0</m:t>
                              </m:r>
                            </m:e>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e>
                          </m:mr>
                        </m:m>
                      </m:e>
                    </m:d>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这个矩阵称为</a:t>
                </a:r>
                <a:r>
                  <a:rPr lang="zh-CN" altLang="zh-CN" sz="2400" dirty="0">
                    <a:solidFill>
                      <a:srgbClr val="FF0000"/>
                    </a:solidFill>
                    <a:effectLst/>
                    <a:latin typeface="Cambria" panose="02040503050406030204" pitchFamily="18" charset="0"/>
                    <a:ea typeface="宋体" panose="02010600030101010101" pitchFamily="2" charset="-122"/>
                    <a:cs typeface="Times New Roman" panose="02020603050405020304" pitchFamily="18" charset="0"/>
                  </a:rPr>
                  <a:t>镜面反射矩阵</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a:t>
                </a:r>
                <a:endParaRPr lang="zh-CN" altLang="zh-CN" sz="2400" dirty="0">
                  <a:effectLst/>
                  <a:latin typeface="Cambria" panose="02040503050406030204" pitchFamily="18" charset="0"/>
                  <a:ea typeface="宋体" panose="02010600030101010101" pitchFamily="2" charset="-122"/>
                  <a:cs typeface="Times New Roman" panose="02020603050405020304" pitchFamily="18" charset="0"/>
                </a:endParaRPr>
              </a:p>
            </p:txBody>
          </p:sp>
        </mc:Choice>
        <mc:Fallback xmlns="">
          <p:sp>
            <p:nvSpPr>
              <p:cNvPr id="4" name="文本框 3">
                <a:extLst>
                  <a:ext uri="{FF2B5EF4-FFF2-40B4-BE49-F238E27FC236}">
                    <a16:creationId xmlns:a16="http://schemas.microsoft.com/office/drawing/2014/main" id="{469646D4-83CB-08E6-68F6-7B4E6C6961A5}"/>
                  </a:ext>
                </a:extLst>
              </p:cNvPr>
              <p:cNvSpPr txBox="1">
                <a:spLocks noRot="1" noChangeAspect="1" noMove="1" noResize="1" noEditPoints="1" noAdjustHandles="1" noChangeArrowheads="1" noChangeShapeType="1" noTextEdit="1"/>
              </p:cNvSpPr>
              <p:nvPr/>
            </p:nvSpPr>
            <p:spPr>
              <a:xfrm>
                <a:off x="999779" y="5159450"/>
                <a:ext cx="9807767" cy="1500924"/>
              </a:xfrm>
              <a:prstGeom prst="rect">
                <a:avLst/>
              </a:prstGeom>
              <a:blipFill>
                <a:blip r:embed="rId3"/>
                <a:stretch>
                  <a:fillRect l="-904" r="-904" b="-840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3777257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58425F1C-4109-5D17-E0F5-6C9B77E0BE5C}"/>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70592" y="1300877"/>
            <a:ext cx="4450815" cy="3336094"/>
          </a:xfrm>
          <a:prstGeom prst="rect">
            <a:avLst/>
          </a:prstGeom>
          <a:noFill/>
          <a:ln>
            <a:noFill/>
          </a:ln>
        </p:spPr>
      </p:pic>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17ADE951-6103-C3B5-421A-78979C00A567}"/>
                  </a:ext>
                </a:extLst>
              </p:cNvPr>
              <p:cNvSpPr txBox="1"/>
              <p:nvPr/>
            </p:nvSpPr>
            <p:spPr>
              <a:xfrm>
                <a:off x="713342" y="5225270"/>
                <a:ext cx="10336576" cy="1308307"/>
              </a:xfrm>
              <a:prstGeom prst="rect">
                <a:avLst/>
              </a:prstGeom>
              <a:noFill/>
            </p:spPr>
            <p:txBody>
              <a:bodyPr wrap="square">
                <a:spAutoFit/>
              </a:bodyPr>
              <a:lstStyle/>
              <a:p>
                <a:pPr>
                  <a:spcBef>
                    <a:spcPts val="900"/>
                  </a:spcBef>
                  <a:spcAft>
                    <a:spcPts val="900"/>
                  </a:spcAft>
                </a:pP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 问题</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如上图</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将图像翻转</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且纵向拉伸</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2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倍</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矩阵</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14:m>
                  <m:oMath xmlns:m="http://schemas.openxmlformats.org/officeDocument/2006/math">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𝐀</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oMath>
                </a14:m>
                <a:endParaRPr lang="zh-CN" altLang="zh-CN" sz="2400" dirty="0">
                  <a:effectLst/>
                  <a:latin typeface="Cambria" panose="02040503050406030204" pitchFamily="18" charset="0"/>
                  <a:ea typeface="宋体" panose="02010600030101010101" pitchFamily="2" charset="-122"/>
                  <a:cs typeface="Times New Roman" panose="02020603050405020304" pitchFamily="18" charset="0"/>
                </a:endParaRPr>
              </a:p>
              <a:p>
                <a:pPr>
                  <a:spcBef>
                    <a:spcPts val="900"/>
                  </a:spcBef>
                  <a:spcAft>
                    <a:spcPts val="900"/>
                  </a:spcAft>
                </a:pP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答案</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14:m>
                  <m:oMath xmlns:m="http://schemas.openxmlformats.org/officeDocument/2006/math">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𝐀</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d>
                      <m:d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dPr>
                      <m:e>
                        <m:m>
                          <m:mPr>
                            <m:plcHide m:val="on"/>
                            <m:mcs>
                              <m:mc>
                                <m:mcPr>
                                  <m:count m:val="2"/>
                                  <m:mcJc m:val="center"/>
                                </m:mcPr>
                              </m:mc>
                            </m:mcs>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mPr>
                          <m:m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e>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0</m:t>
                              </m:r>
                            </m:e>
                          </m:mr>
                          <m:m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0</m:t>
                              </m:r>
                            </m:e>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2</m:t>
                              </m:r>
                            </m:e>
                          </m:mr>
                        </m:m>
                      </m:e>
                    </m:d>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endParaRPr lang="zh-CN" altLang="zh-CN" sz="2400" dirty="0">
                  <a:effectLst/>
                  <a:latin typeface="Cambria" panose="02040503050406030204" pitchFamily="18" charset="0"/>
                  <a:ea typeface="宋体" panose="02010600030101010101" pitchFamily="2" charset="-122"/>
                  <a:cs typeface="Times New Roman" panose="02020603050405020304" pitchFamily="18" charset="0"/>
                </a:endParaRPr>
              </a:p>
            </p:txBody>
          </p:sp>
        </mc:Choice>
        <mc:Fallback xmlns="">
          <p:sp>
            <p:nvSpPr>
              <p:cNvPr id="4" name="文本框 3">
                <a:extLst>
                  <a:ext uri="{FF2B5EF4-FFF2-40B4-BE49-F238E27FC236}">
                    <a16:creationId xmlns:a16="http://schemas.microsoft.com/office/drawing/2014/main" id="{17ADE951-6103-C3B5-421A-78979C00A567}"/>
                  </a:ext>
                </a:extLst>
              </p:cNvPr>
              <p:cNvSpPr txBox="1">
                <a:spLocks noRot="1" noChangeAspect="1" noMove="1" noResize="1" noEditPoints="1" noAdjustHandles="1" noChangeArrowheads="1" noChangeShapeType="1" noTextEdit="1"/>
              </p:cNvSpPr>
              <p:nvPr/>
            </p:nvSpPr>
            <p:spPr>
              <a:xfrm>
                <a:off x="713342" y="5225270"/>
                <a:ext cx="10336576" cy="1308307"/>
              </a:xfrm>
              <a:prstGeom prst="rect">
                <a:avLst/>
              </a:prstGeom>
              <a:blipFill>
                <a:blip r:embed="rId3"/>
                <a:stretch>
                  <a:fillRect l="-982" t="-4808" b="-288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484085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6CA18EA0-9254-F8EA-2383-036E9AB4C061}"/>
              </a:ext>
            </a:extLst>
          </p:cNvPr>
          <p:cNvPicPr>
            <a:picLocks noChangeAspect="1"/>
          </p:cNvPicPr>
          <p:nvPr/>
        </p:nvPicPr>
        <p:blipFill>
          <a:blip r:embed="rId2"/>
          <a:stretch>
            <a:fillRect/>
          </a:stretch>
        </p:blipFill>
        <p:spPr>
          <a:xfrm>
            <a:off x="1108112" y="1544256"/>
            <a:ext cx="9427815" cy="5187050"/>
          </a:xfrm>
          <a:prstGeom prst="rect">
            <a:avLst/>
          </a:prstGeom>
        </p:spPr>
      </p:pic>
      <p:sp>
        <p:nvSpPr>
          <p:cNvPr id="3" name="文本框 2">
            <a:extLst>
              <a:ext uri="{FF2B5EF4-FFF2-40B4-BE49-F238E27FC236}">
                <a16:creationId xmlns:a16="http://schemas.microsoft.com/office/drawing/2014/main" id="{3C6C0929-D64B-C609-D216-BE4FD4910C06}"/>
              </a:ext>
            </a:extLst>
          </p:cNvPr>
          <p:cNvSpPr txBox="1"/>
          <p:nvPr/>
        </p:nvSpPr>
        <p:spPr>
          <a:xfrm>
            <a:off x="506776" y="815248"/>
            <a:ext cx="4134465" cy="523220"/>
          </a:xfrm>
          <a:prstGeom prst="rect">
            <a:avLst/>
          </a:prstGeom>
          <a:solidFill>
            <a:schemeClr val="accent4">
              <a:lumMod val="40000"/>
              <a:lumOff val="60000"/>
            </a:schemeClr>
          </a:solidFill>
        </p:spPr>
        <p:txBody>
          <a:bodyPr wrap="none" rtlCol="0">
            <a:spAutoFit/>
          </a:bodyPr>
          <a:lstStyle/>
          <a:p>
            <a:r>
              <a:rPr kumimoji="1" lang="zh-CN" altLang="en-US" sz="2800" dirty="0"/>
              <a:t>几种常见的图形变换矩阵</a:t>
            </a:r>
          </a:p>
        </p:txBody>
      </p:sp>
    </p:spTree>
    <p:extLst>
      <p:ext uri="{BB962C8B-B14F-4D97-AF65-F5344CB8AC3E}">
        <p14:creationId xmlns:p14="http://schemas.microsoft.com/office/powerpoint/2010/main" val="102581413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D4E77419-8464-807C-3406-D7117869A328}"/>
              </a:ext>
            </a:extLst>
          </p:cNvPr>
          <p:cNvPicPr>
            <a:picLocks noChangeAspect="1"/>
          </p:cNvPicPr>
          <p:nvPr/>
        </p:nvPicPr>
        <p:blipFill>
          <a:blip r:embed="rId2"/>
          <a:stretch>
            <a:fillRect/>
          </a:stretch>
        </p:blipFill>
        <p:spPr>
          <a:xfrm>
            <a:off x="450640" y="1046604"/>
            <a:ext cx="11114449" cy="1511892"/>
          </a:xfrm>
          <a:prstGeom prst="rect">
            <a:avLst/>
          </a:prstGeom>
        </p:spPr>
      </p:pic>
      <p:pic>
        <p:nvPicPr>
          <p:cNvPr id="3" name="图片 2">
            <a:extLst>
              <a:ext uri="{FF2B5EF4-FFF2-40B4-BE49-F238E27FC236}">
                <a16:creationId xmlns:a16="http://schemas.microsoft.com/office/drawing/2014/main" id="{FABBA8C2-FC25-40AA-0D3A-B5FB34E044F3}"/>
              </a:ext>
            </a:extLst>
          </p:cNvPr>
          <p:cNvPicPr>
            <a:picLocks noChangeAspect="1"/>
          </p:cNvPicPr>
          <p:nvPr/>
        </p:nvPicPr>
        <p:blipFill>
          <a:blip r:embed="rId3"/>
          <a:stretch>
            <a:fillRect/>
          </a:stretch>
        </p:blipFill>
        <p:spPr>
          <a:xfrm>
            <a:off x="450639" y="2825655"/>
            <a:ext cx="11194189" cy="1974228"/>
          </a:xfrm>
          <a:prstGeom prst="rect">
            <a:avLst/>
          </a:prstGeom>
        </p:spPr>
      </p:pic>
      <p:pic>
        <p:nvPicPr>
          <p:cNvPr id="4" name="图片 3">
            <a:extLst>
              <a:ext uri="{FF2B5EF4-FFF2-40B4-BE49-F238E27FC236}">
                <a16:creationId xmlns:a16="http://schemas.microsoft.com/office/drawing/2014/main" id="{25080ED0-BF12-A728-57F2-84F90813D542}"/>
              </a:ext>
            </a:extLst>
          </p:cNvPr>
          <p:cNvPicPr>
            <a:picLocks noChangeAspect="1"/>
          </p:cNvPicPr>
          <p:nvPr/>
        </p:nvPicPr>
        <p:blipFill>
          <a:blip r:embed="rId4"/>
          <a:stretch>
            <a:fillRect/>
          </a:stretch>
        </p:blipFill>
        <p:spPr>
          <a:xfrm>
            <a:off x="450638" y="5067042"/>
            <a:ext cx="11194189" cy="1403142"/>
          </a:xfrm>
          <a:prstGeom prst="rect">
            <a:avLst/>
          </a:prstGeom>
        </p:spPr>
      </p:pic>
    </p:spTree>
    <p:extLst>
      <p:ext uri="{BB962C8B-B14F-4D97-AF65-F5344CB8AC3E}">
        <p14:creationId xmlns:p14="http://schemas.microsoft.com/office/powerpoint/2010/main" val="2602027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C24797BC-BD09-3D12-916C-1FEEAAB3E286}"/>
                  </a:ext>
                </a:extLst>
              </p:cNvPr>
              <p:cNvSpPr txBox="1"/>
              <p:nvPr/>
            </p:nvSpPr>
            <p:spPr>
              <a:xfrm>
                <a:off x="594911" y="1873635"/>
                <a:ext cx="10488058" cy="4152419"/>
              </a:xfrm>
              <a:prstGeom prst="rect">
                <a:avLst/>
              </a:prstGeom>
              <a:noFill/>
            </p:spPr>
            <p:txBody>
              <a:bodyPr wrap="square">
                <a:spAutoFit/>
              </a:bodyPr>
              <a:lstStyle/>
              <a:p>
                <a:pPr>
                  <a:lnSpc>
                    <a:spcPct val="150000"/>
                  </a:lnSpc>
                  <a:spcBef>
                    <a:spcPts val="900"/>
                  </a:spcBef>
                  <a:spcAft>
                    <a:spcPts val="900"/>
                  </a:spcAft>
                </a:pPr>
                <a:r>
                  <a:rPr lang="zh-CN" altLang="zh-CN" sz="2400" b="1" dirty="0">
                    <a:solidFill>
                      <a:srgbClr val="0070C0"/>
                    </a:solidFill>
                    <a:effectLst/>
                    <a:latin typeface="Cambria" panose="02040503050406030204" pitchFamily="18" charset="0"/>
                    <a:ea typeface="宋体" panose="02010600030101010101" pitchFamily="2" charset="-122"/>
                    <a:cs typeface="Times New Roman" panose="02020603050405020304" pitchFamily="18" charset="0"/>
                  </a:rPr>
                  <a:t>定理</a:t>
                </a:r>
                <a:r>
                  <a:rPr lang="en-US" altLang="zh-CN" sz="2400" b="1" dirty="0">
                    <a:solidFill>
                      <a:srgbClr val="0070C0"/>
                    </a:solidFill>
                    <a:effectLst/>
                    <a:latin typeface="Cambria" panose="02040503050406030204" pitchFamily="18" charset="0"/>
                    <a:ea typeface="宋体" panose="02010600030101010101" pitchFamily="2" charset="-122"/>
                    <a:cs typeface="Times New Roman" panose="02020603050405020304" pitchFamily="18" charset="0"/>
                  </a:rPr>
                  <a:t>6.1.2</a:t>
                </a:r>
                <a:r>
                  <a:rPr lang="en-US" altLang="zh-CN" sz="2400" dirty="0">
                    <a:solidFill>
                      <a:srgbClr val="0070C0"/>
                    </a:solidFill>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若 </a:t>
                </a:r>
                <a14:m>
                  <m:oMath xmlns:m="http://schemas.openxmlformats.org/officeDocument/2006/math">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𝒙</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sub>
                    </m:sSub>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和 </a:t>
                </a:r>
                <a14:m>
                  <m:oMath xmlns:m="http://schemas.openxmlformats.org/officeDocument/2006/math">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𝒙</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2</m:t>
                        </m:r>
                      </m:sub>
                    </m:sSub>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都是 </a:t>
                </a:r>
                <a14:m>
                  <m:oMath xmlns:m="http://schemas.openxmlformats.org/officeDocument/2006/math">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𝐀</m:t>
                    </m:r>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的属于特征值 </a:t>
                </a:r>
                <a14:m>
                  <m:oMath xmlns:m="http://schemas.openxmlformats.org/officeDocument/2006/math">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ltLang="zh-CN" sz="2400">
                            <a:effectLst/>
                            <a:latin typeface="Cambria Math" panose="02040503050406030204" pitchFamily="18" charset="0"/>
                            <a:ea typeface="宋体" panose="02010600030101010101" pitchFamily="2" charset="-122"/>
                            <a:cs typeface="Times New Roman" panose="02020603050405020304" pitchFamily="18" charset="0"/>
                          </a:rPr>
                          <m:t>λ</m:t>
                        </m:r>
                      </m:e>
                      <m:sub>
                        <m:r>
                          <a:rPr lang="en-US" altLang="zh-CN" sz="2400">
                            <a:effectLst/>
                            <a:latin typeface="Cambria Math" panose="02040503050406030204" pitchFamily="18" charset="0"/>
                            <a:ea typeface="宋体" panose="02010600030101010101" pitchFamily="2" charset="-122"/>
                            <a:cs typeface="Times New Roman" panose="02020603050405020304" pitchFamily="18" charset="0"/>
                          </a:rPr>
                          <m:t>0</m:t>
                        </m:r>
                      </m:sub>
                    </m:sSub>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的特征向量</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则 </a:t>
                </a:r>
                <a14:m>
                  <m:oMath xmlns:m="http://schemas.openxmlformats.org/officeDocument/2006/math">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𝑘</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sub>
                    </m:sSub>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𝒙</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sub>
                    </m:s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𝑘</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2</m:t>
                        </m:r>
                      </m:sub>
                    </m:sSub>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𝒙</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2</m:t>
                        </m:r>
                      </m:sub>
                    </m:sSub>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也是 </a:t>
                </a:r>
                <a14:m>
                  <m:oMath xmlns:m="http://schemas.openxmlformats.org/officeDocument/2006/math">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𝐀</m:t>
                    </m:r>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的属于 </a:t>
                </a:r>
                <a14:m>
                  <m:oMath xmlns:m="http://schemas.openxmlformats.org/officeDocument/2006/math">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ltLang="zh-CN" sz="2400">
                            <a:effectLst/>
                            <a:latin typeface="Cambria Math" panose="02040503050406030204" pitchFamily="18" charset="0"/>
                            <a:ea typeface="宋体" panose="02010600030101010101" pitchFamily="2" charset="-122"/>
                            <a:cs typeface="Times New Roman" panose="02020603050405020304" pitchFamily="18" charset="0"/>
                          </a:rPr>
                          <m:t>λ</m:t>
                        </m:r>
                      </m:e>
                      <m:sub>
                        <m:r>
                          <a:rPr lang="en-US" altLang="zh-CN" sz="2400">
                            <a:effectLst/>
                            <a:latin typeface="Cambria Math" panose="02040503050406030204" pitchFamily="18" charset="0"/>
                            <a:ea typeface="宋体" panose="02010600030101010101" pitchFamily="2" charset="-122"/>
                            <a:cs typeface="Times New Roman" panose="02020603050405020304" pitchFamily="18" charset="0"/>
                          </a:rPr>
                          <m:t>0</m:t>
                        </m:r>
                      </m:sub>
                    </m:sSub>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的特征向量</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其中</a:t>
                </a:r>
                <a:r>
                  <a:rPr lang="zh-CN" altLang="zh-CN" sz="2400" i="1" dirty="0">
                    <a:effectLst/>
                    <a:latin typeface="Cambria" panose="02040503050406030204" pitchFamily="18" charset="0"/>
                    <a:ea typeface="宋体" panose="02010600030101010101" pitchFamily="2" charset="-122"/>
                    <a:cs typeface="Times New Roman" panose="02020603050405020304" pitchFamily="18" charset="0"/>
                  </a:rPr>
                  <a:t> </a:t>
                </a:r>
                <a14:m>
                  <m:oMath xmlns:m="http://schemas.openxmlformats.org/officeDocument/2006/math">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𝑘</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sub>
                    </m:sSub>
                  </m:oMath>
                </a14:m>
                <a:r>
                  <a:rPr lang="en-US" altLang="zh-CN" sz="2400" i="1" dirty="0">
                    <a:effectLst/>
                    <a:latin typeface="Cambria" panose="02040503050406030204" pitchFamily="18" charset="0"/>
                    <a:ea typeface="宋体" panose="02010600030101010101" pitchFamily="2" charset="-122"/>
                    <a:cs typeface="Times New Roman" panose="02020603050405020304" pitchFamily="18" charset="0"/>
                  </a:rPr>
                  <a:t>, </a:t>
                </a:r>
                <a14:m>
                  <m:oMath xmlns:m="http://schemas.openxmlformats.org/officeDocument/2006/math">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𝑘</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2</m:t>
                        </m:r>
                      </m:sub>
                    </m:sSub>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是任意常数</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但是 </a:t>
                </a:r>
                <a14:m>
                  <m:oMath xmlns:m="http://schemas.openxmlformats.org/officeDocument/2006/math">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𝑘</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sub>
                    </m:sSub>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𝒙</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sub>
                    </m:s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𝑘</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2</m:t>
                        </m:r>
                      </m:sub>
                    </m:sSub>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𝒙</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2</m:t>
                        </m:r>
                      </m:sub>
                    </m:sSub>
                    <m:r>
                      <a:rPr lang="en-US" altLang="zh-CN" sz="24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𝟎</m:t>
                    </m:r>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a:t>
                </a:r>
                <a:endParaRPr lang="zh-CN" altLang="zh-CN" sz="2400" dirty="0">
                  <a:effectLst/>
                  <a:latin typeface="Cambria" panose="02040503050406030204" pitchFamily="18" charset="0"/>
                  <a:ea typeface="宋体" panose="02010600030101010101" pitchFamily="2" charset="-122"/>
                  <a:cs typeface="Times New Roman" panose="02020603050405020304" pitchFamily="18" charset="0"/>
                </a:endParaRPr>
              </a:p>
              <a:p>
                <a:pPr>
                  <a:lnSpc>
                    <a:spcPct val="150000"/>
                  </a:lnSpc>
                  <a:spcBef>
                    <a:spcPts val="900"/>
                  </a:spcBef>
                  <a:spcAft>
                    <a:spcPts val="900"/>
                  </a:spcAft>
                </a:pPr>
                <a:r>
                  <a:rPr lang="zh-CN" altLang="zh-CN" sz="2400" dirty="0">
                    <a:solidFill>
                      <a:srgbClr val="0070C0"/>
                    </a:solidFill>
                    <a:effectLst/>
                    <a:latin typeface="Cambria" panose="02040503050406030204" pitchFamily="18" charset="0"/>
                    <a:ea typeface="宋体" panose="02010600030101010101" pitchFamily="2" charset="-122"/>
                    <a:cs typeface="Times New Roman" panose="02020603050405020304" pitchFamily="18" charset="0"/>
                  </a:rPr>
                  <a:t>证</a:t>
                </a:r>
                <a:r>
                  <a:rPr lang="en-US" altLang="zh-CN" sz="2400" dirty="0">
                    <a:solidFill>
                      <a:srgbClr val="0070C0"/>
                    </a:solidFill>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由于</a:t>
                </a:r>
                <a:r>
                  <a:rPr lang="zh-CN" altLang="zh-CN" sz="2400" i="1" dirty="0">
                    <a:effectLst/>
                    <a:latin typeface="Cambria" panose="02040503050406030204" pitchFamily="18" charset="0"/>
                    <a:ea typeface="宋体" panose="02010600030101010101" pitchFamily="2" charset="-122"/>
                    <a:cs typeface="Times New Roman" panose="02020603050405020304" pitchFamily="18" charset="0"/>
                  </a:rPr>
                  <a:t> </a:t>
                </a:r>
                <a14:m>
                  <m:oMath xmlns:m="http://schemas.openxmlformats.org/officeDocument/2006/math">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𝒙</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sub>
                    </m:sSub>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和 </a:t>
                </a:r>
                <a14:m>
                  <m:oMath xmlns:m="http://schemas.openxmlformats.org/officeDocument/2006/math">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𝐱</m:t>
                        </m:r>
                      </m:e>
                      <m:sub>
                        <m:r>
                          <a:rPr lang="en-US" altLang="zh-CN" sz="2400">
                            <a:effectLst/>
                            <a:latin typeface="Cambria Math" panose="02040503050406030204" pitchFamily="18" charset="0"/>
                            <a:ea typeface="宋体" panose="02010600030101010101" pitchFamily="2" charset="-122"/>
                            <a:cs typeface="Times New Roman" panose="02020603050405020304" pitchFamily="18" charset="0"/>
                          </a:rPr>
                          <m:t>2</m:t>
                        </m:r>
                      </m:sub>
                    </m:sSub>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是齐次线性方程组</a:t>
                </a:r>
              </a:p>
              <a:p>
                <a:pPr>
                  <a:lnSpc>
                    <a:spcPct val="150000"/>
                  </a:lnSpc>
                  <a:spcBef>
                    <a:spcPts val="900"/>
                  </a:spcBef>
                  <a:spcAft>
                    <a:spcPts val="900"/>
                  </a:spcAft>
                </a:pPr>
                <a14:m>
                  <m:oMathPara xmlns:m="http://schemas.openxmlformats.org/officeDocument/2006/math">
                    <m:oMathParaPr>
                      <m:jc m:val="centerGroup"/>
                    </m:oMathParaPr>
                    <m:oMath xmlns:m="http://schemas.openxmlformats.org/officeDocument/2006/math">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𝜆</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0</m:t>
                          </m:r>
                        </m:sub>
                      </m:sSub>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𝑬</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𝑨</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𝒙</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𝟎</m:t>
                      </m:r>
                    </m:oMath>
                  </m:oMathPara>
                </a14:m>
                <a:endParaRPr lang="zh-CN" altLang="zh-CN" sz="2400" dirty="0">
                  <a:effectLst/>
                  <a:latin typeface="Cambria" panose="02040503050406030204" pitchFamily="18" charset="0"/>
                  <a:ea typeface="宋体" panose="02010600030101010101" pitchFamily="2" charset="-122"/>
                  <a:cs typeface="Times New Roman" panose="02020603050405020304" pitchFamily="18" charset="0"/>
                </a:endParaRPr>
              </a:p>
              <a:p>
                <a:pPr>
                  <a:lnSpc>
                    <a:spcPct val="150000"/>
                  </a:lnSpc>
                  <a:spcBef>
                    <a:spcPts val="900"/>
                  </a:spcBef>
                  <a:spcAft>
                    <a:spcPts val="900"/>
                  </a:spcAft>
                </a:pP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的解</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因此</a:t>
                </a:r>
                <a:r>
                  <a:rPr lang="zh-CN" altLang="zh-CN" sz="2400" i="1" dirty="0">
                    <a:effectLst/>
                    <a:latin typeface="Cambria" panose="02040503050406030204" pitchFamily="18" charset="0"/>
                    <a:ea typeface="宋体" panose="02010600030101010101" pitchFamily="2" charset="-122"/>
                    <a:cs typeface="Times New Roman" panose="02020603050405020304" pitchFamily="18" charset="0"/>
                  </a:rPr>
                  <a:t> </a:t>
                </a:r>
                <a14:m>
                  <m:oMath xmlns:m="http://schemas.openxmlformats.org/officeDocument/2006/math">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𝑘</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sub>
                    </m:sSub>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𝒙</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sub>
                    </m:s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𝑘</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2</m:t>
                        </m:r>
                      </m:sub>
                    </m:sSub>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𝒙</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2</m:t>
                        </m:r>
                      </m:sub>
                    </m:sSub>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也是上式的解</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a:t>
                </a:r>
                <a:r>
                  <a:rPr lang="zh-CN" altLang="en-US" sz="2400" dirty="0">
                    <a:effectLst/>
                    <a:latin typeface="Cambria" panose="02040503050406030204" pitchFamily="18" charset="0"/>
                    <a:ea typeface="宋体" panose="02010600030101010101" pitchFamily="2" charset="-122"/>
                    <a:cs typeface="Times New Roman" panose="02020603050405020304" pitchFamily="18" charset="0"/>
                  </a:rPr>
                  <a:t> </a:t>
                </a:r>
                <a:endParaRPr lang="en-US" altLang="zh-CN" sz="2400" dirty="0">
                  <a:effectLst/>
                  <a:latin typeface="Cambria" panose="02040503050406030204" pitchFamily="18" charset="0"/>
                  <a:ea typeface="宋体" panose="02010600030101010101" pitchFamily="2" charset="-122"/>
                  <a:cs typeface="Times New Roman" panose="02020603050405020304" pitchFamily="18" charset="0"/>
                </a:endParaRPr>
              </a:p>
              <a:p>
                <a:pPr>
                  <a:lnSpc>
                    <a:spcPct val="150000"/>
                  </a:lnSpc>
                  <a:spcBef>
                    <a:spcPts val="900"/>
                  </a:spcBef>
                  <a:spcAft>
                    <a:spcPts val="900"/>
                  </a:spcAft>
                </a:pPr>
                <a:r>
                  <a:rPr lang="zh-CN" altLang="en-US" sz="2400" dirty="0">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故当</a:t>
                </a:r>
                <a:r>
                  <a:rPr lang="zh-CN" altLang="zh-CN" sz="2400" i="1" dirty="0">
                    <a:effectLst/>
                    <a:latin typeface="Cambria" panose="02040503050406030204" pitchFamily="18" charset="0"/>
                    <a:ea typeface="宋体" panose="02010600030101010101" pitchFamily="2" charset="-122"/>
                    <a:cs typeface="Times New Roman" panose="02020603050405020304" pitchFamily="18" charset="0"/>
                  </a:rPr>
                  <a:t> </a:t>
                </a:r>
                <a14:m>
                  <m:oMath xmlns:m="http://schemas.openxmlformats.org/officeDocument/2006/math">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𝑘</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sub>
                    </m:sSub>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𝒙</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sub>
                    </m:s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𝑘</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2</m:t>
                        </m:r>
                      </m:sub>
                    </m:sSub>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𝒙</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2</m:t>
                        </m:r>
                      </m:sub>
                    </m:s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𝟎</m:t>
                    </m:r>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时</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是 </a:t>
                </a:r>
                <a14:m>
                  <m:oMath xmlns:m="http://schemas.openxmlformats.org/officeDocument/2006/math">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𝐀</m:t>
                    </m:r>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的属于 </a:t>
                </a:r>
                <a14:m>
                  <m:oMath xmlns:m="http://schemas.openxmlformats.org/officeDocument/2006/math">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𝜆</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0</m:t>
                        </m:r>
                      </m:sub>
                    </m:sSub>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的特征向量</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a:t>
                </a:r>
                <a:endParaRPr lang="zh-CN" altLang="zh-CN" sz="2400" dirty="0">
                  <a:effectLst/>
                  <a:latin typeface="Cambria" panose="02040503050406030204" pitchFamily="18" charset="0"/>
                  <a:ea typeface="宋体" panose="02010600030101010101" pitchFamily="2" charset="-122"/>
                  <a:cs typeface="Times New Roman" panose="02020603050405020304" pitchFamily="18" charset="0"/>
                </a:endParaRPr>
              </a:p>
            </p:txBody>
          </p:sp>
        </mc:Choice>
        <mc:Fallback xmlns="">
          <p:sp>
            <p:nvSpPr>
              <p:cNvPr id="3" name="文本框 2">
                <a:extLst>
                  <a:ext uri="{FF2B5EF4-FFF2-40B4-BE49-F238E27FC236}">
                    <a16:creationId xmlns:a16="http://schemas.microsoft.com/office/drawing/2014/main" id="{C24797BC-BD09-3D12-916C-1FEEAAB3E286}"/>
                  </a:ext>
                </a:extLst>
              </p:cNvPr>
              <p:cNvSpPr txBox="1">
                <a:spLocks noRot="1" noChangeAspect="1" noMove="1" noResize="1" noEditPoints="1" noAdjustHandles="1" noChangeArrowheads="1" noChangeShapeType="1" noTextEdit="1"/>
              </p:cNvSpPr>
              <p:nvPr/>
            </p:nvSpPr>
            <p:spPr>
              <a:xfrm>
                <a:off x="594911" y="1873635"/>
                <a:ext cx="10488058" cy="4152419"/>
              </a:xfrm>
              <a:prstGeom prst="rect">
                <a:avLst/>
              </a:prstGeom>
              <a:blipFill>
                <a:blip r:embed="rId2"/>
                <a:stretch>
                  <a:fillRect l="-969" b="-2134"/>
                </a:stretch>
              </a:blipFill>
            </p:spPr>
            <p:txBody>
              <a:bodyPr/>
              <a:lstStyle/>
              <a:p>
                <a:r>
                  <a:rPr lang="zh-CN" altLang="en-US">
                    <a:noFill/>
                  </a:rPr>
                  <a:t> </a:t>
                </a:r>
              </a:p>
            </p:txBody>
          </p:sp>
        </mc:Fallback>
      </mc:AlternateContent>
      <p:sp>
        <p:nvSpPr>
          <p:cNvPr id="5" name="文本框 4">
            <a:extLst>
              <a:ext uri="{FF2B5EF4-FFF2-40B4-BE49-F238E27FC236}">
                <a16:creationId xmlns:a16="http://schemas.microsoft.com/office/drawing/2014/main" id="{C5FF9990-D020-900D-AF2E-AB84434383EF}"/>
              </a:ext>
            </a:extLst>
          </p:cNvPr>
          <p:cNvSpPr txBox="1"/>
          <p:nvPr/>
        </p:nvSpPr>
        <p:spPr>
          <a:xfrm>
            <a:off x="250633" y="933546"/>
            <a:ext cx="6097836" cy="523220"/>
          </a:xfrm>
          <a:prstGeom prst="rect">
            <a:avLst/>
          </a:prstGeom>
          <a:solidFill>
            <a:schemeClr val="accent4">
              <a:lumMod val="60000"/>
              <a:lumOff val="40000"/>
            </a:schemeClr>
          </a:solidFill>
        </p:spPr>
        <p:txBody>
          <a:bodyPr wrap="square">
            <a:spAutoFit/>
          </a:bodyPr>
          <a:lstStyle/>
          <a:p>
            <a:pPr>
              <a:spcBef>
                <a:spcPts val="900"/>
              </a:spcBef>
              <a:spcAft>
                <a:spcPts val="900"/>
              </a:spcAft>
            </a:pPr>
            <a:r>
              <a:rPr lang="zh-CN" altLang="zh-CN" sz="2800" b="1" dirty="0">
                <a:solidFill>
                  <a:srgbClr val="0000FF"/>
                </a:solidFill>
                <a:effectLst/>
                <a:latin typeface="Cambria" panose="02040503050406030204" pitchFamily="18" charset="0"/>
                <a:ea typeface="宋体" panose="02010600030101010101" pitchFamily="2" charset="-122"/>
                <a:cs typeface="宋体" panose="02010600030101010101" pitchFamily="2" charset="-122"/>
              </a:rPr>
              <a:t>§</a:t>
            </a:r>
            <a:r>
              <a:rPr lang="en-US" altLang="zh-CN" sz="2800" dirty="0">
                <a:solidFill>
                  <a:srgbClr val="0000FF"/>
                </a:solidFill>
                <a:effectLst/>
                <a:latin typeface="Cambria" panose="02040503050406030204" pitchFamily="18" charset="0"/>
                <a:ea typeface="宋体" panose="02010600030101010101" pitchFamily="2" charset="-122"/>
                <a:cs typeface="Times New Roman" panose="02020603050405020304" pitchFamily="18" charset="0"/>
              </a:rPr>
              <a:t>6.1.4 </a:t>
            </a:r>
            <a:r>
              <a:rPr lang="zh-CN" altLang="zh-CN" sz="2800" dirty="0">
                <a:solidFill>
                  <a:srgbClr val="0000FF"/>
                </a:solidFill>
                <a:effectLst/>
                <a:latin typeface="Cambria" panose="02040503050406030204" pitchFamily="18" charset="0"/>
                <a:ea typeface="宋体" panose="02010600030101010101" pitchFamily="2" charset="-122"/>
                <a:cs typeface="Times New Roman" panose="02020603050405020304" pitchFamily="18" charset="0"/>
              </a:rPr>
              <a:t>矩阵特征值与特征向量的性质</a:t>
            </a:r>
          </a:p>
        </p:txBody>
      </p:sp>
    </p:spTree>
    <p:extLst>
      <p:ext uri="{BB962C8B-B14F-4D97-AF65-F5344CB8AC3E}">
        <p14:creationId xmlns:p14="http://schemas.microsoft.com/office/powerpoint/2010/main" val="2729602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C67F14DF-6F6D-0AF1-FEB8-3CBAB84163EF}"/>
                  </a:ext>
                </a:extLst>
              </p:cNvPr>
              <p:cNvSpPr txBox="1"/>
              <p:nvPr/>
            </p:nvSpPr>
            <p:spPr>
              <a:xfrm>
                <a:off x="517793" y="1095111"/>
                <a:ext cx="10829581" cy="4267835"/>
              </a:xfrm>
              <a:prstGeom prst="rect">
                <a:avLst/>
              </a:prstGeom>
              <a:noFill/>
            </p:spPr>
            <p:txBody>
              <a:bodyPr wrap="square">
                <a:spAutoFit/>
              </a:bodyPr>
              <a:lstStyle/>
              <a:p>
                <a:pPr>
                  <a:lnSpc>
                    <a:spcPct val="150000"/>
                  </a:lnSpc>
                  <a:spcBef>
                    <a:spcPts val="900"/>
                  </a:spcBef>
                  <a:spcAft>
                    <a:spcPts val="900"/>
                  </a:spcAft>
                </a:pPr>
                <a:r>
                  <a:rPr lang="zh-CN" altLang="zh-CN" sz="2400" b="1" dirty="0">
                    <a:solidFill>
                      <a:srgbClr val="0070C0"/>
                    </a:solidFill>
                    <a:effectLst/>
                    <a:latin typeface="Cambria" panose="02040503050406030204" pitchFamily="18" charset="0"/>
                    <a:ea typeface="宋体" panose="02010600030101010101" pitchFamily="2" charset="-122"/>
                    <a:cs typeface="Times New Roman" panose="02020603050405020304" pitchFamily="18" charset="0"/>
                  </a:rPr>
                  <a:t>定理</a:t>
                </a:r>
                <a:r>
                  <a:rPr lang="en-US" altLang="zh-CN" sz="2400" b="1" dirty="0">
                    <a:solidFill>
                      <a:srgbClr val="0070C0"/>
                    </a:solidFill>
                    <a:effectLst/>
                    <a:latin typeface="Cambria" panose="02040503050406030204" pitchFamily="18" charset="0"/>
                    <a:ea typeface="宋体" panose="02010600030101010101" pitchFamily="2" charset="-122"/>
                    <a:cs typeface="Times New Roman" panose="02020603050405020304" pitchFamily="18" charset="0"/>
                  </a:rPr>
                  <a:t>6. 1.3</a:t>
                </a:r>
                <a:r>
                  <a:rPr lang="en-US" altLang="zh-CN" sz="2400" dirty="0">
                    <a:solidFill>
                      <a:srgbClr val="0070C0"/>
                    </a:solidFill>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一个特征向量不能属于不同的特征值</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endParaRPr lang="zh-CN" altLang="zh-CN" sz="2400" dirty="0">
                  <a:effectLst/>
                  <a:latin typeface="Cambria" panose="02040503050406030204" pitchFamily="18" charset="0"/>
                  <a:ea typeface="宋体" panose="02010600030101010101" pitchFamily="2" charset="-122"/>
                  <a:cs typeface="Times New Roman" panose="02020603050405020304" pitchFamily="18" charset="0"/>
                </a:endParaRPr>
              </a:p>
              <a:p>
                <a:pPr indent="304800">
                  <a:lnSpc>
                    <a:spcPct val="150000"/>
                  </a:lnSpc>
                  <a:spcBef>
                    <a:spcPts val="900"/>
                  </a:spcBef>
                  <a:spcAft>
                    <a:spcPts val="900"/>
                  </a:spcAft>
                </a:pPr>
                <a:r>
                  <a:rPr lang="zh-CN" altLang="en-US" sz="2400" dirty="0">
                    <a:solidFill>
                      <a:srgbClr val="0070C0"/>
                    </a:solidFill>
                    <a:effectLst/>
                    <a:latin typeface="Cambria" panose="02040503050406030204" pitchFamily="18" charset="0"/>
                    <a:ea typeface="宋体" panose="02010600030101010101" pitchFamily="2" charset="-122"/>
                    <a:cs typeface="Times New Roman" panose="02020603050405020304" pitchFamily="18" charset="0"/>
                  </a:rPr>
                  <a:t>证</a:t>
                </a:r>
                <a:r>
                  <a:rPr lang="en-US" altLang="zh-CN" sz="2400" dirty="0">
                    <a:solidFill>
                      <a:srgbClr val="0070C0"/>
                    </a:solidFill>
                    <a:effectLst/>
                    <a:latin typeface="Cambria" panose="02040503050406030204" pitchFamily="18" charset="0"/>
                    <a:ea typeface="宋体" panose="02010600030101010101" pitchFamily="2" charset="-122"/>
                    <a:cs typeface="Times New Roman" panose="02020603050405020304" pitchFamily="18" charset="0"/>
                  </a:rPr>
                  <a:t>:</a:t>
                </a:r>
                <a:r>
                  <a:rPr lang="zh-CN" altLang="en-US" sz="2400" dirty="0">
                    <a:solidFill>
                      <a:srgbClr val="0070C0"/>
                    </a:solidFill>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如果 </a:t>
                </a:r>
                <a14:m>
                  <m:oMath xmlns:m="http://schemas.openxmlformats.org/officeDocument/2006/math">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𝐱</m:t>
                    </m:r>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同时是 </a:t>
                </a:r>
                <a14:m>
                  <m:oMath xmlns:m="http://schemas.openxmlformats.org/officeDocument/2006/math">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𝐀</m:t>
                    </m:r>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的属于特征值 </a:t>
                </a:r>
                <a14:m>
                  <m:oMath xmlns:m="http://schemas.openxmlformats.org/officeDocument/2006/math">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𝜆</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sub>
                    </m:sSub>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14:m>
                  <m:oMath xmlns:m="http://schemas.openxmlformats.org/officeDocument/2006/math">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𝜆</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2</m:t>
                        </m:r>
                      </m:sub>
                    </m:sSub>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14:m>
                  <m:oMath xmlns:m="http://schemas.openxmlformats.org/officeDocument/2006/math">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𝜆</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sub>
                    </m:s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𝜆</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2</m:t>
                        </m:r>
                      </m:sub>
                    </m:sSub>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的特征向量</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即有</a:t>
                </a:r>
              </a:p>
              <a:p>
                <a:pPr>
                  <a:lnSpc>
                    <a:spcPct val="150000"/>
                  </a:lnSpc>
                  <a:spcBef>
                    <a:spcPts val="900"/>
                  </a:spcBef>
                  <a:spcAft>
                    <a:spcPts val="900"/>
                  </a:spcAft>
                </a:pPr>
                <a14:m>
                  <m:oMathPara xmlns:m="http://schemas.openxmlformats.org/officeDocument/2006/math">
                    <m:oMathParaPr>
                      <m:jc m:val="centerGroup"/>
                    </m:oMathParaPr>
                    <m:oMath xmlns:m="http://schemas.openxmlformats.org/officeDocument/2006/math">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𝐀𝐱</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𝜆</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sub>
                      </m:sSub>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𝐱</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,  </m:t>
                      </m:r>
                      <m:r>
                        <m:rPr>
                          <m:nor/>
                        </m:rPr>
                        <a:rPr lang="zh-CN" altLang="zh-CN" sz="2400">
                          <a:effectLst/>
                          <a:latin typeface="Cambria" panose="02040503050406030204" pitchFamily="18" charset="0"/>
                          <a:ea typeface="宋体" panose="02010600030101010101" pitchFamily="2" charset="-122"/>
                          <a:cs typeface="Times New Roman" panose="02020603050405020304" pitchFamily="18" charset="0"/>
                        </a:rPr>
                        <m:t>且</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  </m:t>
                      </m:r>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𝐀𝐱</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𝜆</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2</m:t>
                          </m:r>
                        </m:sub>
                      </m:sSub>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𝐱</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oMath>
                  </m:oMathPara>
                </a14:m>
                <a:endParaRPr lang="zh-CN" altLang="zh-CN" sz="2400" dirty="0">
                  <a:effectLst/>
                  <a:latin typeface="Cambria" panose="02040503050406030204" pitchFamily="18" charset="0"/>
                  <a:ea typeface="宋体" panose="02010600030101010101" pitchFamily="2" charset="-122"/>
                  <a:cs typeface="Times New Roman" panose="02020603050405020304" pitchFamily="18" charset="0"/>
                </a:endParaRPr>
              </a:p>
              <a:p>
                <a:pPr>
                  <a:lnSpc>
                    <a:spcPct val="150000"/>
                  </a:lnSpc>
                  <a:spcBef>
                    <a:spcPts val="900"/>
                  </a:spcBef>
                  <a:spcAft>
                    <a:spcPts val="900"/>
                  </a:spcAft>
                </a:pP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则</a:t>
                </a:r>
              </a:p>
              <a:p>
                <a:pPr>
                  <a:lnSpc>
                    <a:spcPct val="150000"/>
                  </a:lnSpc>
                  <a:spcBef>
                    <a:spcPts val="900"/>
                  </a:spcBef>
                  <a:spcAft>
                    <a:spcPts val="900"/>
                  </a:spcAft>
                </a:pPr>
                <a14:m>
                  <m:oMathPara xmlns:m="http://schemas.openxmlformats.org/officeDocument/2006/math">
                    <m:oMathParaPr>
                      <m:jc m:val="centerGroup"/>
                    </m:oMathParaPr>
                    <m:oMath xmlns:m="http://schemas.openxmlformats.org/officeDocument/2006/math">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𝜆</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sub>
                      </m:sSub>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𝐱</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𝜆</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2</m:t>
                          </m:r>
                        </m:sub>
                      </m:sSub>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𝐱</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  </m:t>
                      </m:r>
                      <m:r>
                        <m:rPr>
                          <m:nor/>
                        </m:rPr>
                        <a:rPr lang="zh-CN" altLang="zh-CN" sz="2400">
                          <a:effectLst/>
                          <a:latin typeface="Cambria" panose="02040503050406030204" pitchFamily="18" charset="0"/>
                          <a:ea typeface="宋体" panose="02010600030101010101" pitchFamily="2" charset="-122"/>
                          <a:cs typeface="Times New Roman" panose="02020603050405020304" pitchFamily="18" charset="0"/>
                        </a:rPr>
                        <m:t>即</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  (</m:t>
                      </m:r>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𝜆</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sub>
                      </m:s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𝜆</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2</m:t>
                          </m:r>
                        </m:sub>
                      </m:s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𝐱</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𝟎</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oMath>
                  </m:oMathPara>
                </a14:m>
                <a:endParaRPr lang="zh-CN" altLang="zh-CN" sz="2400" dirty="0">
                  <a:effectLst/>
                  <a:latin typeface="Cambria" panose="02040503050406030204" pitchFamily="18" charset="0"/>
                  <a:ea typeface="宋体" panose="02010600030101010101" pitchFamily="2" charset="-122"/>
                  <a:cs typeface="Times New Roman" panose="02020603050405020304" pitchFamily="18" charset="0"/>
                </a:endParaRPr>
              </a:p>
              <a:p>
                <a:pPr>
                  <a:lnSpc>
                    <a:spcPct val="150000"/>
                  </a:lnSpc>
                  <a:spcBef>
                    <a:spcPts val="900"/>
                  </a:spcBef>
                  <a:spcAft>
                    <a:spcPts val="900"/>
                  </a:spcAft>
                </a:pP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由于 </a:t>
                </a:r>
                <a14:m>
                  <m:oMath xmlns:m="http://schemas.openxmlformats.org/officeDocument/2006/math">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𝜆</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sub>
                    </m:s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𝜆</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2</m:t>
                        </m:r>
                      </m:sub>
                    </m:s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≠0</m:t>
                    </m:r>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故 </a:t>
                </a:r>
                <a14:m>
                  <m:oMath xmlns:m="http://schemas.openxmlformats.org/officeDocument/2006/math">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𝐱</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𝟎</m:t>
                    </m:r>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这与特征向量 </a:t>
                </a:r>
                <a14:m>
                  <m:oMath xmlns:m="http://schemas.openxmlformats.org/officeDocument/2006/math">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𝐱</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𝟎</m:t>
                    </m:r>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矛盾</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a:t>
                </a:r>
                <a:endParaRPr lang="zh-CN" altLang="zh-CN" sz="2400" dirty="0">
                  <a:effectLst/>
                  <a:latin typeface="Cambria" panose="02040503050406030204" pitchFamily="18" charset="0"/>
                  <a:ea typeface="宋体" panose="02010600030101010101" pitchFamily="2" charset="-122"/>
                  <a:cs typeface="Times New Roman" panose="02020603050405020304" pitchFamily="18" charset="0"/>
                </a:endParaRPr>
              </a:p>
            </p:txBody>
          </p:sp>
        </mc:Choice>
        <mc:Fallback xmlns="">
          <p:sp>
            <p:nvSpPr>
              <p:cNvPr id="3" name="文本框 2">
                <a:extLst>
                  <a:ext uri="{FF2B5EF4-FFF2-40B4-BE49-F238E27FC236}">
                    <a16:creationId xmlns:a16="http://schemas.microsoft.com/office/drawing/2014/main" id="{C67F14DF-6F6D-0AF1-FEB8-3CBAB84163EF}"/>
                  </a:ext>
                </a:extLst>
              </p:cNvPr>
              <p:cNvSpPr txBox="1">
                <a:spLocks noRot="1" noChangeAspect="1" noMove="1" noResize="1" noEditPoints="1" noAdjustHandles="1" noChangeArrowheads="1" noChangeShapeType="1" noTextEdit="1"/>
              </p:cNvSpPr>
              <p:nvPr/>
            </p:nvSpPr>
            <p:spPr>
              <a:xfrm>
                <a:off x="517793" y="1095111"/>
                <a:ext cx="10829581" cy="4267835"/>
              </a:xfrm>
              <a:prstGeom prst="rect">
                <a:avLst/>
              </a:prstGeom>
              <a:blipFill>
                <a:blip r:embed="rId2"/>
                <a:stretch>
                  <a:fillRect l="-820" b="-207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415923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4417ADDE-26DE-0266-C25F-32F803E51886}"/>
              </a:ext>
            </a:extLst>
          </p:cNvPr>
          <p:cNvSpPr txBox="1"/>
          <p:nvPr/>
        </p:nvSpPr>
        <p:spPr>
          <a:xfrm>
            <a:off x="316735" y="1109816"/>
            <a:ext cx="6097836" cy="523220"/>
          </a:xfrm>
          <a:prstGeom prst="rect">
            <a:avLst/>
          </a:prstGeom>
          <a:solidFill>
            <a:schemeClr val="accent4"/>
          </a:solidFill>
        </p:spPr>
        <p:txBody>
          <a:bodyPr wrap="square">
            <a:spAutoFit/>
          </a:bodyPr>
          <a:lstStyle/>
          <a:p>
            <a:pPr>
              <a:spcBef>
                <a:spcPts val="900"/>
              </a:spcBef>
              <a:spcAft>
                <a:spcPts val="900"/>
              </a:spcAft>
            </a:pPr>
            <a:r>
              <a:rPr lang="zh-CN" altLang="zh-CN" sz="2800" b="1" dirty="0">
                <a:solidFill>
                  <a:srgbClr val="0000FF"/>
                </a:solidFill>
                <a:effectLst/>
                <a:latin typeface="Cambria" panose="02040503050406030204" pitchFamily="18" charset="0"/>
                <a:ea typeface="宋体" panose="02010600030101010101" pitchFamily="2" charset="-122"/>
                <a:cs typeface="宋体" panose="02010600030101010101" pitchFamily="2" charset="-122"/>
              </a:rPr>
              <a:t>§</a:t>
            </a:r>
            <a:r>
              <a:rPr lang="en-US" altLang="zh-CN" sz="2800" dirty="0">
                <a:solidFill>
                  <a:srgbClr val="0000FF"/>
                </a:solidFill>
                <a:effectLst/>
                <a:latin typeface="Cambria" panose="02040503050406030204" pitchFamily="18" charset="0"/>
                <a:ea typeface="宋体" panose="02010600030101010101" pitchFamily="2" charset="-122"/>
                <a:cs typeface="Times New Roman" panose="02020603050405020304" pitchFamily="18" charset="0"/>
              </a:rPr>
              <a:t>6.1.1 </a:t>
            </a:r>
            <a:r>
              <a:rPr lang="zh-CN" altLang="zh-CN" sz="2800" dirty="0">
                <a:solidFill>
                  <a:srgbClr val="0000FF"/>
                </a:solidFill>
                <a:effectLst/>
                <a:latin typeface="Cambria" panose="02040503050406030204" pitchFamily="18" charset="0"/>
                <a:ea typeface="宋体" panose="02010600030101010101" pitchFamily="2" charset="-122"/>
                <a:cs typeface="Times New Roman" panose="02020603050405020304" pitchFamily="18" charset="0"/>
              </a:rPr>
              <a:t>矩阵特征值与特征向量的定义</a:t>
            </a:r>
          </a:p>
        </p:txBody>
      </p:sp>
      <p:sp>
        <p:nvSpPr>
          <p:cNvPr id="5" name="文本框 4">
            <a:extLst>
              <a:ext uri="{FF2B5EF4-FFF2-40B4-BE49-F238E27FC236}">
                <a16:creationId xmlns:a16="http://schemas.microsoft.com/office/drawing/2014/main" id="{88E5F519-9677-AD21-CDE8-AEC41E7DC120}"/>
              </a:ext>
            </a:extLst>
          </p:cNvPr>
          <p:cNvSpPr txBox="1"/>
          <p:nvPr/>
        </p:nvSpPr>
        <p:spPr>
          <a:xfrm>
            <a:off x="867578" y="2002182"/>
            <a:ext cx="6097836" cy="461665"/>
          </a:xfrm>
          <a:prstGeom prst="rect">
            <a:avLst/>
          </a:prstGeom>
          <a:noFill/>
        </p:spPr>
        <p:txBody>
          <a:bodyPr wrap="square">
            <a:spAutoFit/>
          </a:bodyPr>
          <a:lstStyle/>
          <a:p>
            <a:r>
              <a:rPr lang="zh-CN" altLang="zh-CN" sz="2400" dirty="0">
                <a:solidFill>
                  <a:srgbClr val="FF0000"/>
                </a:solidFill>
                <a:effectLst/>
                <a:latin typeface="Cambria" panose="02040503050406030204" pitchFamily="18" charset="0"/>
                <a:ea typeface="宋体" panose="02010600030101010101" pitchFamily="2" charset="-122"/>
                <a:cs typeface="Times New Roman" panose="02020603050405020304" pitchFamily="18" charset="0"/>
              </a:rPr>
              <a:t>矩阵乘以向量</a:t>
            </a:r>
            <a:r>
              <a:rPr lang="en-US" altLang="zh-CN" sz="2400" dirty="0">
                <a:solidFill>
                  <a:srgbClr val="FF0000"/>
                </a:solidFill>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solidFill>
                  <a:srgbClr val="FF0000"/>
                </a:solidFill>
                <a:effectLst/>
                <a:latin typeface="Cambria" panose="02040503050406030204" pitchFamily="18" charset="0"/>
                <a:ea typeface="宋体" panose="02010600030101010101" pitchFamily="2" charset="-122"/>
                <a:cs typeface="Times New Roman" panose="02020603050405020304" pitchFamily="18" charset="0"/>
              </a:rPr>
              <a:t>其功能是什么</a:t>
            </a:r>
            <a:r>
              <a:rPr lang="en-US" altLang="zh-CN" sz="2400" dirty="0">
                <a:solidFill>
                  <a:srgbClr val="FF0000"/>
                </a:solidFill>
                <a:effectLst/>
                <a:latin typeface="Cambria" panose="02040503050406030204" pitchFamily="18" charset="0"/>
                <a:ea typeface="宋体" panose="02010600030101010101" pitchFamily="2" charset="-122"/>
                <a:cs typeface="Times New Roman" panose="02020603050405020304" pitchFamily="18" charset="0"/>
              </a:rPr>
              <a:t>?</a:t>
            </a:r>
            <a:r>
              <a:rPr lang="zh-CN" altLang="zh-CN" sz="2400" dirty="0">
                <a:solidFill>
                  <a:srgbClr val="FF0000"/>
                </a:solidFill>
                <a:effectLst/>
              </a:rPr>
              <a:t> </a:t>
            </a:r>
            <a:endParaRPr lang="zh-CN" altLang="en-US" sz="2400" dirty="0">
              <a:solidFill>
                <a:srgbClr val="FF0000"/>
              </a:solidFill>
            </a:endParaRPr>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8E63DA10-B3BA-22DB-5CE6-9CD77699DCF1}"/>
                  </a:ext>
                </a:extLst>
              </p:cNvPr>
              <p:cNvSpPr txBox="1"/>
              <p:nvPr/>
            </p:nvSpPr>
            <p:spPr>
              <a:xfrm>
                <a:off x="506777" y="2807291"/>
                <a:ext cx="7094862" cy="2163541"/>
              </a:xfrm>
              <a:prstGeom prst="rect">
                <a:avLst/>
              </a:prstGeom>
              <a:noFill/>
            </p:spPr>
            <p:txBody>
              <a:bodyPr wrap="square">
                <a:spAutoFit/>
              </a:bodyPr>
              <a:lstStyle/>
              <a:p>
                <a:pPr indent="304800">
                  <a:lnSpc>
                    <a:spcPct val="150000"/>
                  </a:lnSpc>
                  <a:spcBef>
                    <a:spcPts val="900"/>
                  </a:spcBef>
                  <a:spcAft>
                    <a:spcPts val="900"/>
                  </a:spcAft>
                </a:pP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给定</a:t>
                </a:r>
                <a:r>
                  <a:rPr lang="en-US" altLang="zh-CN" sz="2400" i="1" dirty="0">
                    <a:effectLst/>
                    <a:latin typeface="Cambria" panose="02040503050406030204" pitchFamily="18" charset="0"/>
                    <a:ea typeface="宋体" panose="02010600030101010101" pitchFamily="2" charset="-122"/>
                    <a:cs typeface="Times New Roman" panose="02020603050405020304" pitchFamily="18" charset="0"/>
                  </a:rPr>
                  <a:t> </a:t>
                </a:r>
                <a14:m>
                  <m:oMath xmlns:m="http://schemas.openxmlformats.org/officeDocument/2006/math">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𝑨</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d>
                      <m:d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dPr>
                      <m:e>
                        <m:m>
                          <m:mPr>
                            <m:plcHide m:val="on"/>
                            <m:mcs>
                              <m:mc>
                                <m:mcPr>
                                  <m:count m:val="2"/>
                                  <m:mcJc m:val="center"/>
                                </m:mcPr>
                              </m:mc>
                            </m:mcs>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mPr>
                          <m:m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e>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2</m:t>
                              </m:r>
                            </m:e>
                          </m:mr>
                          <m:m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2</m:t>
                              </m:r>
                            </m:e>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e>
                          </m:mr>
                        </m:m>
                      </m:e>
                    </m:d>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取</a:t>
                </a:r>
                <a:r>
                  <a:rPr lang="en-US" altLang="zh-CN" sz="2400" i="1" dirty="0">
                    <a:effectLst/>
                    <a:latin typeface="Cambria" panose="02040503050406030204" pitchFamily="18" charset="0"/>
                    <a:ea typeface="宋体" panose="02010600030101010101" pitchFamily="2" charset="-122"/>
                    <a:cs typeface="Times New Roman" panose="02020603050405020304" pitchFamily="18" charset="0"/>
                  </a:rPr>
                  <a:t> </a:t>
                </a:r>
                <a14:m>
                  <m:oMath xmlns:m="http://schemas.openxmlformats.org/officeDocument/2006/math">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𝒙</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d>
                      <m:d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dPr>
                      <m:e>
                        <m:m>
                          <m:mPr>
                            <m:plcHide m:val="on"/>
                            <m:mcs>
                              <m:mc>
                                <m:mcPr>
                                  <m:count m:val="1"/>
                                  <m:mcJc m:val="center"/>
                                </m:mcPr>
                              </m:mc>
                            </m:mcs>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mPr>
                          <m:m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0</m:t>
                              </m:r>
                            </m:e>
                          </m:mr>
                          <m:m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e>
                          </m:mr>
                        </m:m>
                      </m:e>
                    </m:d>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有 </a:t>
                </a:r>
              </a:p>
              <a:p>
                <a:pPr algn="ctr">
                  <a:lnSpc>
                    <a:spcPct val="150000"/>
                  </a:lnSpc>
                  <a:spcBef>
                    <a:spcPts val="900"/>
                  </a:spcBef>
                  <a:spcAft>
                    <a:spcPts val="900"/>
                  </a:spcAft>
                </a:pPr>
                <a14:m>
                  <m:oMathPara xmlns:m="http://schemas.openxmlformats.org/officeDocument/2006/math">
                    <m:oMathParaPr>
                      <m:jc m:val="centerGroup"/>
                    </m:oMathParaPr>
                    <m:oMath xmlns:m="http://schemas.openxmlformats.org/officeDocument/2006/math">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𝑨𝒙</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d>
                        <m:d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dPr>
                        <m:e>
                          <m:m>
                            <m:mPr>
                              <m:plcHide m:val="on"/>
                              <m:mcs>
                                <m:mc>
                                  <m:mcPr>
                                    <m:count m:val="2"/>
                                    <m:mcJc m:val="center"/>
                                  </m:mcPr>
                                </m:mc>
                              </m:mcs>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mPr>
                            <m:m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e>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2</m:t>
                                </m:r>
                              </m:e>
                            </m:mr>
                            <m:m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2</m:t>
                                </m:r>
                              </m:e>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e>
                            </m:mr>
                          </m:m>
                        </m:e>
                      </m:d>
                      <m:d>
                        <m:d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dPr>
                        <m:e>
                          <m:m>
                            <m:mPr>
                              <m:plcHide m:val="on"/>
                              <m:mcs>
                                <m:mc>
                                  <m:mcPr>
                                    <m:count m:val="1"/>
                                    <m:mcJc m:val="center"/>
                                  </m:mcPr>
                                </m:mc>
                              </m:mcs>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mPr>
                            <m:m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0</m:t>
                                </m:r>
                              </m:e>
                            </m:mr>
                            <m:m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e>
                            </m:mr>
                          </m:m>
                        </m:e>
                      </m:d>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d>
                        <m:d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dPr>
                        <m:e>
                          <m:m>
                            <m:mPr>
                              <m:plcHide m:val="on"/>
                              <m:mcs>
                                <m:mc>
                                  <m:mcPr>
                                    <m:count m:val="1"/>
                                    <m:mcJc m:val="center"/>
                                  </m:mcPr>
                                </m:mc>
                              </m:mcs>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mPr>
                            <m:m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2</m:t>
                                </m:r>
                              </m:e>
                            </m:mr>
                            <m:m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e>
                            </m:mr>
                          </m:m>
                        </m:e>
                      </m:d>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oMath>
                  </m:oMathPara>
                </a14:m>
                <a:endParaRPr lang="zh-CN" altLang="zh-CN" sz="2400" dirty="0">
                  <a:effectLst/>
                  <a:latin typeface="Cambria" panose="02040503050406030204" pitchFamily="18" charset="0"/>
                  <a:ea typeface="宋体" panose="02010600030101010101" pitchFamily="2" charset="-122"/>
                  <a:cs typeface="Times New Roman" panose="02020603050405020304" pitchFamily="18" charset="0"/>
                </a:endParaRPr>
              </a:p>
            </p:txBody>
          </p:sp>
        </mc:Choice>
        <mc:Fallback xmlns="">
          <p:sp>
            <p:nvSpPr>
              <p:cNvPr id="7" name="文本框 6">
                <a:extLst>
                  <a:ext uri="{FF2B5EF4-FFF2-40B4-BE49-F238E27FC236}">
                    <a16:creationId xmlns:a16="http://schemas.microsoft.com/office/drawing/2014/main" id="{8E63DA10-B3BA-22DB-5CE6-9CD77699DCF1}"/>
                  </a:ext>
                </a:extLst>
              </p:cNvPr>
              <p:cNvSpPr txBox="1">
                <a:spLocks noRot="1" noChangeAspect="1" noMove="1" noResize="1" noEditPoints="1" noAdjustHandles="1" noChangeArrowheads="1" noChangeShapeType="1" noTextEdit="1"/>
              </p:cNvSpPr>
              <p:nvPr/>
            </p:nvSpPr>
            <p:spPr>
              <a:xfrm>
                <a:off x="506777" y="2807291"/>
                <a:ext cx="7094862" cy="2163541"/>
              </a:xfrm>
              <a:prstGeom prst="rect">
                <a:avLst/>
              </a:prstGeom>
              <a:blipFill>
                <a:blip r:embed="rId2"/>
                <a:stretch>
                  <a:fillRect/>
                </a:stretch>
              </a:blipFill>
            </p:spPr>
            <p:txBody>
              <a:bodyPr/>
              <a:lstStyle/>
              <a:p>
                <a:r>
                  <a:rPr lang="zh-CN" altLang="en-US">
                    <a:noFill/>
                  </a:rPr>
                  <a:t> </a:t>
                </a:r>
              </a:p>
            </p:txBody>
          </p:sp>
        </mc:Fallback>
      </mc:AlternateContent>
      <p:pic>
        <p:nvPicPr>
          <p:cNvPr id="8" name="图片 7">
            <a:extLst>
              <a:ext uri="{FF2B5EF4-FFF2-40B4-BE49-F238E27FC236}">
                <a16:creationId xmlns:a16="http://schemas.microsoft.com/office/drawing/2014/main" id="{BDFB089A-E3E7-E403-8EA9-AD122EAAADF7}"/>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017839" y="1061817"/>
            <a:ext cx="3461736" cy="3438734"/>
          </a:xfrm>
          <a:prstGeom prst="rect">
            <a:avLst/>
          </a:prstGeom>
          <a:noFill/>
          <a:ln>
            <a:noFill/>
          </a:ln>
        </p:spPr>
      </p:pic>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5EFCA111-318E-A157-AB31-7936A0454C8A}"/>
                  </a:ext>
                </a:extLst>
              </p:cNvPr>
              <p:cNvSpPr txBox="1"/>
              <p:nvPr/>
            </p:nvSpPr>
            <p:spPr>
              <a:xfrm>
                <a:off x="837281" y="5314276"/>
                <a:ext cx="9816029" cy="1128514"/>
              </a:xfrm>
              <a:prstGeom prst="rect">
                <a:avLst/>
              </a:prstGeom>
              <a:noFill/>
            </p:spPr>
            <p:txBody>
              <a:bodyPr wrap="square">
                <a:spAutoFit/>
              </a:bodyPr>
              <a:lstStyle/>
              <a:p>
                <a:pPr indent="304800">
                  <a:lnSpc>
                    <a:spcPct val="150000"/>
                  </a:lnSpc>
                  <a:spcBef>
                    <a:spcPts val="900"/>
                  </a:spcBef>
                  <a:spcAft>
                    <a:spcPts val="900"/>
                  </a:spcAft>
                </a:pPr>
                <a:r>
                  <a:rPr lang="zh-CN" altLang="en-US"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方阵</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14:m>
                  <m:oMath xmlns:m="http://schemas.openxmlformats.org/officeDocument/2006/math">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𝑨</m:t>
                    </m:r>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乘以向量</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14:m>
                  <m:oMath xmlns:m="http://schemas.openxmlformats.org/officeDocument/2006/math">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𝒙</m:t>
                    </m:r>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u="sng" dirty="0">
                    <a:effectLst/>
                    <a:latin typeface="Cambria" panose="02040503050406030204" pitchFamily="18" charset="0"/>
                    <a:ea typeface="宋体" panose="02010600030101010101" pitchFamily="2" charset="-122"/>
                    <a:cs typeface="Times New Roman" panose="02020603050405020304" pitchFamily="18" charset="0"/>
                  </a:rPr>
                  <a:t>一般来说</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其结果相当于把向量</a:t>
                </a:r>
                <a:r>
                  <a:rPr lang="en-US" altLang="zh-CN" sz="2400" i="1" dirty="0">
                    <a:effectLst/>
                    <a:latin typeface="Cambria" panose="02040503050406030204" pitchFamily="18" charset="0"/>
                    <a:ea typeface="宋体" panose="02010600030101010101" pitchFamily="2" charset="-122"/>
                    <a:cs typeface="Times New Roman" panose="02020603050405020304" pitchFamily="18" charset="0"/>
                  </a:rPr>
                  <a:t> </a:t>
                </a:r>
                <a14:m>
                  <m:oMath xmlns:m="http://schemas.openxmlformats.org/officeDocument/2006/math">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𝒙</m:t>
                    </m:r>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作一个变换</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将</a:t>
                </a:r>
                <a:r>
                  <a:rPr lang="en-US" altLang="zh-CN" sz="2400" i="1" dirty="0">
                    <a:effectLst/>
                    <a:latin typeface="Cambria" panose="02040503050406030204" pitchFamily="18" charset="0"/>
                    <a:ea typeface="宋体" panose="02010600030101010101" pitchFamily="2" charset="-122"/>
                    <a:cs typeface="Times New Roman" panose="02020603050405020304" pitchFamily="18" charset="0"/>
                  </a:rPr>
                  <a:t> </a:t>
                </a:r>
                <a14:m>
                  <m:oMath xmlns:m="http://schemas.openxmlformats.org/officeDocument/2006/math">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𝒙</m:t>
                    </m:r>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旋转到一个新的位置</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同时长度一般也发生变化</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a:t>
                </a:r>
                <a:endParaRPr lang="zh-CN" altLang="zh-CN" sz="2400" dirty="0">
                  <a:effectLst/>
                  <a:latin typeface="Cambria" panose="02040503050406030204" pitchFamily="18" charset="0"/>
                  <a:ea typeface="宋体" panose="02010600030101010101" pitchFamily="2" charset="-122"/>
                  <a:cs typeface="Times New Roman" panose="02020603050405020304" pitchFamily="18" charset="0"/>
                </a:endParaRPr>
              </a:p>
            </p:txBody>
          </p:sp>
        </mc:Choice>
        <mc:Fallback xmlns="">
          <p:sp>
            <p:nvSpPr>
              <p:cNvPr id="10" name="文本框 9">
                <a:extLst>
                  <a:ext uri="{FF2B5EF4-FFF2-40B4-BE49-F238E27FC236}">
                    <a16:creationId xmlns:a16="http://schemas.microsoft.com/office/drawing/2014/main" id="{5EFCA111-318E-A157-AB31-7936A0454C8A}"/>
                  </a:ext>
                </a:extLst>
              </p:cNvPr>
              <p:cNvSpPr txBox="1">
                <a:spLocks noRot="1" noChangeAspect="1" noMove="1" noResize="1" noEditPoints="1" noAdjustHandles="1" noChangeArrowheads="1" noChangeShapeType="1" noTextEdit="1"/>
              </p:cNvSpPr>
              <p:nvPr/>
            </p:nvSpPr>
            <p:spPr>
              <a:xfrm>
                <a:off x="837281" y="5314276"/>
                <a:ext cx="9816029" cy="1128514"/>
              </a:xfrm>
              <a:prstGeom prst="rect">
                <a:avLst/>
              </a:prstGeom>
              <a:blipFill>
                <a:blip r:embed="rId4"/>
                <a:stretch>
                  <a:fillRect l="-903" b="-1111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213319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33250D3F-7DBB-81A6-B1D4-92F0141AD74E}"/>
                  </a:ext>
                </a:extLst>
              </p:cNvPr>
              <p:cNvSpPr txBox="1"/>
              <p:nvPr/>
            </p:nvSpPr>
            <p:spPr>
              <a:xfrm>
                <a:off x="572877" y="1322273"/>
                <a:ext cx="10355856" cy="3483005"/>
              </a:xfrm>
              <a:prstGeom prst="rect">
                <a:avLst/>
              </a:prstGeom>
              <a:noFill/>
            </p:spPr>
            <p:txBody>
              <a:bodyPr wrap="square">
                <a:spAutoFit/>
              </a:bodyPr>
              <a:lstStyle/>
              <a:p>
                <a:pPr>
                  <a:lnSpc>
                    <a:spcPct val="150000"/>
                  </a:lnSpc>
                  <a:spcBef>
                    <a:spcPts val="900"/>
                  </a:spcBef>
                  <a:spcAft>
                    <a:spcPts val="900"/>
                  </a:spcAft>
                </a:pPr>
                <a:r>
                  <a:rPr lang="zh-CN" altLang="zh-CN" sz="2400" b="1" dirty="0">
                    <a:effectLst/>
                    <a:latin typeface="Cambria" panose="02040503050406030204" pitchFamily="18" charset="0"/>
                    <a:ea typeface="宋体" panose="02010600030101010101" pitchFamily="2" charset="-122"/>
                    <a:cs typeface="Times New Roman" panose="02020603050405020304" pitchFamily="18" charset="0"/>
                  </a:rPr>
                  <a:t>定理</a:t>
                </a:r>
                <a:r>
                  <a:rPr lang="en-US" altLang="zh-CN" sz="2400" b="1" dirty="0">
                    <a:effectLst/>
                    <a:latin typeface="Cambria" panose="02040503050406030204" pitchFamily="18" charset="0"/>
                    <a:ea typeface="宋体" panose="02010600030101010101" pitchFamily="2" charset="-122"/>
                    <a:cs typeface="Times New Roman" panose="02020603050405020304" pitchFamily="18" charset="0"/>
                  </a:rPr>
                  <a:t>6.1.4</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重要性质</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设 </a:t>
                </a:r>
                <a14:m>
                  <m:oMath xmlns:m="http://schemas.openxmlformats.org/officeDocument/2006/math">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ltLang="zh-CN" sz="2400">
                            <a:effectLst/>
                            <a:latin typeface="Cambria Math" panose="02040503050406030204" pitchFamily="18" charset="0"/>
                            <a:ea typeface="宋体" panose="02010600030101010101" pitchFamily="2" charset="-122"/>
                            <a:cs typeface="Times New Roman" panose="02020603050405020304" pitchFamily="18" charset="0"/>
                          </a:rPr>
                          <m:t>λ</m:t>
                        </m:r>
                      </m:e>
                      <m:sub>
                        <m:r>
                          <a:rPr lang="en-US" altLang="zh-CN" sz="2400">
                            <a:effectLst/>
                            <a:latin typeface="Cambria Math" panose="02040503050406030204" pitchFamily="18" charset="0"/>
                            <a:ea typeface="宋体" panose="02010600030101010101" pitchFamily="2" charset="-122"/>
                            <a:cs typeface="Times New Roman" panose="02020603050405020304" pitchFamily="18" charset="0"/>
                          </a:rPr>
                          <m:t>1</m:t>
                        </m:r>
                      </m:sub>
                    </m:sSub>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14:m>
                  <m:oMath xmlns:m="http://schemas.openxmlformats.org/officeDocument/2006/math">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ltLang="zh-CN" sz="2400">
                            <a:effectLst/>
                            <a:latin typeface="Cambria Math" panose="02040503050406030204" pitchFamily="18" charset="0"/>
                            <a:ea typeface="宋体" panose="02010600030101010101" pitchFamily="2" charset="-122"/>
                            <a:cs typeface="Times New Roman" panose="02020603050405020304" pitchFamily="18" charset="0"/>
                          </a:rPr>
                          <m:t>λ</m:t>
                        </m:r>
                      </m:e>
                      <m:sub>
                        <m:r>
                          <a:rPr lang="en-US" altLang="zh-CN" sz="2400">
                            <a:effectLst/>
                            <a:latin typeface="Cambria Math" panose="02040503050406030204" pitchFamily="18" charset="0"/>
                            <a:ea typeface="宋体" panose="02010600030101010101" pitchFamily="2" charset="-122"/>
                            <a:cs typeface="Times New Roman" panose="02020603050405020304" pitchFamily="18" charset="0"/>
                          </a:rPr>
                          <m:t>2</m:t>
                        </m:r>
                      </m:sub>
                    </m:sSub>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14:m>
                  <m:oMath xmlns:m="http://schemas.openxmlformats.org/officeDocument/2006/math">
                    <m:r>
                      <a:rPr lang="en-US" altLang="zh-CN" sz="2400">
                        <a:effectLst/>
                        <a:latin typeface="Cambria Math" panose="02040503050406030204" pitchFamily="18" charset="0"/>
                        <a:ea typeface="宋体" panose="02010600030101010101" pitchFamily="2" charset="-122"/>
                        <a:cs typeface="Times New Roman" panose="02020603050405020304" pitchFamily="18" charset="0"/>
                      </a:rPr>
                      <m:t>⋯</m:t>
                    </m:r>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14:m>
                  <m:oMath xmlns:m="http://schemas.openxmlformats.org/officeDocument/2006/math">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ltLang="zh-CN" sz="2400">
                            <a:effectLst/>
                            <a:latin typeface="Cambria Math" panose="02040503050406030204" pitchFamily="18" charset="0"/>
                            <a:ea typeface="宋体" panose="02010600030101010101" pitchFamily="2" charset="-122"/>
                            <a:cs typeface="Times New Roman" panose="02020603050405020304" pitchFamily="18" charset="0"/>
                          </a:rPr>
                          <m:t>λ</m:t>
                        </m:r>
                      </m:e>
                      <m:sub>
                        <m:r>
                          <m:rPr>
                            <m:sty m:val="p"/>
                          </m:rPr>
                          <a:rPr lang="en-US" altLang="zh-CN" sz="2400">
                            <a:effectLst/>
                            <a:latin typeface="Cambria Math" panose="02040503050406030204" pitchFamily="18" charset="0"/>
                            <a:ea typeface="宋体" panose="02010600030101010101" pitchFamily="2" charset="-122"/>
                            <a:cs typeface="Times New Roman" panose="02020603050405020304" pitchFamily="18" charset="0"/>
                          </a:rPr>
                          <m:t>n</m:t>
                        </m:r>
                      </m:sub>
                    </m:sSub>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是 </a:t>
                </a:r>
                <a14:m>
                  <m:oMath xmlns:m="http://schemas.openxmlformats.org/officeDocument/2006/math">
                    <m:r>
                      <m:rPr>
                        <m:sty m:val="p"/>
                      </m:rPr>
                      <a:rPr lang="en-US" altLang="zh-CN" sz="2400">
                        <a:effectLst/>
                        <a:latin typeface="Cambria Math" panose="02040503050406030204" pitchFamily="18" charset="0"/>
                        <a:ea typeface="宋体" panose="02010600030101010101" pitchFamily="2" charset="-122"/>
                        <a:cs typeface="Times New Roman" panose="02020603050405020304" pitchFamily="18" charset="0"/>
                      </a:rPr>
                      <m:t>n</m:t>
                    </m:r>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阶矩阵 </a:t>
                </a:r>
                <a14:m>
                  <m:oMath xmlns:m="http://schemas.openxmlformats.org/officeDocument/2006/math">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𝐀</m:t>
                    </m:r>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的全部特征值</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en-US"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则有重要性质</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a:t>
                </a:r>
                <a:endParaRPr lang="zh-CN" altLang="zh-CN" sz="2400" dirty="0">
                  <a:effectLst/>
                  <a:latin typeface="Cambria" panose="02040503050406030204" pitchFamily="18" charset="0"/>
                  <a:ea typeface="宋体" panose="02010600030101010101" pitchFamily="2" charset="-122"/>
                  <a:cs typeface="Times New Roman" panose="02020603050405020304" pitchFamily="18" charset="0"/>
                </a:endParaRPr>
              </a:p>
              <a:p>
                <a:pPr>
                  <a:lnSpc>
                    <a:spcPct val="150000"/>
                  </a:lnSpc>
                  <a:spcBef>
                    <a:spcPts val="900"/>
                  </a:spcBef>
                  <a:spcAft>
                    <a:spcPts val="900"/>
                  </a:spcAft>
                </a:pP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(1) </a:t>
                </a:r>
                <a14:m>
                  <m:oMath xmlns:m="http://schemas.openxmlformats.org/officeDocument/2006/math">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ltLang="zh-CN" sz="2400">
                            <a:effectLst/>
                            <a:latin typeface="Cambria Math" panose="02040503050406030204" pitchFamily="18" charset="0"/>
                            <a:ea typeface="宋体" panose="02010600030101010101" pitchFamily="2" charset="-122"/>
                            <a:cs typeface="Times New Roman" panose="02020603050405020304" pitchFamily="18" charset="0"/>
                          </a:rPr>
                          <m:t>λ</m:t>
                        </m:r>
                      </m:e>
                      <m:sub>
                        <m:r>
                          <a:rPr lang="en-US" altLang="zh-CN" sz="2400">
                            <a:effectLst/>
                            <a:latin typeface="Cambria Math" panose="02040503050406030204" pitchFamily="18" charset="0"/>
                            <a:ea typeface="宋体" panose="02010600030101010101" pitchFamily="2" charset="-122"/>
                            <a:cs typeface="Times New Roman" panose="02020603050405020304" pitchFamily="18" charset="0"/>
                          </a:rPr>
                          <m:t>1</m:t>
                        </m:r>
                      </m:sub>
                    </m:sSub>
                    <m:r>
                      <a:rPr lang="en-US" altLang="zh-CN" sz="24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ltLang="zh-CN" sz="2400">
                            <a:effectLst/>
                            <a:latin typeface="Cambria Math" panose="02040503050406030204" pitchFamily="18" charset="0"/>
                            <a:ea typeface="宋体" panose="02010600030101010101" pitchFamily="2" charset="-122"/>
                            <a:cs typeface="Times New Roman" panose="02020603050405020304" pitchFamily="18" charset="0"/>
                          </a:rPr>
                          <m:t>λ</m:t>
                        </m:r>
                      </m:e>
                      <m:sub>
                        <m:r>
                          <a:rPr lang="en-US" altLang="zh-CN" sz="2400">
                            <a:effectLst/>
                            <a:latin typeface="Cambria Math" panose="02040503050406030204" pitchFamily="18" charset="0"/>
                            <a:ea typeface="宋体" panose="02010600030101010101" pitchFamily="2" charset="-122"/>
                            <a:cs typeface="Times New Roman" panose="02020603050405020304" pitchFamily="18" charset="0"/>
                          </a:rPr>
                          <m:t>2</m:t>
                        </m:r>
                      </m:sub>
                    </m:sSub>
                    <m:r>
                      <a:rPr lang="en-US" altLang="zh-CN" sz="24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ltLang="zh-CN" sz="2400">
                            <a:effectLst/>
                            <a:latin typeface="Cambria Math" panose="02040503050406030204" pitchFamily="18" charset="0"/>
                            <a:ea typeface="宋体" panose="02010600030101010101" pitchFamily="2" charset="-122"/>
                            <a:cs typeface="Times New Roman" panose="02020603050405020304" pitchFamily="18" charset="0"/>
                          </a:rPr>
                          <m:t>λ</m:t>
                        </m:r>
                      </m:e>
                      <m:sub>
                        <m:r>
                          <m:rPr>
                            <m:sty m:val="p"/>
                          </m:rPr>
                          <a:rPr lang="en-US" altLang="zh-CN" sz="2400">
                            <a:effectLst/>
                            <a:latin typeface="Cambria Math" panose="02040503050406030204" pitchFamily="18" charset="0"/>
                            <a:ea typeface="宋体" panose="02010600030101010101" pitchFamily="2" charset="-122"/>
                            <a:cs typeface="Times New Roman" panose="02020603050405020304" pitchFamily="18" charset="0"/>
                          </a:rPr>
                          <m:t>n</m:t>
                        </m:r>
                      </m:sub>
                    </m:sSub>
                    <m:r>
                      <a:rPr lang="en-US" altLang="zh-CN" sz="24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ltLang="zh-CN" sz="2400">
                            <a:effectLst/>
                            <a:latin typeface="Cambria Math" panose="02040503050406030204" pitchFamily="18" charset="0"/>
                            <a:ea typeface="宋体" panose="02010600030101010101" pitchFamily="2" charset="-122"/>
                            <a:cs typeface="Times New Roman" panose="02020603050405020304" pitchFamily="18" charset="0"/>
                          </a:rPr>
                          <m:t>a</m:t>
                        </m:r>
                      </m:e>
                      <m:sub>
                        <m:r>
                          <a:rPr lang="en-US" altLang="zh-CN" sz="2400">
                            <a:effectLst/>
                            <a:latin typeface="Cambria Math" panose="02040503050406030204" pitchFamily="18" charset="0"/>
                            <a:ea typeface="宋体" panose="02010600030101010101" pitchFamily="2" charset="-122"/>
                            <a:cs typeface="Times New Roman" panose="02020603050405020304" pitchFamily="18" charset="0"/>
                          </a:rPr>
                          <m:t>11</m:t>
                        </m:r>
                      </m:sub>
                    </m:sSub>
                    <m:r>
                      <a:rPr lang="en-US" altLang="zh-CN" sz="24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ltLang="zh-CN" sz="2400">
                            <a:effectLst/>
                            <a:latin typeface="Cambria Math" panose="02040503050406030204" pitchFamily="18" charset="0"/>
                            <a:ea typeface="宋体" panose="02010600030101010101" pitchFamily="2" charset="-122"/>
                            <a:cs typeface="Times New Roman" panose="02020603050405020304" pitchFamily="18" charset="0"/>
                          </a:rPr>
                          <m:t>a</m:t>
                        </m:r>
                      </m:e>
                      <m:sub>
                        <m:r>
                          <a:rPr lang="en-US" altLang="zh-CN" sz="2400">
                            <a:effectLst/>
                            <a:latin typeface="Cambria Math" panose="02040503050406030204" pitchFamily="18" charset="0"/>
                            <a:ea typeface="宋体" panose="02010600030101010101" pitchFamily="2" charset="-122"/>
                            <a:cs typeface="Times New Roman" panose="02020603050405020304" pitchFamily="18" charset="0"/>
                          </a:rPr>
                          <m:t>22</m:t>
                        </m:r>
                      </m:sub>
                    </m:sSub>
                    <m:r>
                      <a:rPr lang="en-US" altLang="zh-CN" sz="24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ltLang="zh-CN" sz="2400">
                            <a:effectLst/>
                            <a:latin typeface="Cambria Math" panose="02040503050406030204" pitchFamily="18" charset="0"/>
                            <a:ea typeface="宋体" panose="02010600030101010101" pitchFamily="2" charset="-122"/>
                            <a:cs typeface="Times New Roman" panose="02020603050405020304" pitchFamily="18" charset="0"/>
                          </a:rPr>
                          <m:t>a</m:t>
                        </m:r>
                      </m:e>
                      <m:sub>
                        <m:r>
                          <m:rPr>
                            <m:sty m:val="p"/>
                          </m:rPr>
                          <a:rPr lang="en-US" altLang="zh-CN" sz="2400">
                            <a:effectLst/>
                            <a:latin typeface="Cambria Math" panose="02040503050406030204" pitchFamily="18" charset="0"/>
                            <a:ea typeface="宋体" panose="02010600030101010101" pitchFamily="2" charset="-122"/>
                            <a:cs typeface="Times New Roman" panose="02020603050405020304" pitchFamily="18" charset="0"/>
                          </a:rPr>
                          <m:t>nn</m:t>
                        </m:r>
                      </m:sub>
                    </m:sSub>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a:t>
                </a:r>
                <a:endParaRPr lang="zh-CN" altLang="zh-CN" sz="2400" dirty="0">
                  <a:effectLst/>
                  <a:latin typeface="Cambria" panose="02040503050406030204" pitchFamily="18" charset="0"/>
                  <a:ea typeface="宋体" panose="02010600030101010101" pitchFamily="2" charset="-122"/>
                  <a:cs typeface="Times New Roman" panose="02020603050405020304" pitchFamily="18" charset="0"/>
                </a:endParaRPr>
              </a:p>
              <a:p>
                <a:pPr>
                  <a:lnSpc>
                    <a:spcPct val="150000"/>
                  </a:lnSpc>
                  <a:spcBef>
                    <a:spcPts val="900"/>
                  </a:spcBef>
                  <a:spcAft>
                    <a:spcPts val="900"/>
                  </a:spcAft>
                </a:pP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(2) </a:t>
                </a:r>
                <a14:m>
                  <m:oMath xmlns:m="http://schemas.openxmlformats.org/officeDocument/2006/math">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ltLang="zh-CN" sz="2400">
                            <a:effectLst/>
                            <a:latin typeface="Cambria Math" panose="02040503050406030204" pitchFamily="18" charset="0"/>
                            <a:ea typeface="宋体" panose="02010600030101010101" pitchFamily="2" charset="-122"/>
                            <a:cs typeface="Times New Roman" panose="02020603050405020304" pitchFamily="18" charset="0"/>
                          </a:rPr>
                          <m:t>λ</m:t>
                        </m:r>
                      </m:e>
                      <m:sub>
                        <m:r>
                          <a:rPr lang="en-US" altLang="zh-CN" sz="2400">
                            <a:effectLst/>
                            <a:latin typeface="Cambria Math" panose="02040503050406030204" pitchFamily="18" charset="0"/>
                            <a:ea typeface="宋体" panose="02010600030101010101" pitchFamily="2" charset="-122"/>
                            <a:cs typeface="Times New Roman" panose="02020603050405020304" pitchFamily="18" charset="0"/>
                          </a:rPr>
                          <m:t>1</m:t>
                        </m:r>
                      </m:sub>
                    </m:sSub>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ltLang="zh-CN" sz="2400">
                            <a:effectLst/>
                            <a:latin typeface="Cambria Math" panose="02040503050406030204" pitchFamily="18" charset="0"/>
                            <a:ea typeface="宋体" panose="02010600030101010101" pitchFamily="2" charset="-122"/>
                            <a:cs typeface="Times New Roman" panose="02020603050405020304" pitchFamily="18" charset="0"/>
                          </a:rPr>
                          <m:t>λ</m:t>
                        </m:r>
                      </m:e>
                      <m:sub>
                        <m:r>
                          <a:rPr lang="en-US" altLang="zh-CN" sz="2400">
                            <a:effectLst/>
                            <a:latin typeface="Cambria Math" panose="02040503050406030204" pitchFamily="18" charset="0"/>
                            <a:ea typeface="宋体" panose="02010600030101010101" pitchFamily="2" charset="-122"/>
                            <a:cs typeface="Times New Roman" panose="02020603050405020304" pitchFamily="18" charset="0"/>
                          </a:rPr>
                          <m:t>2</m:t>
                        </m:r>
                      </m:sub>
                    </m:sSub>
                    <m:r>
                      <a:rPr lang="en-US" altLang="zh-CN" sz="24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ltLang="zh-CN" sz="2400">
                            <a:effectLst/>
                            <a:latin typeface="Cambria Math" panose="02040503050406030204" pitchFamily="18" charset="0"/>
                            <a:ea typeface="宋体" panose="02010600030101010101" pitchFamily="2" charset="-122"/>
                            <a:cs typeface="Times New Roman" panose="02020603050405020304" pitchFamily="18" charset="0"/>
                          </a:rPr>
                          <m:t>λ</m:t>
                        </m:r>
                      </m:e>
                      <m:sub>
                        <m:r>
                          <m:rPr>
                            <m:sty m:val="p"/>
                          </m:rPr>
                          <a:rPr lang="en-US" altLang="zh-CN" sz="2400">
                            <a:effectLst/>
                            <a:latin typeface="Cambria Math" panose="02040503050406030204" pitchFamily="18" charset="0"/>
                            <a:ea typeface="宋体" panose="02010600030101010101" pitchFamily="2" charset="-122"/>
                            <a:cs typeface="Times New Roman" panose="02020603050405020304" pitchFamily="18" charset="0"/>
                          </a:rPr>
                          <m:t>n</m:t>
                        </m:r>
                      </m:sub>
                    </m:sSub>
                    <m:r>
                      <a:rPr lang="en-US" altLang="zh-CN" sz="24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𝐀</m:t>
                    </m:r>
                    <m:r>
                      <a:rPr lang="en-US" altLang="zh-CN" sz="2400">
                        <a:effectLst/>
                        <a:latin typeface="Cambria Math" panose="02040503050406030204" pitchFamily="18" charset="0"/>
                        <a:ea typeface="宋体" panose="02010600030101010101" pitchFamily="2" charset="-122"/>
                        <a:cs typeface="Times New Roman" panose="02020603050405020304" pitchFamily="18" charset="0"/>
                      </a:rPr>
                      <m:t>|</m:t>
                    </m:r>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a:t>
                </a:r>
                <a:endParaRPr lang="zh-CN" altLang="zh-CN" sz="2400" dirty="0">
                  <a:effectLst/>
                  <a:latin typeface="Cambria" panose="02040503050406030204" pitchFamily="18" charset="0"/>
                  <a:ea typeface="宋体" panose="02010600030101010101" pitchFamily="2" charset="-122"/>
                  <a:cs typeface="Times New Roman" panose="02020603050405020304" pitchFamily="18" charset="0"/>
                </a:endParaRPr>
              </a:p>
              <a:p>
                <a:pPr>
                  <a:lnSpc>
                    <a:spcPct val="150000"/>
                  </a:lnSpc>
                  <a:spcBef>
                    <a:spcPts val="900"/>
                  </a:spcBef>
                  <a:spcAft>
                    <a:spcPts val="900"/>
                  </a:spcAft>
                </a:pP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其中 </a:t>
                </a:r>
                <a14:m>
                  <m:oMath xmlns:m="http://schemas.openxmlformats.org/officeDocument/2006/math">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ltLang="zh-CN" sz="2400">
                            <a:effectLst/>
                            <a:latin typeface="Cambria Math" panose="02040503050406030204" pitchFamily="18" charset="0"/>
                            <a:ea typeface="宋体" panose="02010600030101010101" pitchFamily="2" charset="-122"/>
                            <a:cs typeface="Times New Roman" panose="02020603050405020304" pitchFamily="18" charset="0"/>
                          </a:rPr>
                          <m:t>a</m:t>
                        </m:r>
                      </m:e>
                      <m:sub>
                        <m:r>
                          <a:rPr lang="en-US" altLang="zh-CN" sz="2400">
                            <a:effectLst/>
                            <a:latin typeface="Cambria Math" panose="02040503050406030204" pitchFamily="18" charset="0"/>
                            <a:ea typeface="宋体" panose="02010600030101010101" pitchFamily="2" charset="-122"/>
                            <a:cs typeface="Times New Roman" panose="02020603050405020304" pitchFamily="18" charset="0"/>
                          </a:rPr>
                          <m:t>11</m:t>
                        </m:r>
                      </m:sub>
                    </m:sSub>
                    <m:r>
                      <a:rPr lang="en-US" altLang="zh-CN" sz="24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ltLang="zh-CN" sz="2400">
                            <a:effectLst/>
                            <a:latin typeface="Cambria Math" panose="02040503050406030204" pitchFamily="18" charset="0"/>
                            <a:ea typeface="宋体" panose="02010600030101010101" pitchFamily="2" charset="-122"/>
                            <a:cs typeface="Times New Roman" panose="02020603050405020304" pitchFamily="18" charset="0"/>
                          </a:rPr>
                          <m:t>a</m:t>
                        </m:r>
                      </m:e>
                      <m:sub>
                        <m:r>
                          <a:rPr lang="en-US" altLang="zh-CN" sz="2400">
                            <a:effectLst/>
                            <a:latin typeface="Cambria Math" panose="02040503050406030204" pitchFamily="18" charset="0"/>
                            <a:ea typeface="宋体" panose="02010600030101010101" pitchFamily="2" charset="-122"/>
                            <a:cs typeface="Times New Roman" panose="02020603050405020304" pitchFamily="18" charset="0"/>
                          </a:rPr>
                          <m:t>22</m:t>
                        </m:r>
                      </m:sub>
                    </m:sSub>
                    <m:r>
                      <a:rPr lang="en-US" altLang="zh-CN" sz="24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ltLang="zh-CN" sz="2400">
                            <a:effectLst/>
                            <a:latin typeface="Cambria Math" panose="02040503050406030204" pitchFamily="18" charset="0"/>
                            <a:ea typeface="宋体" panose="02010600030101010101" pitchFamily="2" charset="-122"/>
                            <a:cs typeface="Times New Roman" panose="02020603050405020304" pitchFamily="18" charset="0"/>
                          </a:rPr>
                          <m:t>a</m:t>
                        </m:r>
                      </m:e>
                      <m:sub>
                        <m:r>
                          <m:rPr>
                            <m:sty m:val="p"/>
                          </m:rPr>
                          <a:rPr lang="en-US" altLang="zh-CN" sz="2400">
                            <a:effectLst/>
                            <a:latin typeface="Cambria Math" panose="02040503050406030204" pitchFamily="18" charset="0"/>
                            <a:ea typeface="宋体" panose="02010600030101010101" pitchFamily="2" charset="-122"/>
                            <a:cs typeface="Times New Roman" panose="02020603050405020304" pitchFamily="18" charset="0"/>
                          </a:rPr>
                          <m:t>nn</m:t>
                        </m:r>
                      </m:sub>
                    </m:sSub>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称为矩阵的</a:t>
                </a:r>
                <a:r>
                  <a:rPr lang="zh-CN" altLang="zh-CN" sz="2400" b="1" dirty="0">
                    <a:solidFill>
                      <a:srgbClr val="FF0000"/>
                    </a:solidFill>
                    <a:effectLst/>
                    <a:latin typeface="Cambria" panose="02040503050406030204" pitchFamily="18" charset="0"/>
                    <a:ea typeface="宋体" panose="02010600030101010101" pitchFamily="2" charset="-122"/>
                    <a:cs typeface="Times New Roman" panose="02020603050405020304" pitchFamily="18" charset="0"/>
                  </a:rPr>
                  <a:t>迹</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记为 </a:t>
                </a:r>
                <a14:m>
                  <m:oMath xmlns:m="http://schemas.openxmlformats.org/officeDocument/2006/math">
                    <m:r>
                      <m:rPr>
                        <m:sty m:val="p"/>
                      </m:rPr>
                      <a:rPr lang="en-US" altLang="zh-CN" sz="2400">
                        <a:effectLst/>
                        <a:latin typeface="Cambria Math" panose="02040503050406030204" pitchFamily="18" charset="0"/>
                        <a:ea typeface="宋体" panose="02010600030101010101" pitchFamily="2" charset="-122"/>
                        <a:cs typeface="Times New Roman" panose="02020603050405020304" pitchFamily="18" charset="0"/>
                      </a:rPr>
                      <m:t>tr</m:t>
                    </m:r>
                    <m:r>
                      <a:rPr lang="en-US" altLang="zh-CN" sz="24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𝐀</m:t>
                    </m:r>
                    <m:r>
                      <a:rPr lang="en-US" altLang="zh-CN" sz="2400">
                        <a:effectLst/>
                        <a:latin typeface="Cambria Math" panose="02040503050406030204" pitchFamily="18" charset="0"/>
                        <a:ea typeface="宋体" panose="02010600030101010101" pitchFamily="2" charset="-122"/>
                        <a:cs typeface="Times New Roman" panose="02020603050405020304" pitchFamily="18" charset="0"/>
                      </a:rPr>
                      <m:t>)</m:t>
                    </m:r>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a:t>
                </a:r>
                <a:endParaRPr lang="zh-CN" altLang="zh-CN" sz="2400" dirty="0">
                  <a:effectLst/>
                  <a:latin typeface="Cambria" panose="02040503050406030204" pitchFamily="18" charset="0"/>
                  <a:ea typeface="宋体" panose="02010600030101010101" pitchFamily="2" charset="-122"/>
                  <a:cs typeface="Times New Roman" panose="02020603050405020304" pitchFamily="18" charset="0"/>
                </a:endParaRPr>
              </a:p>
            </p:txBody>
          </p:sp>
        </mc:Choice>
        <mc:Fallback xmlns="">
          <p:sp>
            <p:nvSpPr>
              <p:cNvPr id="3" name="文本框 2">
                <a:extLst>
                  <a:ext uri="{FF2B5EF4-FFF2-40B4-BE49-F238E27FC236}">
                    <a16:creationId xmlns:a16="http://schemas.microsoft.com/office/drawing/2014/main" id="{33250D3F-7DBB-81A6-B1D4-92F0141AD74E}"/>
                  </a:ext>
                </a:extLst>
              </p:cNvPr>
              <p:cNvSpPr txBox="1">
                <a:spLocks noRot="1" noChangeAspect="1" noMove="1" noResize="1" noEditPoints="1" noAdjustHandles="1" noChangeArrowheads="1" noChangeShapeType="1" noTextEdit="1"/>
              </p:cNvSpPr>
              <p:nvPr/>
            </p:nvSpPr>
            <p:spPr>
              <a:xfrm>
                <a:off x="572877" y="1322273"/>
                <a:ext cx="10355856" cy="3483005"/>
              </a:xfrm>
              <a:prstGeom prst="rect">
                <a:avLst/>
              </a:prstGeom>
              <a:blipFill>
                <a:blip r:embed="rId2"/>
                <a:stretch>
                  <a:fillRect l="-980" b="-290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708779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1F33B9B7-7D4B-34B3-698C-F87F186355C9}"/>
                  </a:ext>
                </a:extLst>
              </p:cNvPr>
              <p:cNvSpPr txBox="1"/>
              <p:nvPr/>
            </p:nvSpPr>
            <p:spPr>
              <a:xfrm>
                <a:off x="374573" y="1055771"/>
                <a:ext cx="10521108" cy="4907562"/>
              </a:xfrm>
              <a:prstGeom prst="rect">
                <a:avLst/>
              </a:prstGeom>
              <a:noFill/>
            </p:spPr>
            <p:txBody>
              <a:bodyPr wrap="square">
                <a:spAutoFit/>
              </a:bodyPr>
              <a:lstStyle/>
              <a:p>
                <a:pPr>
                  <a:lnSpc>
                    <a:spcPct val="150000"/>
                  </a:lnSpc>
                  <a:spcBef>
                    <a:spcPts val="900"/>
                  </a:spcBef>
                  <a:spcAft>
                    <a:spcPts val="900"/>
                  </a:spcAft>
                </a:pPr>
                <a:r>
                  <a:rPr lang="en-US" altLang="zh-CN" sz="2400" dirty="0" err="1">
                    <a:solidFill>
                      <a:srgbClr val="0070C0"/>
                    </a:solidFill>
                    <a:effectLst/>
                    <a:latin typeface="宋体" panose="02010600030101010101" pitchFamily="2" charset="-122"/>
                    <a:ea typeface="宋体" panose="02010600030101010101" pitchFamily="2" charset="-122"/>
                    <a:cs typeface="Times New Roman" panose="02020603050405020304" pitchFamily="18" charset="0"/>
                  </a:rPr>
                  <a:t>证</a:t>
                </a:r>
                <a:r>
                  <a:rPr lang="en-US" altLang="zh-CN" sz="2400" dirty="0">
                    <a:solidFill>
                      <a:srgbClr val="0070C0"/>
                    </a:solidFill>
                    <a:effectLst/>
                    <a:latin typeface="Cambria" panose="02040503050406030204" pitchFamily="18" charset="0"/>
                    <a:ea typeface="宋体" panose="02010600030101010101" pitchFamily="2" charset="-122"/>
                    <a:cs typeface="Times New Roman" panose="02020603050405020304" pitchFamily="18" charset="0"/>
                  </a:rPr>
                  <a:t>:  </a:t>
                </a:r>
                <a:r>
                  <a:rPr lang="en-US" altLang="zh-CN" sz="2400" dirty="0" err="1">
                    <a:effectLst/>
                    <a:latin typeface="宋体" panose="02010600030101010101" pitchFamily="2" charset="-122"/>
                    <a:ea typeface="宋体" panose="02010600030101010101" pitchFamily="2" charset="-122"/>
                    <a:cs typeface="Times New Roman" panose="02020603050405020304" pitchFamily="18" charset="0"/>
                  </a:rPr>
                  <a:t>在特征多项式</a:t>
                </a:r>
                <a:endParaRPr lang="zh-CN" altLang="zh-CN" sz="2400" dirty="0">
                  <a:effectLst/>
                  <a:latin typeface="Cambria" panose="02040503050406030204" pitchFamily="18" charset="0"/>
                  <a:ea typeface="宋体" panose="02010600030101010101" pitchFamily="2" charset="-122"/>
                  <a:cs typeface="Times New Roman" panose="02020603050405020304" pitchFamily="18" charset="0"/>
                </a:endParaRPr>
              </a:p>
              <a:p>
                <a:pPr>
                  <a:spcBef>
                    <a:spcPts val="900"/>
                  </a:spcBef>
                  <a:spcAft>
                    <a:spcPts val="900"/>
                  </a:spcAft>
                </a:pPr>
                <a14:m>
                  <m:oMathPara xmlns:m="http://schemas.openxmlformats.org/officeDocument/2006/math">
                    <m:oMathParaPr>
                      <m:jc m:val="centerGroup"/>
                    </m:oMathParaPr>
                    <m:oMath xmlns:m="http://schemas.openxmlformats.org/officeDocument/2006/math">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𝜆</m:t>
                      </m:r>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𝐄</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𝐀</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d>
                        <m:dPr>
                          <m:begChr m:val="|"/>
                          <m:endChr m:val="|"/>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dPr>
                        <m:e>
                          <m:m>
                            <m:mPr>
                              <m:plcHide m:val="on"/>
                              <m:mcs>
                                <m:mc>
                                  <m:mcPr>
                                    <m:count m:val="4"/>
                                    <m:mcJc m:val="center"/>
                                  </m:mcPr>
                                </m:mc>
                              </m:mcs>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mPr>
                            <m:m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𝜆</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𝑎</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11</m:t>
                                    </m:r>
                                  </m:sub>
                                </m:sSub>
                              </m:e>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𝑎</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12</m:t>
                                    </m:r>
                                  </m:sub>
                                </m:sSub>
                              </m:e>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e>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𝑎</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𝑛</m:t>
                                    </m:r>
                                  </m:sub>
                                </m:sSub>
                              </m:e>
                            </m:mr>
                            <m:m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𝑎</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21</m:t>
                                    </m:r>
                                  </m:sub>
                                </m:sSub>
                              </m:e>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𝜆</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𝑎</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22</m:t>
                                    </m:r>
                                  </m:sub>
                                </m:sSub>
                              </m:e>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e>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𝑎</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2</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𝑛</m:t>
                                    </m:r>
                                  </m:sub>
                                </m:sSub>
                              </m:e>
                            </m:mr>
                            <m:m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⋮ </m:t>
                                </m:r>
                              </m:e>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⋮ </m:t>
                                </m:r>
                              </m:e>
                              <m:e/>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⋮ </m:t>
                                </m:r>
                              </m:e>
                            </m:mr>
                            <m:m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𝑎</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𝑛</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sub>
                                </m:sSub>
                              </m:e>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𝑎</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𝑛</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2</m:t>
                                    </m:r>
                                  </m:sub>
                                </m:sSub>
                              </m:e>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e>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𝜆</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𝑎</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𝑛𝑛</m:t>
                                    </m:r>
                                  </m:sub>
                                </m:sSub>
                              </m:e>
                            </m:mr>
                          </m:m>
                        </m:e>
                      </m:d>
                    </m:oMath>
                  </m:oMathPara>
                </a14:m>
                <a:endParaRPr lang="zh-CN" altLang="zh-CN" sz="2400" dirty="0">
                  <a:effectLst/>
                  <a:latin typeface="Cambria" panose="02040503050406030204" pitchFamily="18" charset="0"/>
                  <a:ea typeface="宋体" panose="02010600030101010101" pitchFamily="2" charset="-122"/>
                  <a:cs typeface="Times New Roman" panose="02020603050405020304" pitchFamily="18" charset="0"/>
                </a:endParaRPr>
              </a:p>
              <a:p>
                <a:pPr>
                  <a:lnSpc>
                    <a:spcPct val="150000"/>
                  </a:lnSpc>
                  <a:spcBef>
                    <a:spcPts val="900"/>
                  </a:spcBef>
                  <a:spcAft>
                    <a:spcPts val="900"/>
                  </a:spcAft>
                </a:pP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的展开式中</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有一项是主对角线上元素的连乘积</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a:t>
                </a:r>
                <a:endParaRPr lang="zh-CN" altLang="zh-CN" sz="2400" dirty="0">
                  <a:effectLst/>
                  <a:latin typeface="Cambria" panose="02040503050406030204" pitchFamily="18" charset="0"/>
                  <a:ea typeface="宋体" panose="02010600030101010101" pitchFamily="2" charset="-122"/>
                  <a:cs typeface="Times New Roman" panose="02020603050405020304" pitchFamily="18" charset="0"/>
                </a:endParaRPr>
              </a:p>
              <a:p>
                <a:pPr>
                  <a:lnSpc>
                    <a:spcPct val="150000"/>
                  </a:lnSpc>
                  <a:spcBef>
                    <a:spcPts val="900"/>
                  </a:spcBef>
                  <a:spcAft>
                    <a:spcPts val="900"/>
                  </a:spcAft>
                </a:pPr>
                <a14:m>
                  <m:oMathPara xmlns:m="http://schemas.openxmlformats.org/officeDocument/2006/math">
                    <m:oMathParaPr>
                      <m:jc m:val="centerGroup"/>
                    </m:oMathParaPr>
                    <m:oMath xmlns:m="http://schemas.openxmlformats.org/officeDocument/2006/math">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𝜆</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𝑎</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11</m:t>
                          </m:r>
                        </m:sub>
                      </m:s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𝜆</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𝑎</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22</m:t>
                          </m:r>
                        </m:sub>
                      </m:s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𝜆</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𝑎</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𝑛𝑛</m:t>
                          </m:r>
                        </m:sub>
                      </m:s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oMath>
                  </m:oMathPara>
                </a14:m>
                <a:endParaRPr lang="zh-CN" altLang="zh-CN" sz="2400" dirty="0">
                  <a:effectLst/>
                  <a:latin typeface="Cambria" panose="02040503050406030204" pitchFamily="18" charset="0"/>
                  <a:ea typeface="宋体" panose="02010600030101010101" pitchFamily="2" charset="-122"/>
                  <a:cs typeface="Times New Roman" panose="02020603050405020304" pitchFamily="18" charset="0"/>
                </a:endParaRPr>
              </a:p>
              <a:p>
                <a:pPr>
                  <a:lnSpc>
                    <a:spcPct val="150000"/>
                  </a:lnSpc>
                  <a:spcBef>
                    <a:spcPts val="900"/>
                  </a:spcBef>
                  <a:spcAft>
                    <a:spcPts val="900"/>
                  </a:spcAft>
                </a:pP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展开式中的其余各项</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至多包含 </a:t>
                </a:r>
                <a14:m>
                  <m:oMath xmlns:m="http://schemas.openxmlformats.org/officeDocument/2006/math">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𝑛</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−2</m:t>
                    </m:r>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个主对角线上的元素</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它们对 </a:t>
                </a:r>
                <a14:m>
                  <m:oMath xmlns:m="http://schemas.openxmlformats.org/officeDocument/2006/math">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𝜆</m:t>
                    </m:r>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的次数最多是 </a:t>
                </a:r>
                <a14:m>
                  <m:oMath xmlns:m="http://schemas.openxmlformats.org/officeDocument/2006/math">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𝑛</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−2</m:t>
                    </m:r>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endParaRPr lang="zh-CN" altLang="zh-CN" sz="2400" dirty="0">
                  <a:effectLst/>
                  <a:latin typeface="Cambria" panose="02040503050406030204" pitchFamily="18" charset="0"/>
                  <a:ea typeface="宋体" panose="02010600030101010101" pitchFamily="2" charset="-122"/>
                  <a:cs typeface="Times New Roman" panose="02020603050405020304" pitchFamily="18" charset="0"/>
                </a:endParaRPr>
              </a:p>
            </p:txBody>
          </p:sp>
        </mc:Choice>
        <mc:Fallback xmlns="">
          <p:sp>
            <p:nvSpPr>
              <p:cNvPr id="3" name="文本框 2">
                <a:extLst>
                  <a:ext uri="{FF2B5EF4-FFF2-40B4-BE49-F238E27FC236}">
                    <a16:creationId xmlns:a16="http://schemas.microsoft.com/office/drawing/2014/main" id="{1F33B9B7-7D4B-34B3-698C-F87F186355C9}"/>
                  </a:ext>
                </a:extLst>
              </p:cNvPr>
              <p:cNvSpPr txBox="1">
                <a:spLocks noRot="1" noChangeAspect="1" noMove="1" noResize="1" noEditPoints="1" noAdjustHandles="1" noChangeArrowheads="1" noChangeShapeType="1" noTextEdit="1"/>
              </p:cNvSpPr>
              <p:nvPr/>
            </p:nvSpPr>
            <p:spPr>
              <a:xfrm>
                <a:off x="374573" y="1055771"/>
                <a:ext cx="10521108" cy="4907562"/>
              </a:xfrm>
              <a:prstGeom prst="rect">
                <a:avLst/>
              </a:prstGeom>
              <a:blipFill>
                <a:blip r:embed="rId2"/>
                <a:stretch>
                  <a:fillRect l="-844" b="-180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20544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A5573CC1-0996-60CC-5CD2-5AF5AF9D0B33}"/>
                  </a:ext>
                </a:extLst>
              </p:cNvPr>
              <p:cNvSpPr txBox="1"/>
              <p:nvPr/>
            </p:nvSpPr>
            <p:spPr>
              <a:xfrm>
                <a:off x="550844" y="1154924"/>
                <a:ext cx="10521108" cy="4937249"/>
              </a:xfrm>
              <a:prstGeom prst="rect">
                <a:avLst/>
              </a:prstGeom>
              <a:noFill/>
            </p:spPr>
            <p:txBody>
              <a:bodyPr wrap="square">
                <a:spAutoFit/>
              </a:bodyPr>
              <a:lstStyle/>
              <a:p>
                <a:pPr>
                  <a:lnSpc>
                    <a:spcPct val="150000"/>
                  </a:lnSpc>
                  <a:spcBef>
                    <a:spcPts val="900"/>
                  </a:spcBef>
                  <a:spcAft>
                    <a:spcPts val="900"/>
                  </a:spcAft>
                </a:pP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故特征多项式中含 </a:t>
                </a:r>
                <a14:m>
                  <m:oMath xmlns:m="http://schemas.openxmlformats.org/officeDocument/2006/math">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𝜆</m:t>
                    </m:r>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的 </a:t>
                </a:r>
                <a14:m>
                  <m:oMath xmlns:m="http://schemas.openxmlformats.org/officeDocument/2006/math">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𝑛</m:t>
                    </m:r>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次与 </a:t>
                </a:r>
                <a14:m>
                  <m:oMath xmlns:m="http://schemas.openxmlformats.org/officeDocument/2006/math">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𝑛</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次的项只能在主对角线上元素的连乘积中出现</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它们是</a:t>
                </a:r>
              </a:p>
              <a:p>
                <a:pPr>
                  <a:lnSpc>
                    <a:spcPct val="150000"/>
                  </a:lnSpc>
                  <a:spcBef>
                    <a:spcPts val="900"/>
                  </a:spcBef>
                  <a:spcAft>
                    <a:spcPts val="900"/>
                  </a:spcAft>
                </a:pPr>
                <a14:m>
                  <m:oMathPara xmlns:m="http://schemas.openxmlformats.org/officeDocument/2006/math">
                    <m:oMathParaPr>
                      <m:jc m:val="centerGroup"/>
                    </m:oMathParaPr>
                    <m:oMath xmlns:m="http://schemas.openxmlformats.org/officeDocument/2006/math">
                      <m:sSup>
                        <m:sSup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𝜆</m:t>
                          </m:r>
                        </m:e>
                        <m:sup>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𝑛</m:t>
                          </m:r>
                        </m:sup>
                      </m:sSup>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𝑎</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11</m:t>
                          </m:r>
                        </m:sub>
                      </m:s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𝑎</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22</m:t>
                          </m:r>
                        </m:sub>
                      </m:s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𝑎</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𝑛𝑛</m:t>
                          </m:r>
                        </m:sub>
                      </m:s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sSup>
                        <m:sSup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𝜆</m:t>
                          </m:r>
                        </m:e>
                        <m:sup>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𝑛</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sup>
                      </m:sSup>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oMath>
                  </m:oMathPara>
                </a14:m>
                <a:endParaRPr lang="zh-CN" altLang="zh-CN" sz="2400" dirty="0">
                  <a:effectLst/>
                  <a:latin typeface="Cambria" panose="02040503050406030204" pitchFamily="18" charset="0"/>
                  <a:ea typeface="宋体" panose="02010600030101010101" pitchFamily="2" charset="-122"/>
                  <a:cs typeface="Times New Roman" panose="02020603050405020304" pitchFamily="18" charset="0"/>
                </a:endParaRPr>
              </a:p>
              <a:p>
                <a:pPr>
                  <a:lnSpc>
                    <a:spcPct val="150000"/>
                  </a:lnSpc>
                  <a:spcBef>
                    <a:spcPts val="900"/>
                  </a:spcBef>
                  <a:spcAft>
                    <a:spcPts val="900"/>
                  </a:spcAft>
                </a:pP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因此</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如果只写出特征多项式展开式的前两项与常数项</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则有</a:t>
                </a:r>
              </a:p>
              <a:p>
                <a:pPr indent="914400">
                  <a:lnSpc>
                    <a:spcPct val="150000"/>
                  </a:lnSpc>
                  <a:spcBef>
                    <a:spcPts val="900"/>
                  </a:spcBef>
                  <a:spcAft>
                    <a:spcPts val="900"/>
                  </a:spcAft>
                </a:pPr>
                <a14:m>
                  <m:oMath xmlns:m="http://schemas.openxmlformats.org/officeDocument/2006/math">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𝜆</m:t>
                    </m:r>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𝐄</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𝐀</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sSup>
                      <m:sSup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𝜆</m:t>
                        </m:r>
                      </m:e>
                      <m:sup>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𝑛</m:t>
                        </m:r>
                      </m:sup>
                    </m:sSup>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𝑎</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11</m:t>
                        </m:r>
                      </m:sub>
                    </m:s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𝑎</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22</m:t>
                        </m:r>
                      </m:sub>
                    </m:s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𝑎</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𝑛𝑛</m:t>
                        </m:r>
                      </m:sub>
                    </m:s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sSup>
                      <m:sSup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𝜆</m:t>
                        </m:r>
                      </m:e>
                      <m:sup>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𝑛</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sup>
                    </m:sSup>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sSup>
                      <m:sSup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e>
                      <m:sup>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𝑛</m:t>
                        </m:r>
                      </m:sup>
                    </m:sSup>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𝐀</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endParaRPr lang="zh-CN" altLang="zh-CN" sz="2400" dirty="0">
                  <a:effectLst/>
                  <a:latin typeface="Cambria" panose="02040503050406030204" pitchFamily="18" charset="0"/>
                  <a:ea typeface="宋体" panose="02010600030101010101" pitchFamily="2" charset="-122"/>
                  <a:cs typeface="Times New Roman" panose="02020603050405020304" pitchFamily="18" charset="0"/>
                </a:endParaRPr>
              </a:p>
              <a:p>
                <a:pPr>
                  <a:lnSpc>
                    <a:spcPct val="150000"/>
                  </a:lnSpc>
                  <a:spcBef>
                    <a:spcPts val="900"/>
                  </a:spcBef>
                  <a:spcAft>
                    <a:spcPts val="900"/>
                  </a:spcAft>
                </a:pP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令</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14:m>
                  <m:oMath xmlns:m="http://schemas.openxmlformats.org/officeDocument/2006/math">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𝜆</m:t>
                    </m:r>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𝐄</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𝐀</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|=0</m:t>
                    </m:r>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则</a:t>
                </a:r>
              </a:p>
              <a:p>
                <a:pPr algn="ctr">
                  <a:lnSpc>
                    <a:spcPct val="150000"/>
                  </a:lnSpc>
                  <a:spcBef>
                    <a:spcPts val="900"/>
                  </a:spcBef>
                  <a:spcAft>
                    <a:spcPts val="900"/>
                  </a:spcAft>
                </a:pPr>
                <a14:m>
                  <m:oMath xmlns:m="http://schemas.openxmlformats.org/officeDocument/2006/math">
                    <m:sSup>
                      <m:sSup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𝜆</m:t>
                        </m:r>
                      </m:e>
                      <m:sup>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𝑛</m:t>
                        </m:r>
                      </m:sup>
                    </m:sSup>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𝑎</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11</m:t>
                        </m:r>
                      </m:sub>
                    </m:s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𝑎</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22</m:t>
                        </m:r>
                      </m:sub>
                    </m:s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𝑎</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𝑛𝑛</m:t>
                        </m:r>
                      </m:sub>
                    </m:s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sSup>
                      <m:sSup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𝜆</m:t>
                        </m:r>
                      </m:e>
                      <m:sup>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𝑛</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sup>
                    </m:sSup>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sSup>
                      <m:sSup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e>
                      <m:sup>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𝑛</m:t>
                        </m:r>
                      </m:sup>
                    </m:sSup>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𝐀</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|=0.</m:t>
                    </m:r>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6.1.1</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a:t>
                </a:r>
              </a:p>
            </p:txBody>
          </p:sp>
        </mc:Choice>
        <mc:Fallback xmlns="">
          <p:sp>
            <p:nvSpPr>
              <p:cNvPr id="2" name="文本框 1">
                <a:extLst>
                  <a:ext uri="{FF2B5EF4-FFF2-40B4-BE49-F238E27FC236}">
                    <a16:creationId xmlns:a16="http://schemas.microsoft.com/office/drawing/2014/main" id="{A5573CC1-0996-60CC-5CD2-5AF5AF9D0B33}"/>
                  </a:ext>
                </a:extLst>
              </p:cNvPr>
              <p:cNvSpPr txBox="1">
                <a:spLocks noRot="1" noChangeAspect="1" noMove="1" noResize="1" noEditPoints="1" noAdjustHandles="1" noChangeArrowheads="1" noChangeShapeType="1" noTextEdit="1"/>
              </p:cNvSpPr>
              <p:nvPr/>
            </p:nvSpPr>
            <p:spPr>
              <a:xfrm>
                <a:off x="550844" y="1154924"/>
                <a:ext cx="10521108" cy="4937249"/>
              </a:xfrm>
              <a:prstGeom prst="rect">
                <a:avLst/>
              </a:prstGeom>
              <a:blipFill>
                <a:blip r:embed="rId2"/>
                <a:stretch>
                  <a:fillRect l="-844" r="-483" b="-205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676215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50489436-DD62-3111-9A25-A95B0CDA3D83}"/>
                  </a:ext>
                </a:extLst>
              </p:cNvPr>
              <p:cNvSpPr txBox="1"/>
              <p:nvPr/>
            </p:nvSpPr>
            <p:spPr>
              <a:xfrm>
                <a:off x="583894" y="1143759"/>
                <a:ext cx="10521108" cy="5239896"/>
              </a:xfrm>
              <a:prstGeom prst="rect">
                <a:avLst/>
              </a:prstGeom>
              <a:noFill/>
            </p:spPr>
            <p:txBody>
              <a:bodyPr wrap="square">
                <a:spAutoFit/>
              </a:bodyPr>
              <a:lstStyle/>
              <a:p>
                <a:pPr indent="304800">
                  <a:lnSpc>
                    <a:spcPct val="150000"/>
                  </a:lnSpc>
                  <a:spcBef>
                    <a:spcPts val="900"/>
                  </a:spcBef>
                  <a:spcAft>
                    <a:spcPts val="900"/>
                  </a:spcAft>
                </a:pP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另一方面</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设</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14:m>
                  <m:oMath xmlns:m="http://schemas.openxmlformats.org/officeDocument/2006/math">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𝜆</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sub>
                    </m:s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𝜆</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2</m:t>
                        </m:r>
                      </m:sub>
                    </m:s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𝜆</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𝑛</m:t>
                        </m:r>
                      </m:sub>
                    </m:sSub>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是特征方程的根</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则</a:t>
                </a:r>
              </a:p>
              <a:p>
                <a:pPr indent="1219200" algn="ctr">
                  <a:lnSpc>
                    <a:spcPct val="150000"/>
                  </a:lnSpc>
                  <a:spcBef>
                    <a:spcPts val="900"/>
                  </a:spcBef>
                  <a:spcAft>
                    <a:spcPts val="900"/>
                  </a:spcAft>
                </a:pPr>
                <a14:m>
                  <m:oMath xmlns:m="http://schemas.openxmlformats.org/officeDocument/2006/math">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𝜆</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𝜆</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sub>
                    </m:s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𝜆</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𝜆</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2</m:t>
                        </m:r>
                      </m:sub>
                    </m:s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𝜆</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𝜆</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𝑛</m:t>
                        </m:r>
                      </m:sub>
                    </m:s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)=0,</m:t>
                    </m:r>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6.1.2</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a:t>
                </a:r>
              </a:p>
              <a:p>
                <a:pPr>
                  <a:lnSpc>
                    <a:spcPct val="150000"/>
                  </a:lnSpc>
                  <a:spcBef>
                    <a:spcPts val="900"/>
                  </a:spcBef>
                  <a:spcAft>
                    <a:spcPts val="900"/>
                  </a:spcAft>
                </a:pP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如果只写出（</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6.1.2</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）式前两项与常数项</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则有</a:t>
                </a:r>
              </a:p>
              <a:p>
                <a:pPr algn="ctr">
                  <a:lnSpc>
                    <a:spcPct val="150000"/>
                  </a:lnSpc>
                  <a:spcBef>
                    <a:spcPts val="900"/>
                  </a:spcBef>
                  <a:spcAft>
                    <a:spcPts val="900"/>
                  </a:spcAft>
                </a:pPr>
                <a14:m>
                  <m:oMath xmlns:m="http://schemas.openxmlformats.org/officeDocument/2006/math">
                    <m:sSup>
                      <m:sSup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𝜆</m:t>
                        </m:r>
                      </m:e>
                      <m:sup>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𝑛</m:t>
                        </m:r>
                      </m:sup>
                    </m:sSup>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𝜆</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sub>
                    </m:s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𝜆</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2</m:t>
                        </m:r>
                      </m:sub>
                    </m:s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𝜆</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𝑛</m:t>
                        </m:r>
                      </m:sub>
                    </m:s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sSup>
                      <m:sSup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𝜆</m:t>
                        </m:r>
                      </m:e>
                      <m:sup>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𝑛</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sup>
                    </m:sSup>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sSup>
                      <m:sSup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e>
                      <m:sup>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𝑛</m:t>
                        </m:r>
                      </m:sup>
                    </m:sSup>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𝜆</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sub>
                    </m:sSub>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𝜆</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2</m:t>
                        </m:r>
                      </m:sub>
                    </m:s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𝜆</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𝑛</m:t>
                        </m:r>
                      </m:sub>
                    </m:s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=0.</m:t>
                    </m:r>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6.1.3</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a:t>
                </a:r>
              </a:p>
              <a:p>
                <a:pPr>
                  <a:lnSpc>
                    <a:spcPct val="150000"/>
                  </a:lnSpc>
                  <a:spcBef>
                    <a:spcPts val="900"/>
                  </a:spcBef>
                  <a:spcAft>
                    <a:spcPts val="900"/>
                  </a:spcAft>
                </a:pP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比照</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6.1.3</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）式与（</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6.1.1</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）式</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得证</a:t>
                </a:r>
              </a:p>
              <a:p>
                <a:pPr>
                  <a:lnSpc>
                    <a:spcPct val="150000"/>
                  </a:lnSpc>
                  <a:spcBef>
                    <a:spcPts val="900"/>
                  </a:spcBef>
                  <a:spcAft>
                    <a:spcPts val="900"/>
                  </a:spcAft>
                </a:pPr>
                <a14:m>
                  <m:oMathPara xmlns:m="http://schemas.openxmlformats.org/officeDocument/2006/math">
                    <m:oMathParaPr>
                      <m:jc m:val="centerGroup"/>
                    </m:oMathParaPr>
                    <m:oMath xmlns:m="http://schemas.openxmlformats.org/officeDocument/2006/math">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𝜆</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sub>
                      </m:s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𝜆</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2</m:t>
                          </m:r>
                        </m:sub>
                      </m:s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𝜆</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𝑛</m:t>
                          </m:r>
                        </m:sub>
                      </m:s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𝑎</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11</m:t>
                          </m:r>
                        </m:sub>
                      </m:s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𝑎</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22</m:t>
                          </m:r>
                        </m:sub>
                      </m:s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𝑎</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𝑛𝑛</m:t>
                          </m:r>
                        </m:sub>
                      </m:s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;  </m:t>
                      </m:r>
                    </m:oMath>
                  </m:oMathPara>
                </a14:m>
                <a:endParaRPr lang="en-US" altLang="zh-CN" sz="2400" i="1" dirty="0">
                  <a:effectLst/>
                  <a:latin typeface="Cambria Math" panose="02040503050406030204" pitchFamily="18" charset="0"/>
                  <a:ea typeface="宋体" panose="02010600030101010101" pitchFamily="2" charset="-122"/>
                  <a:cs typeface="Times New Roman" panose="02020603050405020304" pitchFamily="18" charset="0"/>
                </a:endParaRPr>
              </a:p>
              <a:p>
                <a:pPr>
                  <a:lnSpc>
                    <a:spcPct val="150000"/>
                  </a:lnSpc>
                  <a:spcBef>
                    <a:spcPts val="900"/>
                  </a:spcBef>
                  <a:spcAft>
                    <a:spcPts val="900"/>
                  </a:spcAft>
                </a:pPr>
                <a14:m>
                  <m:oMathPara xmlns:m="http://schemas.openxmlformats.org/officeDocument/2006/math">
                    <m:oMathParaPr>
                      <m:jc m:val="centerGroup"/>
                    </m:oMathParaPr>
                    <m:oMath xmlns:m="http://schemas.openxmlformats.org/officeDocument/2006/math">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𝜆</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sub>
                      </m:sSub>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𝜆</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2</m:t>
                          </m:r>
                        </m:sub>
                      </m:s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𝜆</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𝑛</m:t>
                          </m:r>
                        </m:sub>
                      </m:s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𝐀</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oMath>
                  </m:oMathPara>
                </a14:m>
                <a:endParaRPr lang="zh-CN" altLang="zh-CN" sz="2400" dirty="0">
                  <a:effectLst/>
                  <a:latin typeface="Cambria" panose="02040503050406030204" pitchFamily="18" charset="0"/>
                  <a:ea typeface="宋体" panose="02010600030101010101" pitchFamily="2" charset="-122"/>
                  <a:cs typeface="Times New Roman" panose="02020603050405020304" pitchFamily="18" charset="0"/>
                </a:endParaRPr>
              </a:p>
            </p:txBody>
          </p:sp>
        </mc:Choice>
        <mc:Fallback xmlns="">
          <p:sp>
            <p:nvSpPr>
              <p:cNvPr id="2" name="文本框 1">
                <a:extLst>
                  <a:ext uri="{FF2B5EF4-FFF2-40B4-BE49-F238E27FC236}">
                    <a16:creationId xmlns:a16="http://schemas.microsoft.com/office/drawing/2014/main" id="{50489436-DD62-3111-9A25-A95B0CDA3D83}"/>
                  </a:ext>
                </a:extLst>
              </p:cNvPr>
              <p:cNvSpPr txBox="1">
                <a:spLocks noRot="1" noChangeAspect="1" noMove="1" noResize="1" noEditPoints="1" noAdjustHandles="1" noChangeArrowheads="1" noChangeShapeType="1" noTextEdit="1"/>
              </p:cNvSpPr>
              <p:nvPr/>
            </p:nvSpPr>
            <p:spPr>
              <a:xfrm>
                <a:off x="583894" y="1143759"/>
                <a:ext cx="10521108" cy="5239896"/>
              </a:xfrm>
              <a:prstGeom prst="rect">
                <a:avLst/>
              </a:prstGeom>
              <a:blipFill>
                <a:blip r:embed="rId2"/>
                <a:stretch>
                  <a:fillRect l="-96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315433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C0DF1054-E1E2-9C66-A255-A5A059DF6C7F}"/>
                  </a:ext>
                </a:extLst>
              </p:cNvPr>
              <p:cNvSpPr txBox="1"/>
              <p:nvPr/>
            </p:nvSpPr>
            <p:spPr>
              <a:xfrm>
                <a:off x="1039258" y="1557805"/>
                <a:ext cx="10113484" cy="3549883"/>
              </a:xfrm>
              <a:prstGeom prst="rect">
                <a:avLst/>
              </a:prstGeom>
              <a:noFill/>
            </p:spPr>
            <p:txBody>
              <a:bodyPr wrap="square">
                <a:spAutoFit/>
              </a:bodyPr>
              <a:lstStyle/>
              <a:p>
                <a:pPr>
                  <a:lnSpc>
                    <a:spcPct val="150000"/>
                  </a:lnSpc>
                  <a:spcBef>
                    <a:spcPts val="900"/>
                  </a:spcBef>
                  <a:spcAft>
                    <a:spcPts val="900"/>
                  </a:spcAft>
                </a:pPr>
                <a:r>
                  <a:rPr lang="zh-CN" altLang="zh-CN" sz="2400" b="1" dirty="0">
                    <a:effectLst/>
                    <a:latin typeface="Cambria" panose="02040503050406030204" pitchFamily="18" charset="0"/>
                    <a:ea typeface="宋体" panose="02010600030101010101" pitchFamily="2" charset="-122"/>
                    <a:cs typeface="Times New Roman" panose="02020603050405020304" pitchFamily="18" charset="0"/>
                  </a:rPr>
                  <a:t>定理 </a:t>
                </a:r>
                <a:r>
                  <a:rPr lang="en-US" altLang="zh-CN" sz="2400" b="1" dirty="0">
                    <a:effectLst/>
                    <a:latin typeface="Cambria" panose="02040503050406030204" pitchFamily="18" charset="0"/>
                    <a:ea typeface="宋体" panose="02010600030101010101" pitchFamily="2" charset="-122"/>
                    <a:cs typeface="Times New Roman" panose="02020603050405020304" pitchFamily="18" charset="0"/>
                  </a:rPr>
                  <a:t>6.1.5</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若 </a:t>
                </a:r>
                <a14:m>
                  <m:oMath xmlns:m="http://schemas.openxmlformats.org/officeDocument/2006/math">
                    <m:r>
                      <m:rPr>
                        <m:sty m:val="p"/>
                      </m:rPr>
                      <a:rPr lang="en-US" altLang="zh-CN" sz="2400">
                        <a:effectLst/>
                        <a:latin typeface="Cambria Math" panose="02040503050406030204" pitchFamily="18" charset="0"/>
                        <a:ea typeface="宋体" panose="02010600030101010101" pitchFamily="2" charset="-122"/>
                        <a:cs typeface="Times New Roman" panose="02020603050405020304" pitchFamily="18" charset="0"/>
                      </a:rPr>
                      <m:t>λ</m:t>
                    </m:r>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是矩阵 </a:t>
                </a:r>
                <a14:m>
                  <m:oMath xmlns:m="http://schemas.openxmlformats.org/officeDocument/2006/math">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𝐀</m:t>
                    </m:r>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的特征值</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14:m>
                  <m:oMath xmlns:m="http://schemas.openxmlformats.org/officeDocument/2006/math">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𝐱</m:t>
                    </m:r>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是 </a:t>
                </a:r>
                <a14:m>
                  <m:oMath xmlns:m="http://schemas.openxmlformats.org/officeDocument/2006/math">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𝐀</m:t>
                    </m:r>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的属于 </a:t>
                </a:r>
                <a14:m>
                  <m:oMath xmlns:m="http://schemas.openxmlformats.org/officeDocument/2006/math">
                    <m:r>
                      <m:rPr>
                        <m:sty m:val="p"/>
                      </m:rPr>
                      <a:rPr lang="en-US" altLang="zh-CN" sz="2400">
                        <a:effectLst/>
                        <a:latin typeface="Cambria Math" panose="02040503050406030204" pitchFamily="18" charset="0"/>
                        <a:ea typeface="宋体" panose="02010600030101010101" pitchFamily="2" charset="-122"/>
                        <a:cs typeface="Times New Roman" panose="02020603050405020304" pitchFamily="18" charset="0"/>
                      </a:rPr>
                      <m:t>λ</m:t>
                    </m:r>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的特征向量</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则</a:t>
                </a:r>
              </a:p>
              <a:p>
                <a:pPr marL="457200" lvl="0" indent="-457200">
                  <a:lnSpc>
                    <a:spcPct val="150000"/>
                  </a:lnSpc>
                  <a:spcAft>
                    <a:spcPts val="1000"/>
                  </a:spcAft>
                  <a:buFont typeface="+mj-ea"/>
                  <a:buAutoNum type="circleNumDbPlain"/>
                </a:pPr>
                <a14:m>
                  <m:oMath xmlns:m="http://schemas.openxmlformats.org/officeDocument/2006/math">
                    <m:r>
                      <m:rPr>
                        <m:sty m:val="p"/>
                      </m:rPr>
                      <a:rPr lang="en-US" altLang="zh-CN" sz="2400">
                        <a:effectLst/>
                        <a:latin typeface="Cambria Math" panose="02040503050406030204" pitchFamily="18" charset="0"/>
                        <a:ea typeface="宋体" panose="02010600030101010101" pitchFamily="2" charset="-122"/>
                        <a:cs typeface="Times New Roman" panose="02020603050405020304" pitchFamily="18" charset="0"/>
                      </a:rPr>
                      <m:t>kλ</m:t>
                    </m:r>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是 </a:t>
                </a:r>
                <a14:m>
                  <m:oMath xmlns:m="http://schemas.openxmlformats.org/officeDocument/2006/math">
                    <m:r>
                      <m:rPr>
                        <m:sty m:val="p"/>
                      </m:rPr>
                      <a:rPr lang="en-US" altLang="zh-CN" sz="2400">
                        <a:effectLst/>
                        <a:latin typeface="Cambria Math" panose="02040503050406030204" pitchFamily="18" charset="0"/>
                        <a:ea typeface="宋体" panose="02010600030101010101" pitchFamily="2" charset="-122"/>
                        <a:cs typeface="Times New Roman" panose="02020603050405020304" pitchFamily="18" charset="0"/>
                      </a:rPr>
                      <m:t>k</m:t>
                    </m:r>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𝐀</m:t>
                    </m:r>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的特征值</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14:m>
                  <m:oMath xmlns:m="http://schemas.openxmlformats.org/officeDocument/2006/math">
                    <m:r>
                      <m:rPr>
                        <m:sty m:val="p"/>
                      </m:rPr>
                      <a:rPr lang="en-US" altLang="zh-CN" sz="2400">
                        <a:effectLst/>
                        <a:latin typeface="Cambria Math" panose="02040503050406030204" pitchFamily="18" charset="0"/>
                        <a:ea typeface="宋体" panose="02010600030101010101" pitchFamily="2" charset="-122"/>
                        <a:cs typeface="Times New Roman" panose="02020603050405020304" pitchFamily="18" charset="0"/>
                      </a:rPr>
                      <m:t>k</m:t>
                    </m:r>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是任意常数</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a:t>
                </a:r>
              </a:p>
              <a:p>
                <a:pPr marL="457200" indent="-457200">
                  <a:lnSpc>
                    <a:spcPct val="150000"/>
                  </a:lnSpc>
                  <a:spcAft>
                    <a:spcPts val="1000"/>
                  </a:spcAft>
                  <a:buFont typeface="+mj-ea"/>
                  <a:buAutoNum type="circleNumDbPlain"/>
                </a:pPr>
                <a14:m>
                  <m:oMath xmlns:m="http://schemas.openxmlformats.org/officeDocument/2006/math">
                    <m:sSup>
                      <m:sSupPr>
                        <m:ctrlPr>
                          <a:rPr lang="zh-CN" altLang="zh-CN" sz="2400" i="1">
                            <a:latin typeface="Cambria Math" panose="02040503050406030204" pitchFamily="18" charset="0"/>
                            <a:ea typeface="Cambria Math" panose="02040503050406030204" pitchFamily="18" charset="0"/>
                            <a:cs typeface="Times New Roman" panose="02020603050405020304" pitchFamily="18" charset="0"/>
                          </a:rPr>
                        </m:ctrlPr>
                      </m:sSupPr>
                      <m:e>
                        <m:r>
                          <a:rPr lang="zh-CN" altLang="en-US" sz="2400" i="0">
                            <a:latin typeface="Cambria Math" panose="02040503050406030204" pitchFamily="18" charset="0"/>
                            <a:ea typeface="Cambria Math" panose="02040503050406030204" pitchFamily="18" charset="0"/>
                            <a:cs typeface="Times New Roman" panose="02020603050405020304" pitchFamily="18" charset="0"/>
                          </a:rPr>
                          <m:t>  </m:t>
                        </m:r>
                        <m:r>
                          <m:rPr>
                            <m:sty m:val="p"/>
                          </m:rPr>
                          <a:rPr lang="en-US" altLang="zh-CN" sz="2400" i="0">
                            <a:latin typeface="Cambria Math" panose="02040503050406030204" pitchFamily="18" charset="0"/>
                            <a:cs typeface="Times New Roman" panose="02020603050405020304" pitchFamily="18" charset="0"/>
                          </a:rPr>
                          <m:t>λ</m:t>
                        </m:r>
                      </m:e>
                      <m:sup>
                        <m:r>
                          <m:rPr>
                            <m:sty m:val="p"/>
                          </m:rPr>
                          <a:rPr lang="en-US" altLang="zh-CN" sz="2400" i="0">
                            <a:latin typeface="Cambria Math" panose="02040503050406030204" pitchFamily="18" charset="0"/>
                            <a:cs typeface="Times New Roman" panose="02020603050405020304" pitchFamily="18" charset="0"/>
                          </a:rPr>
                          <m:t>m</m:t>
                        </m:r>
                      </m:sup>
                    </m:sSup>
                  </m:oMath>
                </a14:m>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是 </a:t>
                </a:r>
                <a14:m>
                  <m:oMath xmlns:m="http://schemas.openxmlformats.org/officeDocument/2006/math">
                    <m:sSup>
                      <m:sSup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b="1" i="0">
                            <a:effectLst/>
                            <a:latin typeface="Cambria Math" panose="02040503050406030204" pitchFamily="18" charset="0"/>
                            <a:ea typeface="宋体" panose="02010600030101010101" pitchFamily="2" charset="-122"/>
                            <a:cs typeface="Times New Roman" panose="02020603050405020304" pitchFamily="18" charset="0"/>
                          </a:rPr>
                          <m:t>𝐀</m:t>
                        </m:r>
                      </m:e>
                      <m:sup>
                        <m:r>
                          <m:rPr>
                            <m:sty m:val="p"/>
                          </m:rPr>
                          <a:rPr lang="en-US" altLang="zh-CN" sz="2400" i="0">
                            <a:effectLst/>
                            <a:latin typeface="Cambria Math" panose="02040503050406030204" pitchFamily="18" charset="0"/>
                            <a:ea typeface="宋体" panose="02010600030101010101" pitchFamily="2" charset="-122"/>
                            <a:cs typeface="Times New Roman" panose="02020603050405020304" pitchFamily="18" charset="0"/>
                          </a:rPr>
                          <m:t>m</m:t>
                        </m:r>
                      </m:sup>
                    </m:sSup>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的特征值</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14:m>
                  <m:oMath xmlns:m="http://schemas.openxmlformats.org/officeDocument/2006/math">
                    <m:r>
                      <m:rPr>
                        <m:sty m:val="p"/>
                      </m:rPr>
                      <a:rPr lang="en-US" altLang="zh-CN" sz="2400" i="0">
                        <a:effectLst/>
                        <a:latin typeface="Cambria Math" panose="02040503050406030204" pitchFamily="18" charset="0"/>
                        <a:ea typeface="宋体" panose="02010600030101010101" pitchFamily="2" charset="-122"/>
                        <a:cs typeface="Times New Roman" panose="02020603050405020304" pitchFamily="18" charset="0"/>
                      </a:rPr>
                      <m:t>m</m:t>
                    </m:r>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是正整数</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a:t>
                </a:r>
                <a:endParaRPr lang="en-US" altLang="zh-CN" sz="2400" dirty="0">
                  <a:latin typeface="Cambria" panose="02040503050406030204" pitchFamily="18" charset="0"/>
                  <a:ea typeface="宋体" panose="02010600030101010101" pitchFamily="2" charset="-122"/>
                  <a:cs typeface="Times New Roman" panose="02020603050405020304" pitchFamily="18" charset="0"/>
                </a:endParaRPr>
              </a:p>
              <a:p>
                <a:pPr marL="457200" indent="-457200">
                  <a:lnSpc>
                    <a:spcPct val="150000"/>
                  </a:lnSpc>
                  <a:spcAft>
                    <a:spcPts val="1000"/>
                  </a:spcAft>
                  <a:buFont typeface="+mj-ea"/>
                  <a:buAutoNum type="circleNumDbPlain"/>
                </a:pP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当 </a:t>
                </a:r>
                <a14:m>
                  <m:oMath xmlns:m="http://schemas.openxmlformats.org/officeDocument/2006/math">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𝐀</m:t>
                    </m:r>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可逆时</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14:m>
                  <m:oMath xmlns:m="http://schemas.openxmlformats.org/officeDocument/2006/math">
                    <m:sSup>
                      <m:sSup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pPr>
                      <m:e>
                        <m:r>
                          <m:rPr>
                            <m:sty m:val="p"/>
                          </m:rPr>
                          <a:rPr lang="en-US" altLang="zh-CN" sz="2400">
                            <a:effectLst/>
                            <a:latin typeface="Cambria Math" panose="02040503050406030204" pitchFamily="18" charset="0"/>
                            <a:ea typeface="宋体" panose="02010600030101010101" pitchFamily="2" charset="-122"/>
                            <a:cs typeface="Times New Roman" panose="02020603050405020304" pitchFamily="18" charset="0"/>
                          </a:rPr>
                          <m:t>λ</m:t>
                        </m:r>
                      </m:e>
                      <m:sup>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a:effectLst/>
                            <a:latin typeface="Cambria Math" panose="02040503050406030204" pitchFamily="18" charset="0"/>
                            <a:ea typeface="宋体" panose="02010600030101010101" pitchFamily="2" charset="-122"/>
                            <a:cs typeface="Times New Roman" panose="02020603050405020304" pitchFamily="18" charset="0"/>
                          </a:rPr>
                          <m:t>1</m:t>
                        </m:r>
                      </m:sup>
                    </m:sSup>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是 </a:t>
                </a:r>
                <a14:m>
                  <m:oMath xmlns:m="http://schemas.openxmlformats.org/officeDocument/2006/math">
                    <m:sSup>
                      <m:sSup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𝐀</m:t>
                        </m:r>
                      </m:e>
                      <m:sup>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a:effectLst/>
                            <a:latin typeface="Cambria Math" panose="02040503050406030204" pitchFamily="18" charset="0"/>
                            <a:ea typeface="宋体" panose="02010600030101010101" pitchFamily="2" charset="-122"/>
                            <a:cs typeface="Times New Roman" panose="02020603050405020304" pitchFamily="18" charset="0"/>
                          </a:rPr>
                          <m:t>1</m:t>
                        </m:r>
                      </m:sup>
                    </m:sSup>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的特征值</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a:t>
                </a:r>
                <a:endParaRPr lang="zh-CN" altLang="zh-CN" sz="2400" dirty="0">
                  <a:effectLst/>
                  <a:latin typeface="Cambria" panose="02040503050406030204" pitchFamily="18" charset="0"/>
                  <a:ea typeface="宋体" panose="02010600030101010101" pitchFamily="2" charset="-122"/>
                  <a:cs typeface="Times New Roman" panose="02020603050405020304" pitchFamily="18" charset="0"/>
                </a:endParaRPr>
              </a:p>
              <a:p>
                <a:pPr marL="457200" lvl="0" indent="-457200">
                  <a:lnSpc>
                    <a:spcPct val="150000"/>
                  </a:lnSpc>
                  <a:spcAft>
                    <a:spcPts val="1000"/>
                  </a:spcAft>
                  <a:buFont typeface="+mj-ea"/>
                  <a:buAutoNum type="circleNumDbPlain"/>
                </a:pP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当 </a:t>
                </a:r>
                <a14:m>
                  <m:oMath xmlns:m="http://schemas.openxmlformats.org/officeDocument/2006/math">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𝐀</m:t>
                    </m:r>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可逆时</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14:m>
                  <m:oMath xmlns:m="http://schemas.openxmlformats.org/officeDocument/2006/math">
                    <m:f>
                      <m:f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24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𝐀</m:t>
                        </m:r>
                        <m:r>
                          <a:rPr lang="en-US" altLang="zh-CN" sz="2400">
                            <a:effectLst/>
                            <a:latin typeface="Cambria Math" panose="02040503050406030204" pitchFamily="18" charset="0"/>
                            <a:ea typeface="宋体" panose="02010600030101010101" pitchFamily="2" charset="-122"/>
                            <a:cs typeface="Times New Roman" panose="02020603050405020304" pitchFamily="18" charset="0"/>
                          </a:rPr>
                          <m:t>|</m:t>
                        </m:r>
                      </m:num>
                      <m:den>
                        <m:r>
                          <m:rPr>
                            <m:sty m:val="p"/>
                          </m:rPr>
                          <a:rPr lang="en-US" altLang="zh-CN" sz="2400">
                            <a:effectLst/>
                            <a:latin typeface="Cambria Math" panose="02040503050406030204" pitchFamily="18" charset="0"/>
                            <a:ea typeface="宋体" panose="02010600030101010101" pitchFamily="2" charset="-122"/>
                            <a:cs typeface="Times New Roman" panose="02020603050405020304" pitchFamily="18" charset="0"/>
                          </a:rPr>
                          <m:t>λ</m:t>
                        </m:r>
                      </m:den>
                    </m:f>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是</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14:m>
                  <m:oMath xmlns:m="http://schemas.openxmlformats.org/officeDocument/2006/math">
                    <m:sSup>
                      <m:sSup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𝐀</m:t>
                        </m:r>
                      </m:e>
                      <m:sup>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sup>
                    </m:sSup>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的特征值</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endParaRPr lang="zh-CN" altLang="zh-CN" sz="2400" dirty="0">
                  <a:effectLst/>
                  <a:latin typeface="Cambria" panose="02040503050406030204" pitchFamily="18" charset="0"/>
                  <a:ea typeface="宋体" panose="02010600030101010101" pitchFamily="2" charset="-122"/>
                  <a:cs typeface="Times New Roman" panose="02020603050405020304" pitchFamily="18" charset="0"/>
                </a:endParaRPr>
              </a:p>
            </p:txBody>
          </p:sp>
        </mc:Choice>
        <mc:Fallback xmlns="">
          <p:sp>
            <p:nvSpPr>
              <p:cNvPr id="3" name="文本框 2">
                <a:extLst>
                  <a:ext uri="{FF2B5EF4-FFF2-40B4-BE49-F238E27FC236}">
                    <a16:creationId xmlns:a16="http://schemas.microsoft.com/office/drawing/2014/main" id="{C0DF1054-E1E2-9C66-A255-A5A059DF6C7F}"/>
                  </a:ext>
                </a:extLst>
              </p:cNvPr>
              <p:cNvSpPr txBox="1">
                <a:spLocks noRot="1" noChangeAspect="1" noMove="1" noResize="1" noEditPoints="1" noAdjustHandles="1" noChangeArrowheads="1" noChangeShapeType="1" noTextEdit="1"/>
              </p:cNvSpPr>
              <p:nvPr/>
            </p:nvSpPr>
            <p:spPr>
              <a:xfrm>
                <a:off x="1039258" y="1557805"/>
                <a:ext cx="10113484" cy="3549883"/>
              </a:xfrm>
              <a:prstGeom prst="rect">
                <a:avLst/>
              </a:prstGeom>
              <a:blipFill>
                <a:blip r:embed="rId2"/>
                <a:stretch>
                  <a:fillRect l="-877" b="-35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396625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887CBF4A-2B30-8979-BD90-B9218DA9B8C8}"/>
                  </a:ext>
                </a:extLst>
              </p:cNvPr>
              <p:cNvSpPr txBox="1"/>
              <p:nvPr/>
            </p:nvSpPr>
            <p:spPr>
              <a:xfrm>
                <a:off x="749147" y="1725705"/>
                <a:ext cx="10168569" cy="3713837"/>
              </a:xfrm>
              <a:prstGeom prst="rect">
                <a:avLst/>
              </a:prstGeom>
              <a:noFill/>
            </p:spPr>
            <p:txBody>
              <a:bodyPr wrap="square">
                <a:spAutoFit/>
              </a:bodyPr>
              <a:lstStyle/>
              <a:p>
                <a:pPr>
                  <a:lnSpc>
                    <a:spcPct val="150000"/>
                  </a:lnSpc>
                  <a:spcBef>
                    <a:spcPts val="900"/>
                  </a:spcBef>
                  <a:spcAft>
                    <a:spcPts val="900"/>
                  </a:spcAft>
                </a:pPr>
                <a:r>
                  <a:rPr lang="zh-CN" altLang="zh-CN" sz="2400" dirty="0">
                    <a:solidFill>
                      <a:srgbClr val="0070C0"/>
                    </a:solidFill>
                    <a:effectLst/>
                    <a:latin typeface="Cambria" panose="02040503050406030204" pitchFamily="18" charset="0"/>
                    <a:ea typeface="宋体" panose="02010600030101010101" pitchFamily="2" charset="-122"/>
                    <a:cs typeface="Times New Roman" panose="02020603050405020304" pitchFamily="18" charset="0"/>
                  </a:rPr>
                  <a:t>证</a:t>
                </a:r>
                <a:r>
                  <a:rPr lang="en-US" altLang="zh-CN" sz="2400" dirty="0">
                    <a:solidFill>
                      <a:srgbClr val="0070C0"/>
                    </a:solidFill>
                    <a:effectLst/>
                    <a:latin typeface="Cambria" panose="02040503050406030204" pitchFamily="18" charset="0"/>
                    <a:ea typeface="宋体" panose="02010600030101010101" pitchFamily="2" charset="-122"/>
                    <a:cs typeface="Times New Roman" panose="02020603050405020304" pitchFamily="18" charset="0"/>
                  </a:rPr>
                  <a:t>:  </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(1)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已知 </a:t>
                </a:r>
                <a14:m>
                  <m:oMath xmlns:m="http://schemas.openxmlformats.org/officeDocument/2006/math">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𝐀𝐱</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𝜆</m:t>
                    </m:r>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𝐱</m:t>
                    </m:r>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则</a:t>
                </a:r>
              </a:p>
              <a:p>
                <a:pPr algn="ctr">
                  <a:lnSpc>
                    <a:spcPct val="150000"/>
                  </a:lnSpc>
                  <a:spcBef>
                    <a:spcPts val="900"/>
                  </a:spcBef>
                  <a:spcAft>
                    <a:spcPts val="900"/>
                  </a:spcAft>
                </a:pPr>
                <a14:m>
                  <m:oMath xmlns:m="http://schemas.openxmlformats.org/officeDocument/2006/math">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𝐀</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𝑘</m:t>
                    </m:r>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𝐱</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𝜆</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𝑘</m:t>
                    </m:r>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𝐱</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endParaRPr lang="en-US" altLang="zh-CN" sz="2400" dirty="0">
                  <a:latin typeface="Cambria" panose="02040503050406030204" pitchFamily="18" charset="0"/>
                  <a:ea typeface="宋体" panose="02010600030101010101" pitchFamily="2" charset="-122"/>
                  <a:cs typeface="Times New Roman" panose="02020603050405020304" pitchFamily="18" charset="0"/>
                </a:endParaRPr>
              </a:p>
              <a:p>
                <a:pPr>
                  <a:lnSpc>
                    <a:spcPct val="150000"/>
                  </a:lnSpc>
                  <a:spcBef>
                    <a:spcPts val="900"/>
                  </a:spcBef>
                  <a:spcAft>
                    <a:spcPts val="900"/>
                  </a:spcAft>
                </a:pP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即  </a:t>
                </a:r>
                <a:endParaRPr lang="en-US" altLang="zh-CN" sz="2400" i="1" dirty="0">
                  <a:effectLst/>
                  <a:latin typeface="Cambria Math" panose="02040503050406030204" pitchFamily="18" charset="0"/>
                  <a:ea typeface="宋体" panose="02010600030101010101" pitchFamily="2" charset="-122"/>
                  <a:cs typeface="Times New Roman" panose="02020603050405020304" pitchFamily="18" charset="0"/>
                </a:endParaRPr>
              </a:p>
              <a:p>
                <a:pPr algn="ctr">
                  <a:lnSpc>
                    <a:spcPct val="150000"/>
                  </a:lnSpc>
                  <a:spcBef>
                    <a:spcPts val="900"/>
                  </a:spcBef>
                  <a:spcAft>
                    <a:spcPts val="900"/>
                  </a:spcAft>
                </a:pPr>
                <a14:m>
                  <m:oMath xmlns:m="http://schemas.openxmlformats.org/officeDocument/2006/math">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𝑘</m:t>
                    </m:r>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𝐀</m:t>
                    </m:r>
                    <m:r>
                      <a:rPr lang="en-US" altLang="zh-CN" sz="2400" b="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𝐱</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𝑘</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𝜆</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𝐱</m:t>
                    </m:r>
                  </m:oMath>
                </a14:m>
                <a:r>
                  <a:rPr lang="en-US" altLang="zh-CN" sz="2400" b="1" dirty="0">
                    <a:effectLst/>
                    <a:latin typeface="Cambria" panose="02040503050406030204" pitchFamily="18" charset="0"/>
                    <a:ea typeface="宋体" panose="02010600030101010101" pitchFamily="2" charset="-122"/>
                    <a:cs typeface="Times New Roman" panose="02020603050405020304" pitchFamily="18" charset="0"/>
                  </a:rPr>
                  <a:t>,</a:t>
                </a:r>
                <a:endParaRPr lang="zh-CN" altLang="zh-CN" sz="2400" dirty="0">
                  <a:effectLst/>
                  <a:latin typeface="Cambria" panose="02040503050406030204" pitchFamily="18" charset="0"/>
                  <a:ea typeface="宋体" panose="02010600030101010101" pitchFamily="2" charset="-122"/>
                  <a:cs typeface="Times New Roman" panose="02020603050405020304" pitchFamily="18" charset="0"/>
                </a:endParaRPr>
              </a:p>
              <a:p>
                <a:pPr>
                  <a:lnSpc>
                    <a:spcPct val="150000"/>
                  </a:lnSpc>
                  <a:spcBef>
                    <a:spcPts val="900"/>
                  </a:spcBef>
                  <a:spcAft>
                    <a:spcPts val="900"/>
                  </a:spcAft>
                </a:pP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故 </a:t>
                </a:r>
                <a14:m>
                  <m:oMath xmlns:m="http://schemas.openxmlformats.org/officeDocument/2006/math">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𝑘</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𝜆</m:t>
                    </m:r>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是 </a:t>
                </a:r>
                <a14:m>
                  <m:oMath xmlns:m="http://schemas.openxmlformats.org/officeDocument/2006/math">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𝑘</m:t>
                    </m:r>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𝐀</m:t>
                    </m:r>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的特征值</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对应的特征向量为 </a:t>
                </a:r>
                <a14:m>
                  <m:oMath xmlns:m="http://schemas.openxmlformats.org/officeDocument/2006/math">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𝐱</m:t>
                    </m:r>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a:t>
                </a:r>
                <a:endParaRPr lang="zh-CN" altLang="zh-CN" sz="2400" dirty="0">
                  <a:effectLst/>
                  <a:latin typeface="Cambria" panose="02040503050406030204" pitchFamily="18" charset="0"/>
                  <a:ea typeface="宋体" panose="02010600030101010101" pitchFamily="2" charset="-122"/>
                  <a:cs typeface="Times New Roman" panose="02020603050405020304" pitchFamily="18" charset="0"/>
                </a:endParaRPr>
              </a:p>
            </p:txBody>
          </p:sp>
        </mc:Choice>
        <mc:Fallback xmlns="">
          <p:sp>
            <p:nvSpPr>
              <p:cNvPr id="3" name="文本框 2">
                <a:extLst>
                  <a:ext uri="{FF2B5EF4-FFF2-40B4-BE49-F238E27FC236}">
                    <a16:creationId xmlns:a16="http://schemas.microsoft.com/office/drawing/2014/main" id="{887CBF4A-2B30-8979-BD90-B9218DA9B8C8}"/>
                  </a:ext>
                </a:extLst>
              </p:cNvPr>
              <p:cNvSpPr txBox="1">
                <a:spLocks noRot="1" noChangeAspect="1" noMove="1" noResize="1" noEditPoints="1" noAdjustHandles="1" noChangeArrowheads="1" noChangeShapeType="1" noTextEdit="1"/>
              </p:cNvSpPr>
              <p:nvPr/>
            </p:nvSpPr>
            <p:spPr>
              <a:xfrm>
                <a:off x="749147" y="1725705"/>
                <a:ext cx="10168569" cy="3713837"/>
              </a:xfrm>
              <a:prstGeom prst="rect">
                <a:avLst/>
              </a:prstGeom>
              <a:blipFill>
                <a:blip r:embed="rId2"/>
                <a:stretch>
                  <a:fillRect l="-999" b="-272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77459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F4E8E0D8-0707-53BA-8F99-0623A5483D56}"/>
                  </a:ext>
                </a:extLst>
              </p:cNvPr>
              <p:cNvSpPr txBox="1"/>
              <p:nvPr/>
            </p:nvSpPr>
            <p:spPr>
              <a:xfrm>
                <a:off x="683045" y="1333290"/>
                <a:ext cx="9937215" cy="4267835"/>
              </a:xfrm>
              <a:prstGeom prst="rect">
                <a:avLst/>
              </a:prstGeom>
              <a:noFill/>
            </p:spPr>
            <p:txBody>
              <a:bodyPr wrap="square">
                <a:spAutoFit/>
              </a:bodyPr>
              <a:lstStyle/>
              <a:p>
                <a:pPr>
                  <a:lnSpc>
                    <a:spcPct val="150000"/>
                  </a:lnSpc>
                  <a:spcBef>
                    <a:spcPts val="900"/>
                  </a:spcBef>
                  <a:spcAft>
                    <a:spcPts val="900"/>
                  </a:spcAft>
                </a:pP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(2)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在 </a:t>
                </a:r>
                <a14:m>
                  <m:oMath xmlns:m="http://schemas.openxmlformats.org/officeDocument/2006/math">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𝐀𝐱</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𝜆</m:t>
                    </m:r>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𝐱</m:t>
                    </m:r>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两端同时左乘以矩阵</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14:m>
                  <m:oMath xmlns:m="http://schemas.openxmlformats.org/officeDocument/2006/math">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𝐀</m:t>
                    </m:r>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得</a:t>
                </a:r>
              </a:p>
              <a:p>
                <a:pPr>
                  <a:lnSpc>
                    <a:spcPct val="150000"/>
                  </a:lnSpc>
                  <a:spcBef>
                    <a:spcPts val="900"/>
                  </a:spcBef>
                  <a:spcAft>
                    <a:spcPts val="900"/>
                  </a:spcAft>
                </a:pPr>
                <a14:m>
                  <m:oMathPara xmlns:m="http://schemas.openxmlformats.org/officeDocument/2006/math">
                    <m:oMathParaPr>
                      <m:jc m:val="centerGroup"/>
                    </m:oMathParaPr>
                    <m:oMath xmlns:m="http://schemas.openxmlformats.org/officeDocument/2006/math">
                      <m:sSup>
                        <m:sSup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𝐀</m:t>
                          </m:r>
                        </m:e>
                        <m:sup>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2</m:t>
                          </m:r>
                        </m:sup>
                      </m:sSup>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𝐱</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𝐀</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𝜆</m:t>
                      </m:r>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𝐱</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𝜆</m:t>
                      </m:r>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𝐀𝐱</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sSup>
                        <m:sSup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𝜆</m:t>
                          </m:r>
                        </m:e>
                        <m:sup>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2</m:t>
                          </m:r>
                        </m:sup>
                      </m:sSup>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𝐱</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oMath>
                  </m:oMathPara>
                </a14:m>
                <a:endParaRPr lang="zh-CN" altLang="zh-CN" sz="2400" dirty="0">
                  <a:effectLst/>
                  <a:latin typeface="Cambria" panose="02040503050406030204" pitchFamily="18" charset="0"/>
                  <a:ea typeface="宋体" panose="02010600030101010101" pitchFamily="2" charset="-122"/>
                  <a:cs typeface="Times New Roman" panose="02020603050405020304" pitchFamily="18" charset="0"/>
                </a:endParaRPr>
              </a:p>
              <a:p>
                <a:pPr>
                  <a:lnSpc>
                    <a:spcPct val="150000"/>
                  </a:lnSpc>
                  <a:spcBef>
                    <a:spcPts val="900"/>
                  </a:spcBef>
                  <a:spcAft>
                    <a:spcPts val="900"/>
                  </a:spcAft>
                </a:pP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所以</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14:m>
                  <m:oMath xmlns:m="http://schemas.openxmlformats.org/officeDocument/2006/math">
                    <m:sSup>
                      <m:sSup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𝜆</m:t>
                        </m:r>
                      </m:e>
                      <m:sup>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2</m:t>
                        </m:r>
                      </m:sup>
                    </m:sSup>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是方阵</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14:m>
                  <m:oMath xmlns:m="http://schemas.openxmlformats.org/officeDocument/2006/math">
                    <m:sSup>
                      <m:sSup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𝐀</m:t>
                        </m:r>
                      </m:e>
                      <m:sup>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2</m:t>
                        </m:r>
                      </m:sup>
                    </m:sSup>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的特征值</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p>
              <a:p>
                <a:pPr>
                  <a:lnSpc>
                    <a:spcPct val="150000"/>
                  </a:lnSpc>
                  <a:spcBef>
                    <a:spcPts val="900"/>
                  </a:spcBef>
                  <a:spcAft>
                    <a:spcPts val="900"/>
                  </a:spcAft>
                </a:pPr>
                <a:r>
                  <a:rPr lang="zh-CN" altLang="en-US" sz="2400" dirty="0">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重复以上步骤可得</a:t>
                </a:r>
              </a:p>
              <a:p>
                <a:pPr>
                  <a:lnSpc>
                    <a:spcPct val="150000"/>
                  </a:lnSpc>
                  <a:spcBef>
                    <a:spcPts val="900"/>
                  </a:spcBef>
                  <a:spcAft>
                    <a:spcPts val="900"/>
                  </a:spcAft>
                </a:pPr>
                <a14:m>
                  <m:oMathPara xmlns:m="http://schemas.openxmlformats.org/officeDocument/2006/math">
                    <m:oMathParaPr>
                      <m:jc m:val="centerGroup"/>
                    </m:oMathParaPr>
                    <m:oMath xmlns:m="http://schemas.openxmlformats.org/officeDocument/2006/math">
                      <m:sSup>
                        <m:sSup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𝐀</m:t>
                          </m:r>
                        </m:e>
                        <m:sup>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𝑚</m:t>
                          </m:r>
                        </m:sup>
                      </m:sSup>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𝐱</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sSup>
                        <m:sSup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𝜆</m:t>
                          </m:r>
                        </m:e>
                        <m:sup>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𝑚</m:t>
                          </m:r>
                        </m:sup>
                      </m:sSup>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𝐱</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oMath>
                  </m:oMathPara>
                </a14:m>
                <a:endParaRPr lang="zh-CN" altLang="zh-CN" sz="2400" dirty="0">
                  <a:effectLst/>
                  <a:latin typeface="Cambria" panose="02040503050406030204" pitchFamily="18" charset="0"/>
                  <a:ea typeface="宋体" panose="02010600030101010101" pitchFamily="2" charset="-122"/>
                  <a:cs typeface="Times New Roman" panose="02020603050405020304" pitchFamily="18" charset="0"/>
                </a:endParaRPr>
              </a:p>
              <a:p>
                <a:pPr>
                  <a:lnSpc>
                    <a:spcPct val="150000"/>
                  </a:lnSpc>
                  <a:spcBef>
                    <a:spcPts val="900"/>
                  </a:spcBef>
                  <a:spcAft>
                    <a:spcPts val="900"/>
                  </a:spcAft>
                </a:pP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故 </a:t>
                </a:r>
                <a14:m>
                  <m:oMath xmlns:m="http://schemas.openxmlformats.org/officeDocument/2006/math">
                    <m:sSup>
                      <m:sSup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𝜆</m:t>
                        </m:r>
                      </m:e>
                      <m:sup>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𝑚</m:t>
                        </m:r>
                      </m:sup>
                    </m:sSup>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是 </a:t>
                </a:r>
                <a14:m>
                  <m:oMath xmlns:m="http://schemas.openxmlformats.org/officeDocument/2006/math">
                    <m:sSup>
                      <m:sSup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𝐀</m:t>
                        </m:r>
                      </m:e>
                      <m:sup>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𝑚</m:t>
                        </m:r>
                      </m:sup>
                    </m:sSup>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的特征值</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对应的特征向量为 </a:t>
                </a:r>
                <a14:m>
                  <m:oMath xmlns:m="http://schemas.openxmlformats.org/officeDocument/2006/math">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𝐱</m:t>
                    </m:r>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a:t>
                </a:r>
                <a:endParaRPr lang="zh-CN" altLang="zh-CN" sz="2400" dirty="0">
                  <a:effectLst/>
                  <a:latin typeface="Cambria" panose="02040503050406030204" pitchFamily="18" charset="0"/>
                  <a:ea typeface="宋体" panose="02010600030101010101" pitchFamily="2" charset="-122"/>
                  <a:cs typeface="Times New Roman" panose="02020603050405020304" pitchFamily="18" charset="0"/>
                </a:endParaRPr>
              </a:p>
            </p:txBody>
          </p:sp>
        </mc:Choice>
        <mc:Fallback xmlns="">
          <p:sp>
            <p:nvSpPr>
              <p:cNvPr id="3" name="文本框 2">
                <a:extLst>
                  <a:ext uri="{FF2B5EF4-FFF2-40B4-BE49-F238E27FC236}">
                    <a16:creationId xmlns:a16="http://schemas.microsoft.com/office/drawing/2014/main" id="{F4E8E0D8-0707-53BA-8F99-0623A5483D56}"/>
                  </a:ext>
                </a:extLst>
              </p:cNvPr>
              <p:cNvSpPr txBox="1">
                <a:spLocks noRot="1" noChangeAspect="1" noMove="1" noResize="1" noEditPoints="1" noAdjustHandles="1" noChangeArrowheads="1" noChangeShapeType="1" noTextEdit="1"/>
              </p:cNvSpPr>
              <p:nvPr/>
            </p:nvSpPr>
            <p:spPr>
              <a:xfrm>
                <a:off x="683045" y="1333290"/>
                <a:ext cx="9937215" cy="4267835"/>
              </a:xfrm>
              <a:prstGeom prst="rect">
                <a:avLst/>
              </a:prstGeom>
              <a:blipFill>
                <a:blip r:embed="rId2"/>
                <a:stretch>
                  <a:fillRect l="-893" b="-207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388955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DDD68D6E-209F-8BD9-D31E-6DD14C4D3688}"/>
              </a:ext>
            </a:extLst>
          </p:cNvPr>
          <p:cNvPicPr>
            <a:picLocks noChangeAspect="1"/>
          </p:cNvPicPr>
          <p:nvPr/>
        </p:nvPicPr>
        <p:blipFill>
          <a:blip r:embed="rId2"/>
          <a:stretch>
            <a:fillRect/>
          </a:stretch>
        </p:blipFill>
        <p:spPr>
          <a:xfrm>
            <a:off x="942330" y="1500217"/>
            <a:ext cx="10307340" cy="4151435"/>
          </a:xfrm>
          <a:prstGeom prst="rect">
            <a:avLst/>
          </a:prstGeom>
        </p:spPr>
      </p:pic>
    </p:spTree>
    <p:extLst>
      <p:ext uri="{BB962C8B-B14F-4D97-AF65-F5344CB8AC3E}">
        <p14:creationId xmlns:p14="http://schemas.microsoft.com/office/powerpoint/2010/main" val="75918468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D61C340E-C140-D334-D12C-568035FC83BC}"/>
                  </a:ext>
                </a:extLst>
              </p:cNvPr>
              <p:cNvSpPr txBox="1"/>
              <p:nvPr/>
            </p:nvSpPr>
            <p:spPr>
              <a:xfrm>
                <a:off x="791378" y="798183"/>
                <a:ext cx="10609243" cy="5837495"/>
              </a:xfrm>
              <a:prstGeom prst="rect">
                <a:avLst/>
              </a:prstGeom>
              <a:noFill/>
            </p:spPr>
            <p:txBody>
              <a:bodyPr wrap="square">
                <a:spAutoFit/>
              </a:bodyPr>
              <a:lstStyle/>
              <a:p>
                <a:pPr>
                  <a:lnSpc>
                    <a:spcPct val="150000"/>
                  </a:lnSpc>
                  <a:spcBef>
                    <a:spcPts val="900"/>
                  </a:spcBef>
                  <a:spcAft>
                    <a:spcPts val="900"/>
                  </a:spcAft>
                </a:pP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(3)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当 </a:t>
                </a:r>
                <a14:m>
                  <m:oMath xmlns:m="http://schemas.openxmlformats.org/officeDocument/2006/math">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𝐀</m:t>
                    </m:r>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可逆时</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由</a:t>
                </a:r>
                <a:endParaRPr lang="en-US" altLang="zh-CN" sz="2400" dirty="0">
                  <a:effectLst/>
                  <a:latin typeface="Cambria" panose="02040503050406030204" pitchFamily="18" charset="0"/>
                  <a:ea typeface="宋体" panose="02010600030101010101" pitchFamily="2" charset="-122"/>
                  <a:cs typeface="Times New Roman" panose="02020603050405020304" pitchFamily="18" charset="0"/>
                </a:endParaRPr>
              </a:p>
              <a:p>
                <a:pPr algn="ctr">
                  <a:lnSpc>
                    <a:spcPct val="150000"/>
                  </a:lnSpc>
                  <a:spcBef>
                    <a:spcPts val="900"/>
                  </a:spcBef>
                  <a:spcAft>
                    <a:spcPts val="900"/>
                  </a:spcAft>
                </a:pP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 </a:t>
                </a:r>
                <a14:m>
                  <m:oMath xmlns:m="http://schemas.openxmlformats.org/officeDocument/2006/math">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𝐀</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𝜆</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sub>
                    </m:sSub>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𝜆</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2</m:t>
                        </m:r>
                      </m:sub>
                    </m:s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𝜆</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𝑛</m:t>
                        </m:r>
                      </m:sub>
                    </m:sSub>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p>
              <a:p>
                <a:pPr>
                  <a:lnSpc>
                    <a:spcPct val="150000"/>
                  </a:lnSpc>
                  <a:spcBef>
                    <a:spcPts val="900"/>
                  </a:spcBef>
                  <a:spcAft>
                    <a:spcPts val="900"/>
                  </a:spcAft>
                </a:pP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知 </a:t>
                </a:r>
                <a14:m>
                  <m:oMath xmlns:m="http://schemas.openxmlformats.org/officeDocument/2006/math">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𝜆</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≠0</m:t>
                    </m:r>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p>
              <a:p>
                <a:pPr>
                  <a:lnSpc>
                    <a:spcPct val="150000"/>
                  </a:lnSpc>
                  <a:spcBef>
                    <a:spcPts val="900"/>
                  </a:spcBef>
                  <a:spcAft>
                    <a:spcPts val="900"/>
                  </a:spcAft>
                </a:pPr>
                <a:r>
                  <a:rPr lang="zh-CN" altLang="en-US"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在 </a:t>
                </a:r>
                <a14:m>
                  <m:oMath xmlns:m="http://schemas.openxmlformats.org/officeDocument/2006/math">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𝐀𝐱</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𝜆</m:t>
                    </m:r>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𝐱</m:t>
                    </m:r>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两端同时左乘以矩阵</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14:m>
                  <m:oMath xmlns:m="http://schemas.openxmlformats.org/officeDocument/2006/math">
                    <m:sSup>
                      <m:sSup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𝐀</m:t>
                        </m:r>
                      </m:e>
                      <m:sup>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sup>
                    </m:sSup>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得</a:t>
                </a:r>
              </a:p>
              <a:p>
                <a:pPr>
                  <a:lnSpc>
                    <a:spcPct val="150000"/>
                  </a:lnSpc>
                  <a:spcBef>
                    <a:spcPts val="900"/>
                  </a:spcBef>
                  <a:spcAft>
                    <a:spcPts val="900"/>
                  </a:spcAft>
                </a:pPr>
                <a14:m>
                  <m:oMathPara xmlns:m="http://schemas.openxmlformats.org/officeDocument/2006/math">
                    <m:oMathParaPr>
                      <m:jc m:val="centerGroup"/>
                    </m:oMathParaPr>
                    <m:oMath xmlns:m="http://schemas.openxmlformats.org/officeDocument/2006/math">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𝐱</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𝜆</m:t>
                      </m:r>
                      <m:sSup>
                        <m:sSup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𝐀</m:t>
                          </m:r>
                        </m:e>
                        <m:sup>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sup>
                      </m:sSup>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𝐱</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oMath>
                  </m:oMathPara>
                </a14:m>
                <a:endParaRPr lang="zh-CN" altLang="zh-CN" sz="2400" dirty="0">
                  <a:effectLst/>
                  <a:latin typeface="Cambria" panose="02040503050406030204" pitchFamily="18" charset="0"/>
                  <a:ea typeface="宋体" panose="02010600030101010101" pitchFamily="2" charset="-122"/>
                  <a:cs typeface="Times New Roman" panose="02020603050405020304" pitchFamily="18" charset="0"/>
                </a:endParaRPr>
              </a:p>
              <a:p>
                <a:pPr>
                  <a:lnSpc>
                    <a:spcPct val="150000"/>
                  </a:lnSpc>
                  <a:spcBef>
                    <a:spcPts val="900"/>
                  </a:spcBef>
                  <a:spcAft>
                    <a:spcPts val="900"/>
                  </a:spcAft>
                </a:pPr>
                <a:r>
                  <a:rPr lang="en-US" altLang="zh-CN" sz="2400" dirty="0" err="1">
                    <a:effectLst/>
                    <a:latin typeface="宋体" panose="02010600030101010101" pitchFamily="2" charset="-122"/>
                    <a:ea typeface="宋体" panose="02010600030101010101" pitchFamily="2" charset="-122"/>
                    <a:cs typeface="Times New Roman" panose="02020603050405020304" pitchFamily="18" charset="0"/>
                  </a:rPr>
                  <a:t>故</a:t>
                </a:r>
                <a:endParaRPr lang="zh-CN" altLang="zh-CN" sz="2400" dirty="0">
                  <a:effectLst/>
                  <a:latin typeface="Cambria" panose="02040503050406030204" pitchFamily="18" charset="0"/>
                  <a:ea typeface="宋体" panose="02010600030101010101" pitchFamily="2" charset="-122"/>
                  <a:cs typeface="Times New Roman" panose="02020603050405020304" pitchFamily="18" charset="0"/>
                </a:endParaRPr>
              </a:p>
              <a:p>
                <a:pPr>
                  <a:lnSpc>
                    <a:spcPct val="150000"/>
                  </a:lnSpc>
                  <a:spcBef>
                    <a:spcPts val="900"/>
                  </a:spcBef>
                  <a:spcAft>
                    <a:spcPts val="900"/>
                  </a:spcAft>
                </a:pPr>
                <a14:m>
                  <m:oMathPara xmlns:m="http://schemas.openxmlformats.org/officeDocument/2006/math">
                    <m:oMathParaPr>
                      <m:jc m:val="centerGroup"/>
                    </m:oMathParaPr>
                    <m:oMath xmlns:m="http://schemas.openxmlformats.org/officeDocument/2006/math">
                      <m:sSup>
                        <m:sSup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𝐀</m:t>
                          </m:r>
                        </m:e>
                        <m:sup>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sup>
                      </m:sSup>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𝐱</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sSup>
                        <m:sSup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𝜆</m:t>
                          </m:r>
                        </m:e>
                        <m:sup>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sup>
                      </m:sSup>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𝐱</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oMath>
                  </m:oMathPara>
                </a14:m>
                <a:endParaRPr lang="zh-CN" altLang="zh-CN" sz="2400" dirty="0">
                  <a:effectLst/>
                  <a:latin typeface="Cambria" panose="02040503050406030204" pitchFamily="18" charset="0"/>
                  <a:ea typeface="宋体" panose="02010600030101010101" pitchFamily="2" charset="-122"/>
                  <a:cs typeface="Times New Roman" panose="02020603050405020304" pitchFamily="18" charset="0"/>
                </a:endParaRPr>
              </a:p>
              <a:p>
                <a:pPr>
                  <a:lnSpc>
                    <a:spcPct val="150000"/>
                  </a:lnSpc>
                  <a:spcBef>
                    <a:spcPts val="900"/>
                  </a:spcBef>
                  <a:spcAft>
                    <a:spcPts val="900"/>
                  </a:spcAft>
                </a:pP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得证 </a:t>
                </a:r>
                <a14:m>
                  <m:oMath xmlns:m="http://schemas.openxmlformats.org/officeDocument/2006/math">
                    <m:sSup>
                      <m:sSup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𝜆</m:t>
                        </m:r>
                      </m:e>
                      <m:sup>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sup>
                    </m:sSup>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是 </a:t>
                </a:r>
                <a14:m>
                  <m:oMath xmlns:m="http://schemas.openxmlformats.org/officeDocument/2006/math">
                    <m:sSup>
                      <m:sSup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𝐀</m:t>
                        </m:r>
                      </m:e>
                      <m:sup>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sup>
                    </m:sSup>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的特征值</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对应的特征向量为 </a:t>
                </a:r>
                <a14:m>
                  <m:oMath xmlns:m="http://schemas.openxmlformats.org/officeDocument/2006/math">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𝐱</m:t>
                    </m:r>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a:t>
                </a:r>
                <a:endParaRPr lang="zh-CN" altLang="zh-CN" sz="2400" dirty="0">
                  <a:effectLst/>
                  <a:latin typeface="Cambria" panose="02040503050406030204" pitchFamily="18" charset="0"/>
                  <a:ea typeface="宋体" panose="02010600030101010101" pitchFamily="2" charset="-122"/>
                  <a:cs typeface="Times New Roman" panose="02020603050405020304" pitchFamily="18" charset="0"/>
                </a:endParaRPr>
              </a:p>
            </p:txBody>
          </p:sp>
        </mc:Choice>
        <mc:Fallback xmlns="">
          <p:sp>
            <p:nvSpPr>
              <p:cNvPr id="3" name="文本框 2">
                <a:extLst>
                  <a:ext uri="{FF2B5EF4-FFF2-40B4-BE49-F238E27FC236}">
                    <a16:creationId xmlns:a16="http://schemas.microsoft.com/office/drawing/2014/main" id="{D61C340E-C140-D334-D12C-568035FC83BC}"/>
                  </a:ext>
                </a:extLst>
              </p:cNvPr>
              <p:cNvSpPr txBox="1">
                <a:spLocks noRot="1" noChangeAspect="1" noMove="1" noResize="1" noEditPoints="1" noAdjustHandles="1" noChangeArrowheads="1" noChangeShapeType="1" noTextEdit="1"/>
              </p:cNvSpPr>
              <p:nvPr/>
            </p:nvSpPr>
            <p:spPr>
              <a:xfrm>
                <a:off x="791378" y="798183"/>
                <a:ext cx="10609243" cy="5837495"/>
              </a:xfrm>
              <a:prstGeom prst="rect">
                <a:avLst/>
              </a:prstGeom>
              <a:blipFill>
                <a:blip r:embed="rId2"/>
                <a:stretch>
                  <a:fillRect l="-957" b="-130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014802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063BA4ED-81CC-73AA-0257-B3F327FD3CE2}"/>
                  </a:ext>
                </a:extLst>
              </p:cNvPr>
              <p:cNvSpPr txBox="1"/>
              <p:nvPr/>
            </p:nvSpPr>
            <p:spPr>
              <a:xfrm>
                <a:off x="804231" y="893278"/>
                <a:ext cx="10212636" cy="5343835"/>
              </a:xfrm>
              <a:prstGeom prst="rect">
                <a:avLst/>
              </a:prstGeom>
              <a:noFill/>
            </p:spPr>
            <p:txBody>
              <a:bodyPr wrap="square">
                <a:spAutoFit/>
              </a:bodyPr>
              <a:lstStyle/>
              <a:p>
                <a:pPr>
                  <a:lnSpc>
                    <a:spcPct val="150000"/>
                  </a:lnSpc>
                  <a:spcBef>
                    <a:spcPts val="900"/>
                  </a:spcBef>
                  <a:spcAft>
                    <a:spcPts val="900"/>
                  </a:spcAft>
                </a:pP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(4) </a:t>
                </a:r>
                <a:r>
                  <a:rPr lang="en-US" altLang="zh-CN" sz="2400" dirty="0" err="1">
                    <a:effectLst/>
                    <a:latin typeface="宋体" panose="02010600030101010101" pitchFamily="2" charset="-122"/>
                    <a:ea typeface="宋体" panose="02010600030101010101" pitchFamily="2" charset="-122"/>
                    <a:cs typeface="Times New Roman" panose="02020603050405020304" pitchFamily="18" charset="0"/>
                  </a:rPr>
                  <a:t>因</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14:m>
                  <m:oMath xmlns:m="http://schemas.openxmlformats.org/officeDocument/2006/math">
                    <m:sSup>
                      <m:sSup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𝐀</m:t>
                        </m:r>
                      </m:e>
                      <m:sup>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sup>
                    </m:sSup>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𝐀</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𝐀</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𝐄</m:t>
                    </m:r>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en-US" altLang="zh-CN" sz="2400" dirty="0" err="1">
                    <a:effectLst/>
                    <a:latin typeface="宋体" panose="02010600030101010101" pitchFamily="2" charset="-122"/>
                    <a:ea typeface="宋体" panose="02010600030101010101" pitchFamily="2" charset="-122"/>
                    <a:cs typeface="Times New Roman" panose="02020603050405020304" pitchFamily="18" charset="0"/>
                  </a:rPr>
                  <a:t>由</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14:m>
                  <m:oMath xmlns:m="http://schemas.openxmlformats.org/officeDocument/2006/math">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𝐀</m:t>
                    </m:r>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en-US" altLang="zh-CN" sz="2400" dirty="0" err="1">
                    <a:effectLst/>
                    <a:latin typeface="宋体" panose="02010600030101010101" pitchFamily="2" charset="-122"/>
                    <a:ea typeface="宋体" panose="02010600030101010101" pitchFamily="2" charset="-122"/>
                    <a:cs typeface="Times New Roman" panose="02020603050405020304" pitchFamily="18" charset="0"/>
                  </a:rPr>
                  <a:t>可逆</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en-US" altLang="zh-CN" sz="2400" dirty="0" err="1">
                    <a:effectLst/>
                    <a:latin typeface="宋体" panose="02010600030101010101" pitchFamily="2" charset="-122"/>
                    <a:ea typeface="宋体" panose="02010600030101010101" pitchFamily="2" charset="-122"/>
                    <a:cs typeface="Times New Roman" panose="02020603050405020304" pitchFamily="18" charset="0"/>
                  </a:rPr>
                  <a:t>得</a:t>
                </a:r>
                <a:endParaRPr lang="zh-CN" altLang="zh-CN" sz="2400" dirty="0">
                  <a:effectLst/>
                  <a:latin typeface="Cambria" panose="02040503050406030204" pitchFamily="18" charset="0"/>
                  <a:ea typeface="宋体" panose="02010600030101010101" pitchFamily="2" charset="-122"/>
                  <a:cs typeface="Times New Roman" panose="02020603050405020304" pitchFamily="18" charset="0"/>
                </a:endParaRPr>
              </a:p>
              <a:p>
                <a:pPr>
                  <a:lnSpc>
                    <a:spcPct val="150000"/>
                  </a:lnSpc>
                  <a:spcBef>
                    <a:spcPts val="900"/>
                  </a:spcBef>
                  <a:spcAft>
                    <a:spcPts val="900"/>
                  </a:spcAft>
                </a:pPr>
                <a14:m>
                  <m:oMathPara xmlns:m="http://schemas.openxmlformats.org/officeDocument/2006/math">
                    <m:oMathParaPr>
                      <m:jc m:val="centerGroup"/>
                    </m:oMathParaPr>
                    <m:oMath xmlns:m="http://schemas.openxmlformats.org/officeDocument/2006/math">
                      <m:sSup>
                        <m:sSup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𝐀</m:t>
                          </m:r>
                        </m:e>
                        <m:sup>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sup>
                      </m:sSup>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𝐀</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sSup>
                        <m:sSup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𝐀</m:t>
                          </m:r>
                        </m:e>
                        <m:sup>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sup>
                      </m:sSup>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oMath>
                  </m:oMathPara>
                </a14:m>
                <a:endParaRPr lang="zh-CN" altLang="zh-CN" sz="2400" dirty="0">
                  <a:effectLst/>
                  <a:latin typeface="Cambria" panose="02040503050406030204" pitchFamily="18" charset="0"/>
                  <a:ea typeface="宋体" panose="02010600030101010101" pitchFamily="2" charset="-122"/>
                  <a:cs typeface="Times New Roman" panose="02020603050405020304" pitchFamily="18" charset="0"/>
                </a:endParaRPr>
              </a:p>
              <a:p>
                <a:pPr>
                  <a:lnSpc>
                    <a:spcPct val="150000"/>
                  </a:lnSpc>
                  <a:spcBef>
                    <a:spcPts val="900"/>
                  </a:spcBef>
                  <a:spcAft>
                    <a:spcPts val="900"/>
                  </a:spcAft>
                </a:pPr>
                <a:r>
                  <a:rPr lang="en-US" altLang="zh-CN" sz="2400" dirty="0" err="1">
                    <a:effectLst/>
                    <a:latin typeface="宋体" panose="02010600030101010101" pitchFamily="2" charset="-122"/>
                    <a:ea typeface="宋体" panose="02010600030101010101" pitchFamily="2" charset="-122"/>
                    <a:cs typeface="Times New Roman" panose="02020603050405020304" pitchFamily="18" charset="0"/>
                  </a:rPr>
                  <a:t>从而</a:t>
                </a:r>
                <a:endParaRPr lang="zh-CN" altLang="zh-CN" sz="2400" dirty="0">
                  <a:effectLst/>
                  <a:latin typeface="Cambria" panose="02040503050406030204" pitchFamily="18" charset="0"/>
                  <a:ea typeface="宋体" panose="02010600030101010101" pitchFamily="2" charset="-122"/>
                  <a:cs typeface="Times New Roman" panose="02020603050405020304" pitchFamily="18" charset="0"/>
                </a:endParaRPr>
              </a:p>
              <a:p>
                <a:pPr>
                  <a:lnSpc>
                    <a:spcPct val="150000"/>
                  </a:lnSpc>
                  <a:spcBef>
                    <a:spcPts val="900"/>
                  </a:spcBef>
                  <a:spcAft>
                    <a:spcPts val="900"/>
                  </a:spcAft>
                </a:pPr>
                <a14:m>
                  <m:oMathPara xmlns:m="http://schemas.openxmlformats.org/officeDocument/2006/math">
                    <m:oMathParaPr>
                      <m:jc m:val="centerGroup"/>
                    </m:oMathParaPr>
                    <m:oMath xmlns:m="http://schemas.openxmlformats.org/officeDocument/2006/math">
                      <m:sSup>
                        <m:sSup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𝐀</m:t>
                          </m:r>
                        </m:e>
                        <m:sup>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sup>
                      </m:sSup>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𝐱</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𝐀</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sSup>
                        <m:sSup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𝐀</m:t>
                          </m:r>
                        </m:e>
                        <m:sup>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sup>
                      </m:sSup>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𝐱</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𝐀</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sSup>
                        <m:sSup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𝜆</m:t>
                          </m:r>
                        </m:e>
                        <m:sup>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sup>
                      </m:sSup>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𝐱</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oMath>
                  </m:oMathPara>
                </a14:m>
                <a:endParaRPr lang="zh-CN" altLang="zh-CN" sz="2400" dirty="0">
                  <a:effectLst/>
                  <a:latin typeface="Cambria" panose="02040503050406030204" pitchFamily="18" charset="0"/>
                  <a:ea typeface="宋体" panose="02010600030101010101" pitchFamily="2" charset="-122"/>
                  <a:cs typeface="Times New Roman" panose="02020603050405020304" pitchFamily="18" charset="0"/>
                </a:endParaRPr>
              </a:p>
              <a:p>
                <a:pPr>
                  <a:lnSpc>
                    <a:spcPct val="150000"/>
                  </a:lnSpc>
                  <a:spcBef>
                    <a:spcPts val="900"/>
                  </a:spcBef>
                  <a:spcAft>
                    <a:spcPts val="900"/>
                  </a:spcAft>
                </a:pPr>
                <a:r>
                  <a:rPr lang="en-US" altLang="zh-CN" sz="2400" dirty="0" err="1">
                    <a:effectLst/>
                    <a:latin typeface="宋体" panose="02010600030101010101" pitchFamily="2" charset="-122"/>
                    <a:ea typeface="宋体" panose="02010600030101010101" pitchFamily="2" charset="-122"/>
                    <a:cs typeface="Times New Roman" panose="02020603050405020304" pitchFamily="18" charset="0"/>
                  </a:rPr>
                  <a:t>即</a:t>
                </a:r>
                <a:endParaRPr lang="zh-CN" altLang="zh-CN" sz="2400" dirty="0">
                  <a:effectLst/>
                  <a:latin typeface="Cambria" panose="02040503050406030204" pitchFamily="18" charset="0"/>
                  <a:ea typeface="宋体" panose="02010600030101010101" pitchFamily="2" charset="-122"/>
                  <a:cs typeface="Times New Roman" panose="02020603050405020304" pitchFamily="18" charset="0"/>
                </a:endParaRPr>
              </a:p>
              <a:p>
                <a:pPr>
                  <a:spcBef>
                    <a:spcPts val="900"/>
                  </a:spcBef>
                  <a:spcAft>
                    <a:spcPts val="900"/>
                  </a:spcAft>
                </a:pPr>
                <a14:m>
                  <m:oMathPara xmlns:m="http://schemas.openxmlformats.org/officeDocument/2006/math">
                    <m:oMathParaPr>
                      <m:jc m:val="centerGroup"/>
                    </m:oMathParaPr>
                    <m:oMath xmlns:m="http://schemas.openxmlformats.org/officeDocument/2006/math">
                      <m:sSup>
                        <m:sSup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𝐀</m:t>
                          </m:r>
                        </m:e>
                        <m:sup>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sup>
                      </m:sSup>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𝐱</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𝐀</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num>
                        <m:den>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𝜆</m:t>
                          </m:r>
                        </m:den>
                      </m:f>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𝐱</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oMath>
                  </m:oMathPara>
                </a14:m>
                <a:endParaRPr lang="zh-CN" altLang="zh-CN" sz="2400" dirty="0">
                  <a:effectLst/>
                  <a:latin typeface="Cambria" panose="02040503050406030204" pitchFamily="18" charset="0"/>
                  <a:ea typeface="宋体" panose="02010600030101010101" pitchFamily="2" charset="-122"/>
                  <a:cs typeface="Times New Roman" panose="02020603050405020304" pitchFamily="18" charset="0"/>
                </a:endParaRPr>
              </a:p>
              <a:p>
                <a:pPr>
                  <a:lnSpc>
                    <a:spcPct val="150000"/>
                  </a:lnSpc>
                  <a:spcBef>
                    <a:spcPts val="900"/>
                  </a:spcBef>
                  <a:spcAft>
                    <a:spcPts val="900"/>
                  </a:spcAft>
                </a:pP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得证 </a:t>
                </a:r>
                <a14:m>
                  <m:oMath xmlns:m="http://schemas.openxmlformats.org/officeDocument/2006/math">
                    <m:f>
                      <m:f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𝐀</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num>
                      <m:den>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𝜆</m:t>
                        </m:r>
                      </m:den>
                    </m:f>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是</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14:m>
                  <m:oMath xmlns:m="http://schemas.openxmlformats.org/officeDocument/2006/math">
                    <m:sSup>
                      <m:sSup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𝐀</m:t>
                        </m:r>
                      </m:e>
                      <m:sup>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sup>
                    </m:sSup>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的特征值</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对应的特征向量为 </a:t>
                </a:r>
                <a14:m>
                  <m:oMath xmlns:m="http://schemas.openxmlformats.org/officeDocument/2006/math">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𝐱</m:t>
                    </m:r>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a:t>
                </a:r>
                <a:endParaRPr lang="zh-CN" altLang="zh-CN" sz="2400" dirty="0">
                  <a:effectLst/>
                  <a:latin typeface="Cambria" panose="02040503050406030204" pitchFamily="18" charset="0"/>
                  <a:ea typeface="宋体" panose="02010600030101010101" pitchFamily="2" charset="-122"/>
                  <a:cs typeface="Times New Roman" panose="02020603050405020304" pitchFamily="18" charset="0"/>
                </a:endParaRPr>
              </a:p>
            </p:txBody>
          </p:sp>
        </mc:Choice>
        <mc:Fallback xmlns="">
          <p:sp>
            <p:nvSpPr>
              <p:cNvPr id="3" name="文本框 2">
                <a:extLst>
                  <a:ext uri="{FF2B5EF4-FFF2-40B4-BE49-F238E27FC236}">
                    <a16:creationId xmlns:a16="http://schemas.microsoft.com/office/drawing/2014/main" id="{063BA4ED-81CC-73AA-0257-B3F327FD3CE2}"/>
                  </a:ext>
                </a:extLst>
              </p:cNvPr>
              <p:cNvSpPr txBox="1">
                <a:spLocks noRot="1" noChangeAspect="1" noMove="1" noResize="1" noEditPoints="1" noAdjustHandles="1" noChangeArrowheads="1" noChangeShapeType="1" noTextEdit="1"/>
              </p:cNvSpPr>
              <p:nvPr/>
            </p:nvSpPr>
            <p:spPr>
              <a:xfrm>
                <a:off x="804231" y="893278"/>
                <a:ext cx="10212636" cy="5343835"/>
              </a:xfrm>
              <a:prstGeom prst="rect">
                <a:avLst/>
              </a:prstGeom>
              <a:blipFill>
                <a:blip r:embed="rId2"/>
                <a:stretch>
                  <a:fillRect l="-99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81415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2791FFDF-D7B0-5072-848C-505528149561}"/>
                  </a:ext>
                </a:extLst>
              </p:cNvPr>
              <p:cNvSpPr txBox="1"/>
              <p:nvPr/>
            </p:nvSpPr>
            <p:spPr>
              <a:xfrm>
                <a:off x="583895" y="863129"/>
                <a:ext cx="9860097" cy="4888326"/>
              </a:xfrm>
              <a:prstGeom prst="rect">
                <a:avLst/>
              </a:prstGeom>
              <a:noFill/>
            </p:spPr>
            <p:txBody>
              <a:bodyPr wrap="square">
                <a:spAutoFit/>
              </a:bodyPr>
              <a:lstStyle/>
              <a:p>
                <a:pPr indent="304800">
                  <a:lnSpc>
                    <a:spcPct val="150000"/>
                  </a:lnSpc>
                  <a:spcBef>
                    <a:spcPts val="900"/>
                  </a:spcBef>
                  <a:spcAft>
                    <a:spcPts val="900"/>
                  </a:spcAft>
                </a:pPr>
                <a:r>
                  <a:rPr lang="zh-CN" altLang="en-US" sz="2400" dirty="0">
                    <a:effectLst/>
                    <a:highlight>
                      <a:srgbClr val="FFFF00"/>
                    </a:highligh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highlight>
                      <a:srgbClr val="FFFF00"/>
                    </a:highlight>
                    <a:latin typeface="Cambria" panose="02040503050406030204" pitchFamily="18" charset="0"/>
                    <a:ea typeface="宋体" panose="02010600030101010101" pitchFamily="2" charset="-122"/>
                    <a:cs typeface="Times New Roman" panose="02020603050405020304" pitchFamily="18" charset="0"/>
                  </a:rPr>
                  <a:t>但某些向量不会被旋转</a:t>
                </a:r>
                <a:r>
                  <a:rPr lang="en-US" altLang="zh-CN" sz="2400" dirty="0">
                    <a:effectLst/>
                    <a:highlight>
                      <a:srgbClr val="FFFF00"/>
                    </a:highlight>
                    <a:latin typeface="Cambria" panose="02040503050406030204" pitchFamily="18" charset="0"/>
                    <a:ea typeface="宋体" panose="02010600030101010101" pitchFamily="2" charset="-122"/>
                    <a:cs typeface="Times New Roman" panose="02020603050405020304" pitchFamily="18" charset="0"/>
                  </a:rPr>
                  <a:t>. </a:t>
                </a:r>
                <a:r>
                  <a:rPr lang="zh-CN" altLang="en-US" sz="2400" dirty="0">
                    <a:effectLst/>
                    <a:highlight>
                      <a:srgbClr val="FFFF00"/>
                    </a:highlight>
                    <a:latin typeface="Cambria" panose="02040503050406030204" pitchFamily="18" charset="0"/>
                    <a:ea typeface="宋体" panose="02010600030101010101" pitchFamily="2" charset="-122"/>
                    <a:cs typeface="Times New Roman" panose="02020603050405020304" pitchFamily="18" charset="0"/>
                  </a:rPr>
                  <a:t>   </a:t>
                </a:r>
                <a:endParaRPr lang="en-US" altLang="zh-CN" sz="2400" dirty="0">
                  <a:effectLst/>
                  <a:highlight>
                    <a:srgbClr val="FFFF00"/>
                  </a:highlight>
                  <a:latin typeface="Cambria" panose="02040503050406030204" pitchFamily="18" charset="0"/>
                  <a:ea typeface="宋体" panose="02010600030101010101" pitchFamily="2" charset="-122"/>
                  <a:cs typeface="Times New Roman" panose="02020603050405020304" pitchFamily="18" charset="0"/>
                </a:endParaRPr>
              </a:p>
              <a:p>
                <a:pPr indent="304800">
                  <a:lnSpc>
                    <a:spcPct val="150000"/>
                  </a:lnSpc>
                  <a:spcBef>
                    <a:spcPts val="900"/>
                  </a:spcBef>
                  <a:spcAft>
                    <a:spcPts val="900"/>
                  </a:spcAft>
                </a:pPr>
                <a:r>
                  <a:rPr lang="zh-CN" altLang="en-US"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对矩阵</a:t>
                </a:r>
                <a:r>
                  <a:rPr lang="en-US" altLang="zh-CN" sz="2400" i="1" dirty="0">
                    <a:effectLst/>
                    <a:latin typeface="Cambria" panose="02040503050406030204" pitchFamily="18" charset="0"/>
                    <a:ea typeface="宋体" panose="02010600030101010101" pitchFamily="2" charset="-122"/>
                    <a:cs typeface="Times New Roman" panose="02020603050405020304" pitchFamily="18" charset="0"/>
                  </a:rPr>
                  <a:t> </a:t>
                </a:r>
                <a14:m>
                  <m:oMath xmlns:m="http://schemas.openxmlformats.org/officeDocument/2006/math">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𝑨</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d>
                      <m:d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dPr>
                      <m:e>
                        <m:m>
                          <m:mPr>
                            <m:plcHide m:val="on"/>
                            <m:mcs>
                              <m:mc>
                                <m:mcPr>
                                  <m:count m:val="2"/>
                                  <m:mcJc m:val="center"/>
                                </m:mcPr>
                              </m:mc>
                            </m:mcs>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mPr>
                          <m:m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e>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2</m:t>
                              </m:r>
                            </m:e>
                          </m:mr>
                          <m:m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2</m:t>
                              </m:r>
                            </m:e>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e>
                          </m:mr>
                        </m:m>
                      </m:e>
                    </m:d>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取</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14:m>
                  <m:oMath xmlns:m="http://schemas.openxmlformats.org/officeDocument/2006/math">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𝒙</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d>
                      <m:d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dPr>
                      <m:e>
                        <m:m>
                          <m:mPr>
                            <m:plcHide m:val="on"/>
                            <m:mcs>
                              <m:mc>
                                <m:mcPr>
                                  <m:count m:val="1"/>
                                  <m:mcJc m:val="center"/>
                                </m:mcPr>
                              </m:mc>
                            </m:mcs>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mPr>
                          <m:m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e>
                          </m:mr>
                          <m:m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e>
                          </m:mr>
                        </m:m>
                      </m:e>
                    </m:d>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有</a:t>
                </a:r>
              </a:p>
              <a:p>
                <a:pPr>
                  <a:lnSpc>
                    <a:spcPct val="150000"/>
                  </a:lnSpc>
                  <a:spcBef>
                    <a:spcPts val="900"/>
                  </a:spcBef>
                  <a:spcAft>
                    <a:spcPts val="900"/>
                  </a:spcAft>
                </a:pPr>
                <a14:m>
                  <m:oMathPara xmlns:m="http://schemas.openxmlformats.org/officeDocument/2006/math">
                    <m:oMathParaPr>
                      <m:jc m:val="centerGroup"/>
                    </m:oMathParaPr>
                    <m:oMath xmlns:m="http://schemas.openxmlformats.org/officeDocument/2006/math">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𝑨𝒙</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d>
                        <m:d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dPr>
                        <m:e>
                          <m:m>
                            <m:mPr>
                              <m:plcHide m:val="on"/>
                              <m:mcs>
                                <m:mc>
                                  <m:mcPr>
                                    <m:count m:val="2"/>
                                    <m:mcJc m:val="center"/>
                                  </m:mcPr>
                                </m:mc>
                              </m:mcs>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mPr>
                            <m:m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e>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2</m:t>
                                </m:r>
                              </m:e>
                            </m:mr>
                            <m:m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2</m:t>
                                </m:r>
                              </m:e>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e>
                            </m:mr>
                          </m:m>
                        </m:e>
                      </m:d>
                      <m:d>
                        <m:d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dPr>
                        <m:e>
                          <m:m>
                            <m:mPr>
                              <m:plcHide m:val="on"/>
                              <m:mcs>
                                <m:mc>
                                  <m:mcPr>
                                    <m:count m:val="1"/>
                                    <m:mcJc m:val="center"/>
                                  </m:mcPr>
                                </m:mc>
                              </m:mcs>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mPr>
                            <m:m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e>
                            </m:mr>
                            <m:m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e>
                            </m:mr>
                          </m:m>
                        </m:e>
                      </m:d>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d>
                        <m:d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dPr>
                        <m:e>
                          <m:m>
                            <m:mPr>
                              <m:plcHide m:val="on"/>
                              <m:mcs>
                                <m:mc>
                                  <m:mcPr>
                                    <m:count m:val="1"/>
                                    <m:mcJc m:val="center"/>
                                  </m:mcPr>
                                </m:mc>
                              </m:mcs>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mPr>
                            <m:m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3</m:t>
                                </m:r>
                              </m:e>
                            </m:mr>
                            <m:m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3</m:t>
                                </m:r>
                              </m:e>
                            </m:mr>
                          </m:m>
                        </m:e>
                      </m:d>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=3 </m:t>
                      </m:r>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𝒙</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oMath>
                  </m:oMathPara>
                </a14:m>
                <a:endParaRPr lang="zh-CN" altLang="zh-CN" sz="2400" dirty="0">
                  <a:effectLst/>
                  <a:latin typeface="Cambria" panose="02040503050406030204" pitchFamily="18" charset="0"/>
                  <a:ea typeface="宋体" panose="02010600030101010101" pitchFamily="2" charset="-122"/>
                  <a:cs typeface="Times New Roman" panose="02020603050405020304" pitchFamily="18" charset="0"/>
                </a:endParaRPr>
              </a:p>
              <a:p>
                <a:pPr marL="342900" indent="-342900">
                  <a:lnSpc>
                    <a:spcPct val="150000"/>
                  </a:lnSpc>
                  <a:spcBef>
                    <a:spcPts val="900"/>
                  </a:spcBef>
                  <a:spcAft>
                    <a:spcPts val="900"/>
                  </a:spcAft>
                  <a:buFont typeface="Arial" panose="020B0604020202020204" pitchFamily="34" charset="0"/>
                  <a:buChar char="•"/>
                </a:pPr>
                <a:r>
                  <a:rPr lang="zh-CN" altLang="en-US"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矩阵乘以一个向量</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u="sng" dirty="0">
                    <a:effectLst/>
                    <a:latin typeface="Cambria" panose="02040503050406030204" pitchFamily="18" charset="0"/>
                    <a:ea typeface="宋体" panose="02010600030101010101" pitchFamily="2" charset="-122"/>
                    <a:cs typeface="Times New Roman" panose="02020603050405020304" pitchFamily="18" charset="0"/>
                  </a:rPr>
                  <a:t>一般</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会将这个向量旋转</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并可能改变其长度</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p>
              <a:p>
                <a:pPr marL="342900" indent="-342900">
                  <a:lnSpc>
                    <a:spcPct val="150000"/>
                  </a:lnSpc>
                  <a:spcBef>
                    <a:spcPts val="900"/>
                  </a:spcBef>
                  <a:spcAft>
                    <a:spcPts val="900"/>
                  </a:spcAft>
                  <a:buFont typeface="Arial" panose="020B0604020202020204" pitchFamily="34" charset="0"/>
                  <a:buChar char="•"/>
                </a:pP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但是对某些向量</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只会在原方向或反方向上伸长或缩短</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或者说保持在原来的直线上</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en-US" sz="2400" dirty="0">
                    <a:effectLst/>
                    <a:latin typeface="Cambria" panose="02040503050406030204" pitchFamily="18" charset="0"/>
                    <a:ea typeface="宋体" panose="02010600030101010101" pitchFamily="2" charset="-122"/>
                    <a:cs typeface="Times New Roman" panose="02020603050405020304" pitchFamily="18" charset="0"/>
                  </a:rPr>
                  <a:t> </a:t>
                </a:r>
                <a:endParaRPr lang="zh-CN" altLang="zh-CN" sz="2400" dirty="0">
                  <a:effectLst/>
                  <a:latin typeface="Cambria" panose="02040503050406030204" pitchFamily="18" charset="0"/>
                  <a:ea typeface="宋体" panose="02010600030101010101" pitchFamily="2" charset="-122"/>
                  <a:cs typeface="Times New Roman" panose="02020603050405020304" pitchFamily="18" charset="0"/>
                </a:endParaRPr>
              </a:p>
            </p:txBody>
          </p:sp>
        </mc:Choice>
        <mc:Fallback xmlns="">
          <p:sp>
            <p:nvSpPr>
              <p:cNvPr id="3" name="文本框 2">
                <a:extLst>
                  <a:ext uri="{FF2B5EF4-FFF2-40B4-BE49-F238E27FC236}">
                    <a16:creationId xmlns:a16="http://schemas.microsoft.com/office/drawing/2014/main" id="{2791FFDF-D7B0-5072-848C-505528149561}"/>
                  </a:ext>
                </a:extLst>
              </p:cNvPr>
              <p:cNvSpPr txBox="1">
                <a:spLocks noRot="1" noChangeAspect="1" noMove="1" noResize="1" noEditPoints="1" noAdjustHandles="1" noChangeArrowheads="1" noChangeShapeType="1" noTextEdit="1"/>
              </p:cNvSpPr>
              <p:nvPr/>
            </p:nvSpPr>
            <p:spPr>
              <a:xfrm>
                <a:off x="583895" y="863129"/>
                <a:ext cx="9860097" cy="4888326"/>
              </a:xfrm>
              <a:prstGeom prst="rect">
                <a:avLst/>
              </a:prstGeom>
              <a:blipFill>
                <a:blip r:embed="rId2"/>
                <a:stretch>
                  <a:fillRect l="-901" b="-2078"/>
                </a:stretch>
              </a:blipFill>
            </p:spPr>
            <p:txBody>
              <a:bodyPr/>
              <a:lstStyle/>
              <a:p>
                <a:r>
                  <a:rPr lang="zh-CN" altLang="en-US">
                    <a:noFill/>
                  </a:rPr>
                  <a:t> </a:t>
                </a:r>
              </a:p>
            </p:txBody>
          </p:sp>
        </mc:Fallback>
      </mc:AlternateContent>
      <p:sp>
        <p:nvSpPr>
          <p:cNvPr id="5" name="文本框 4">
            <a:extLst>
              <a:ext uri="{FF2B5EF4-FFF2-40B4-BE49-F238E27FC236}">
                <a16:creationId xmlns:a16="http://schemas.microsoft.com/office/drawing/2014/main" id="{B1AFAC1A-16E6-96DE-A5EB-52327D81365A}"/>
              </a:ext>
            </a:extLst>
          </p:cNvPr>
          <p:cNvSpPr txBox="1"/>
          <p:nvPr/>
        </p:nvSpPr>
        <p:spPr>
          <a:xfrm>
            <a:off x="955713" y="5994871"/>
            <a:ext cx="7163718" cy="461665"/>
          </a:xfrm>
          <a:prstGeom prst="rect">
            <a:avLst/>
          </a:prstGeom>
          <a:noFill/>
        </p:spPr>
        <p:txBody>
          <a:bodyPr wrap="square">
            <a:spAutoFit/>
          </a:bodyPr>
          <a:lstStyle/>
          <a:p>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矩阵和这些数值、向量是否存在某种内在的联系</a:t>
            </a:r>
            <a:r>
              <a:rPr lang="en-US" altLang="zh-CN" sz="2400" dirty="0">
                <a:latin typeface="Cambria" panose="02040503050406030204" pitchFamily="18" charset="0"/>
                <a:ea typeface="宋体" panose="02010600030101010101" pitchFamily="2" charset="-122"/>
                <a:cs typeface="Times New Roman" panose="02020603050405020304" pitchFamily="18" charset="0"/>
              </a:rPr>
              <a:t>?</a:t>
            </a:r>
            <a:endParaRPr lang="zh-CN" altLang="en-US" sz="2400" dirty="0"/>
          </a:p>
        </p:txBody>
      </p:sp>
    </p:spTree>
    <p:extLst>
      <p:ext uri="{BB962C8B-B14F-4D97-AF65-F5344CB8AC3E}">
        <p14:creationId xmlns:p14="http://schemas.microsoft.com/office/powerpoint/2010/main" val="1823639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C8B29B81-3F8F-1EE8-ECFA-D8E2E58C6BA6}"/>
                  </a:ext>
                </a:extLst>
              </p:cNvPr>
              <p:cNvSpPr txBox="1"/>
              <p:nvPr/>
            </p:nvSpPr>
            <p:spPr>
              <a:xfrm>
                <a:off x="385590" y="776120"/>
                <a:ext cx="10895682" cy="574516"/>
              </a:xfrm>
              <a:prstGeom prst="rect">
                <a:avLst/>
              </a:prstGeom>
              <a:noFill/>
            </p:spPr>
            <p:txBody>
              <a:bodyPr wrap="square">
                <a:spAutoFit/>
              </a:bodyPr>
              <a:lstStyle/>
              <a:p>
                <a:pPr>
                  <a:lnSpc>
                    <a:spcPct val="150000"/>
                  </a:lnSpc>
                  <a:spcBef>
                    <a:spcPts val="900"/>
                  </a:spcBef>
                  <a:spcAft>
                    <a:spcPts val="900"/>
                  </a:spcAft>
                </a:pPr>
                <a:r>
                  <a:rPr lang="zh-CN" altLang="zh-CN" sz="2400" b="1" dirty="0">
                    <a:solidFill>
                      <a:srgbClr val="0070C0"/>
                    </a:solidFill>
                    <a:effectLst/>
                    <a:latin typeface="Cambria" panose="02040503050406030204" pitchFamily="18" charset="0"/>
                    <a:ea typeface="宋体" panose="02010600030101010101" pitchFamily="2" charset="-122"/>
                    <a:cs typeface="Times New Roman" panose="02020603050405020304" pitchFamily="18" charset="0"/>
                  </a:rPr>
                  <a:t>例 </a:t>
                </a:r>
                <a:r>
                  <a:rPr lang="en-US" altLang="zh-CN" sz="2400" b="1" dirty="0">
                    <a:solidFill>
                      <a:srgbClr val="0070C0"/>
                    </a:solidFill>
                    <a:effectLst/>
                    <a:latin typeface="Cambria" panose="02040503050406030204" pitchFamily="18" charset="0"/>
                    <a:ea typeface="宋体" panose="02010600030101010101" pitchFamily="2" charset="-122"/>
                    <a:cs typeface="Times New Roman" panose="02020603050405020304" pitchFamily="18" charset="0"/>
                  </a:rPr>
                  <a:t>6.1.6</a:t>
                </a:r>
                <a:r>
                  <a:rPr lang="en-US" altLang="zh-CN" sz="2400" dirty="0">
                    <a:solidFill>
                      <a:srgbClr val="0070C0"/>
                    </a:solidFill>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已知</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3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阶方阵</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14:m>
                  <m:oMath xmlns:m="http://schemas.openxmlformats.org/officeDocument/2006/math">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𝐀</m:t>
                    </m:r>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的特征值为</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1, 2, 3.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求行列式</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14:m>
                  <m:oMath xmlns:m="http://schemas.openxmlformats.org/officeDocument/2006/math">
                    <m:r>
                      <a:rPr lang="en-US" altLang="zh-CN" sz="2400">
                        <a:effectLst/>
                        <a:latin typeface="Cambria Math" panose="02040503050406030204" pitchFamily="18" charset="0"/>
                        <a:ea typeface="宋体" panose="02010600030101010101" pitchFamily="2" charset="-122"/>
                        <a:cs typeface="Times New Roman" panose="02020603050405020304" pitchFamily="18" charset="0"/>
                      </a:rPr>
                      <m:t>|</m:t>
                    </m:r>
                    <m:sSup>
                      <m:sSup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𝐀</m:t>
                        </m:r>
                      </m:e>
                      <m:sup>
                        <m:r>
                          <a:rPr lang="en-US" altLang="zh-CN" sz="2400">
                            <a:effectLst/>
                            <a:latin typeface="Cambria Math" panose="02040503050406030204" pitchFamily="18" charset="0"/>
                            <a:ea typeface="宋体" panose="02010600030101010101" pitchFamily="2" charset="-122"/>
                            <a:cs typeface="Times New Roman" panose="02020603050405020304" pitchFamily="18" charset="0"/>
                          </a:rPr>
                          <m:t>3</m:t>
                        </m:r>
                      </m:sup>
                    </m:sSup>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a:effectLst/>
                        <a:latin typeface="Cambria Math" panose="02040503050406030204" pitchFamily="18" charset="0"/>
                        <a:ea typeface="宋体" panose="02010600030101010101" pitchFamily="2" charset="-122"/>
                        <a:cs typeface="Times New Roman" panose="02020603050405020304" pitchFamily="18" charset="0"/>
                      </a:rPr>
                      <m:t>5</m:t>
                    </m:r>
                    <m:sSup>
                      <m:sSup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𝐀</m:t>
                        </m:r>
                      </m:e>
                      <m:sup>
                        <m:r>
                          <a:rPr lang="en-US" altLang="zh-CN" sz="2400">
                            <a:effectLst/>
                            <a:latin typeface="Cambria Math" panose="02040503050406030204" pitchFamily="18" charset="0"/>
                            <a:ea typeface="宋体" panose="02010600030101010101" pitchFamily="2" charset="-122"/>
                            <a:cs typeface="Times New Roman" panose="02020603050405020304" pitchFamily="18" charset="0"/>
                          </a:rPr>
                          <m:t>2</m:t>
                        </m:r>
                      </m:sup>
                    </m:sSup>
                    <m:r>
                      <a:rPr lang="en-US" altLang="zh-CN" sz="2400">
                        <a:effectLst/>
                        <a:latin typeface="Cambria Math" panose="02040503050406030204" pitchFamily="18" charset="0"/>
                        <a:ea typeface="宋体" panose="02010600030101010101" pitchFamily="2" charset="-122"/>
                        <a:cs typeface="Times New Roman" panose="02020603050405020304" pitchFamily="18" charset="0"/>
                      </a:rPr>
                      <m:t>+7</m:t>
                    </m:r>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𝐀</m:t>
                    </m:r>
                    <m:r>
                      <a:rPr lang="en-US" altLang="zh-CN" sz="2400">
                        <a:effectLst/>
                        <a:latin typeface="Cambria Math" panose="02040503050406030204" pitchFamily="18" charset="0"/>
                        <a:ea typeface="宋体" panose="02010600030101010101" pitchFamily="2" charset="-122"/>
                        <a:cs typeface="Times New Roman" panose="02020603050405020304" pitchFamily="18" charset="0"/>
                      </a:rPr>
                      <m:t>|</m:t>
                    </m:r>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的值</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endParaRPr lang="zh-CN" altLang="zh-CN" sz="2400" dirty="0">
                  <a:effectLst/>
                  <a:latin typeface="Cambria" panose="02040503050406030204" pitchFamily="18" charset="0"/>
                  <a:ea typeface="宋体" panose="02010600030101010101" pitchFamily="2" charset="-122"/>
                  <a:cs typeface="Times New Roman" panose="02020603050405020304" pitchFamily="18" charset="0"/>
                </a:endParaRPr>
              </a:p>
            </p:txBody>
          </p:sp>
        </mc:Choice>
        <mc:Fallback xmlns="">
          <p:sp>
            <p:nvSpPr>
              <p:cNvPr id="3" name="文本框 2">
                <a:extLst>
                  <a:ext uri="{FF2B5EF4-FFF2-40B4-BE49-F238E27FC236}">
                    <a16:creationId xmlns:a16="http://schemas.microsoft.com/office/drawing/2014/main" id="{C8B29B81-3F8F-1EE8-ECFA-D8E2E58C6BA6}"/>
                  </a:ext>
                </a:extLst>
              </p:cNvPr>
              <p:cNvSpPr txBox="1">
                <a:spLocks noRot="1" noChangeAspect="1" noMove="1" noResize="1" noEditPoints="1" noAdjustHandles="1" noChangeArrowheads="1" noChangeShapeType="1" noTextEdit="1"/>
              </p:cNvSpPr>
              <p:nvPr/>
            </p:nvSpPr>
            <p:spPr>
              <a:xfrm>
                <a:off x="385590" y="776120"/>
                <a:ext cx="10895682" cy="574516"/>
              </a:xfrm>
              <a:prstGeom prst="rect">
                <a:avLst/>
              </a:prstGeom>
              <a:blipFill>
                <a:blip r:embed="rId2"/>
                <a:stretch>
                  <a:fillRect l="-815" b="-21277"/>
                </a:stretch>
              </a:blipFill>
            </p:spPr>
            <p:txBody>
              <a:bodyPr/>
              <a:lstStyle/>
              <a:p>
                <a:r>
                  <a:rPr lang="zh-CN" altLang="en-US">
                    <a:noFill/>
                  </a:rPr>
                  <a:t> </a:t>
                </a:r>
              </a:p>
            </p:txBody>
          </p:sp>
        </mc:Fallback>
      </mc:AlternateContent>
      <p:sp>
        <p:nvSpPr>
          <p:cNvPr id="4" name="文本框 3">
            <a:extLst>
              <a:ext uri="{FF2B5EF4-FFF2-40B4-BE49-F238E27FC236}">
                <a16:creationId xmlns:a16="http://schemas.microsoft.com/office/drawing/2014/main" id="{8F2CF6E4-C9A6-18D0-A177-4186DC875035}"/>
              </a:ext>
            </a:extLst>
          </p:cNvPr>
          <p:cNvSpPr txBox="1"/>
          <p:nvPr/>
        </p:nvSpPr>
        <p:spPr>
          <a:xfrm>
            <a:off x="385590" y="1435929"/>
            <a:ext cx="10895682" cy="574516"/>
          </a:xfrm>
          <a:prstGeom prst="rect">
            <a:avLst/>
          </a:prstGeom>
          <a:noFill/>
        </p:spPr>
        <p:txBody>
          <a:bodyPr wrap="square">
            <a:spAutoFit/>
          </a:bodyPr>
          <a:lstStyle/>
          <a:p>
            <a:pPr>
              <a:lnSpc>
                <a:spcPct val="150000"/>
              </a:lnSpc>
              <a:spcBef>
                <a:spcPts val="900"/>
              </a:spcBef>
              <a:spcAft>
                <a:spcPts val="900"/>
              </a:spcAft>
            </a:pPr>
            <a:r>
              <a:rPr lang="zh-CN" altLang="zh-CN" sz="2400" dirty="0">
                <a:solidFill>
                  <a:srgbClr val="0070C0"/>
                </a:solidFill>
                <a:effectLst/>
                <a:latin typeface="Cambria" panose="02040503050406030204" pitchFamily="18" charset="0"/>
                <a:ea typeface="宋体" panose="02010600030101010101" pitchFamily="2" charset="-122"/>
                <a:cs typeface="Times New Roman" panose="02020603050405020304" pitchFamily="18" charset="0"/>
              </a:rPr>
              <a:t>分析</a:t>
            </a:r>
            <a:r>
              <a:rPr lang="en-US" altLang="zh-CN" sz="2400" dirty="0">
                <a:solidFill>
                  <a:srgbClr val="0070C0"/>
                </a:solidFill>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使用结论</a:t>
            </a:r>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FF899A3A-84A8-8B12-E4AB-C63FF420918E}"/>
                  </a:ext>
                </a:extLst>
              </p:cNvPr>
              <p:cNvSpPr txBox="1"/>
              <p:nvPr/>
            </p:nvSpPr>
            <p:spPr>
              <a:xfrm>
                <a:off x="2577947" y="1452737"/>
                <a:ext cx="7546555" cy="1276760"/>
              </a:xfrm>
              <a:prstGeom prst="rect">
                <a:avLst/>
              </a:prstGeom>
              <a:noFill/>
            </p:spPr>
            <p:txBody>
              <a:bodyPr wrap="square">
                <a:spAutoFit/>
              </a:bodyPr>
              <a:lstStyle/>
              <a:p>
                <a:pPr>
                  <a:lnSpc>
                    <a:spcPct val="150000"/>
                  </a:lnSpc>
                  <a:spcAft>
                    <a:spcPts val="1000"/>
                  </a:spcAft>
                </a:pPr>
                <a14:m>
                  <m:oMath xmlns:m="http://schemas.openxmlformats.org/officeDocument/2006/math">
                    <m:r>
                      <a:rPr lang="en-US" altLang="zh-CN" sz="2400" b="0" i="0" smtClean="0">
                        <a:effectLst/>
                        <a:latin typeface="Cambria Math" panose="02040503050406030204" pitchFamily="18" charset="0"/>
                        <a:ea typeface="宋体" panose="02010600030101010101" pitchFamily="2" charset="-122"/>
                        <a:cs typeface="Times New Roman" panose="02020603050405020304" pitchFamily="18" charset="0"/>
                      </a:rPr>
                      <m:t>1)</m:t>
                    </m:r>
                    <m:r>
                      <a:rPr lang="en-US" altLang="zh-CN" sz="2400" b="0" i="0">
                        <a:effectLst/>
                        <a:latin typeface="Cambria Math" panose="02040503050406030204" pitchFamily="18" charset="0"/>
                        <a:ea typeface="宋体" panose="02010600030101010101" pitchFamily="2" charset="-122"/>
                        <a:cs typeface="Times New Roman" panose="02020603050405020304" pitchFamily="18" charset="0"/>
                      </a:rPr>
                      <m:t>.|</m:t>
                    </m:r>
                    <m:r>
                      <m:rPr>
                        <m:sty m:val="p"/>
                      </m:rPr>
                      <a:rPr lang="en-US" altLang="zh-CN" sz="2400" b="0" i="0">
                        <a:effectLst/>
                        <a:latin typeface="Cambria Math" panose="02040503050406030204" pitchFamily="18" charset="0"/>
                        <a:ea typeface="宋体" panose="02010600030101010101" pitchFamily="2" charset="-122"/>
                        <a:cs typeface="Times New Roman" panose="02020603050405020304" pitchFamily="18" charset="0"/>
                      </a:rPr>
                      <m:t>A</m:t>
                    </m:r>
                    <m:r>
                      <a:rPr lang="en-US" altLang="zh-CN" sz="2400" b="0" i="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ltLang="zh-CN" sz="2400" b="0" i="0">
                            <a:effectLst/>
                            <a:latin typeface="Cambria Math" panose="02040503050406030204" pitchFamily="18" charset="0"/>
                            <a:ea typeface="宋体" panose="02010600030101010101" pitchFamily="2" charset="-122"/>
                            <a:cs typeface="Times New Roman" panose="02020603050405020304" pitchFamily="18" charset="0"/>
                          </a:rPr>
                          <m:t>λ</m:t>
                        </m:r>
                      </m:e>
                      <m:sub>
                        <m:r>
                          <a:rPr lang="en-US" altLang="zh-CN" sz="2400" b="0" i="0">
                            <a:effectLst/>
                            <a:latin typeface="Cambria Math" panose="02040503050406030204" pitchFamily="18" charset="0"/>
                            <a:ea typeface="宋体" panose="02010600030101010101" pitchFamily="2" charset="-122"/>
                            <a:cs typeface="Times New Roman" panose="02020603050405020304" pitchFamily="18" charset="0"/>
                          </a:rPr>
                          <m:t>1</m:t>
                        </m:r>
                      </m:sub>
                    </m:sSub>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ltLang="zh-CN" sz="2400" b="0" i="0">
                            <a:effectLst/>
                            <a:latin typeface="Cambria Math" panose="02040503050406030204" pitchFamily="18" charset="0"/>
                            <a:ea typeface="宋体" panose="02010600030101010101" pitchFamily="2" charset="-122"/>
                            <a:cs typeface="Times New Roman" panose="02020603050405020304" pitchFamily="18" charset="0"/>
                          </a:rPr>
                          <m:t>λ</m:t>
                        </m:r>
                      </m:e>
                      <m:sub>
                        <m:r>
                          <a:rPr lang="en-US" altLang="zh-CN" sz="2400" b="0" i="0">
                            <a:effectLst/>
                            <a:latin typeface="Cambria Math" panose="02040503050406030204" pitchFamily="18" charset="0"/>
                            <a:ea typeface="宋体" panose="02010600030101010101" pitchFamily="2" charset="-122"/>
                            <a:cs typeface="Times New Roman" panose="02020603050405020304" pitchFamily="18" charset="0"/>
                          </a:rPr>
                          <m:t>2</m:t>
                        </m:r>
                      </m:sub>
                    </m:sSub>
                    <m:r>
                      <a:rPr lang="en-US" altLang="zh-CN" sz="2400" b="0" i="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ltLang="zh-CN" sz="2400" b="0" i="0">
                            <a:effectLst/>
                            <a:latin typeface="Cambria Math" panose="02040503050406030204" pitchFamily="18" charset="0"/>
                            <a:ea typeface="宋体" panose="02010600030101010101" pitchFamily="2" charset="-122"/>
                            <a:cs typeface="Times New Roman" panose="02020603050405020304" pitchFamily="18" charset="0"/>
                          </a:rPr>
                          <m:t>λ</m:t>
                        </m:r>
                      </m:e>
                      <m:sub>
                        <m:r>
                          <m:rPr>
                            <m:sty m:val="p"/>
                          </m:rPr>
                          <a:rPr lang="en-US" altLang="zh-CN" sz="2400" b="0" i="0">
                            <a:effectLst/>
                            <a:latin typeface="Cambria Math" panose="02040503050406030204" pitchFamily="18" charset="0"/>
                            <a:ea typeface="宋体" panose="02010600030101010101" pitchFamily="2" charset="-122"/>
                            <a:cs typeface="Times New Roman" panose="02020603050405020304" pitchFamily="18" charset="0"/>
                          </a:rPr>
                          <m:t>n</m:t>
                        </m:r>
                      </m:sub>
                    </m:sSub>
                  </m:oMath>
                </a14:m>
                <a:r>
                  <a:rPr lang="en-US" altLang="zh-CN" sz="2400" dirty="0">
                    <a:effectLst/>
                    <a:latin typeface="Kaiti SC" panose="02010600040101010101" pitchFamily="2" charset="-122"/>
                    <a:ea typeface="Kaiti SC" panose="02010600040101010101" pitchFamily="2" charset="-122"/>
                    <a:cs typeface="Times New Roman" panose="02020603050405020304" pitchFamily="18" charset="0"/>
                  </a:rPr>
                  <a:t>.</a:t>
                </a:r>
                <a:endParaRPr lang="zh-CN" altLang="zh-CN" sz="2400" dirty="0">
                  <a:effectLst/>
                  <a:latin typeface="Kaiti SC" panose="02010600040101010101" pitchFamily="2" charset="-122"/>
                  <a:ea typeface="Kaiti SC" panose="02010600040101010101" pitchFamily="2" charset="-122"/>
                  <a:cs typeface="Times New Roman" panose="02020603050405020304" pitchFamily="18" charset="0"/>
                </a:endParaRPr>
              </a:p>
              <a:p>
                <a:pPr>
                  <a:lnSpc>
                    <a:spcPct val="150000"/>
                  </a:lnSpc>
                  <a:spcAft>
                    <a:spcPts val="1000"/>
                  </a:spcAft>
                </a:pPr>
                <a14:m>
                  <m:oMath xmlns:m="http://schemas.openxmlformats.org/officeDocument/2006/math">
                    <m:r>
                      <a:rPr lang="en-US" altLang="zh-CN" sz="2400" b="0" i="0">
                        <a:effectLst/>
                        <a:latin typeface="Cambria Math" panose="02040503050406030204" pitchFamily="18" charset="0"/>
                        <a:ea typeface="宋体" panose="02010600030101010101" pitchFamily="2" charset="-122"/>
                        <a:cs typeface="Times New Roman" panose="02020603050405020304" pitchFamily="18" charset="0"/>
                      </a:rPr>
                      <m:t>2</m:t>
                    </m:r>
                    <m:r>
                      <a:rPr lang="en-US" altLang="zh-CN" sz="2400" b="0" i="0" smtClean="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0" i="0">
                        <a:effectLst/>
                        <a:latin typeface="Cambria Math" panose="02040503050406030204" pitchFamily="18" charset="0"/>
                        <a:ea typeface="宋体" panose="02010600030101010101" pitchFamily="2" charset="-122"/>
                        <a:cs typeface="Times New Roman" panose="02020603050405020304" pitchFamily="18" charset="0"/>
                      </a:rPr>
                      <m:t>.</m:t>
                    </m:r>
                    <m:r>
                      <m:rPr>
                        <m:sty m:val="p"/>
                      </m:rPr>
                      <a:rPr lang="en-US" altLang="zh-CN" sz="2400" b="0" i="0">
                        <a:effectLst/>
                        <a:latin typeface="Cambria Math" panose="02040503050406030204" pitchFamily="18" charset="0"/>
                        <a:ea typeface="宋体" panose="02010600030101010101" pitchFamily="2" charset="-122"/>
                        <a:cs typeface="Times New Roman" panose="02020603050405020304" pitchFamily="18" charset="0"/>
                      </a:rPr>
                      <m:t>φ</m:t>
                    </m:r>
                    <m:r>
                      <a:rPr lang="en-US" altLang="zh-CN" sz="2400" b="0" i="0">
                        <a:effectLst/>
                        <a:latin typeface="Cambria Math" panose="02040503050406030204" pitchFamily="18" charset="0"/>
                        <a:ea typeface="宋体" panose="02010600030101010101" pitchFamily="2" charset="-122"/>
                        <a:cs typeface="Times New Roman" panose="02020603050405020304" pitchFamily="18" charset="0"/>
                      </a:rPr>
                      <m:t>(</m:t>
                    </m:r>
                    <m:r>
                      <m:rPr>
                        <m:sty m:val="p"/>
                      </m:rPr>
                      <a:rPr lang="en-US" altLang="zh-CN" sz="2400" b="0" i="0">
                        <a:effectLst/>
                        <a:latin typeface="Cambria Math" panose="02040503050406030204" pitchFamily="18" charset="0"/>
                        <a:ea typeface="宋体" panose="02010600030101010101" pitchFamily="2" charset="-122"/>
                        <a:cs typeface="Times New Roman" panose="02020603050405020304" pitchFamily="18" charset="0"/>
                      </a:rPr>
                      <m:t>λ</m:t>
                    </m:r>
                    <m:r>
                      <a:rPr lang="en-US" altLang="zh-CN" sz="2400" b="0" i="0">
                        <a:effectLst/>
                        <a:latin typeface="Cambria Math" panose="02040503050406030204" pitchFamily="18" charset="0"/>
                        <a:ea typeface="宋体" panose="02010600030101010101" pitchFamily="2" charset="-122"/>
                        <a:cs typeface="Times New Roman" panose="02020603050405020304" pitchFamily="18" charset="0"/>
                      </a:rPr>
                      <m:t>)</m:t>
                    </m:r>
                  </m:oMath>
                </a14:m>
                <a:r>
                  <a:rPr lang="en-US" altLang="zh-CN" sz="2400" dirty="0">
                    <a:effectLst/>
                    <a:latin typeface="Kaiti SC" panose="02010600040101010101" pitchFamily="2" charset="-122"/>
                    <a:ea typeface="Kaiti SC" panose="02010600040101010101" pitchFamily="2" charset="-122"/>
                    <a:cs typeface="Times New Roman" panose="02020603050405020304" pitchFamily="18" charset="0"/>
                  </a:rPr>
                  <a:t> </a:t>
                </a:r>
                <a:r>
                  <a:rPr lang="zh-CN" altLang="zh-CN" sz="2400" dirty="0">
                    <a:effectLst/>
                    <a:latin typeface="Kaiti SC" panose="02010600040101010101" pitchFamily="2" charset="-122"/>
                    <a:ea typeface="Kaiti SC" panose="02010600040101010101" pitchFamily="2" charset="-122"/>
                    <a:cs typeface="Times New Roman" panose="02020603050405020304" pitchFamily="18" charset="0"/>
                  </a:rPr>
                  <a:t>是</a:t>
                </a:r>
                <a:r>
                  <a:rPr lang="en-US" altLang="zh-CN" sz="2400" dirty="0">
                    <a:effectLst/>
                    <a:latin typeface="Kaiti SC" panose="02010600040101010101" pitchFamily="2" charset="-122"/>
                    <a:ea typeface="Kaiti SC" panose="02010600040101010101" pitchFamily="2" charset="-122"/>
                    <a:cs typeface="Times New Roman" panose="02020603050405020304" pitchFamily="18" charset="0"/>
                  </a:rPr>
                  <a:t> </a:t>
                </a:r>
                <a14:m>
                  <m:oMath xmlns:m="http://schemas.openxmlformats.org/officeDocument/2006/math">
                    <m:r>
                      <m:rPr>
                        <m:sty m:val="p"/>
                      </m:rPr>
                      <a:rPr lang="en-US" altLang="zh-CN" sz="2400" b="0" i="0">
                        <a:effectLst/>
                        <a:latin typeface="Cambria Math" panose="02040503050406030204" pitchFamily="18" charset="0"/>
                        <a:ea typeface="宋体" panose="02010600030101010101" pitchFamily="2" charset="-122"/>
                        <a:cs typeface="Times New Roman" panose="02020603050405020304" pitchFamily="18" charset="0"/>
                      </a:rPr>
                      <m:t>φ</m:t>
                    </m:r>
                    <m:r>
                      <a:rPr lang="en-US" altLang="zh-CN" sz="2400" b="0" i="0">
                        <a:effectLst/>
                        <a:latin typeface="Cambria Math" panose="02040503050406030204" pitchFamily="18" charset="0"/>
                        <a:ea typeface="宋体" panose="02010600030101010101" pitchFamily="2" charset="-122"/>
                        <a:cs typeface="Times New Roman" panose="02020603050405020304" pitchFamily="18" charset="0"/>
                      </a:rPr>
                      <m:t>(</m:t>
                    </m:r>
                    <m:r>
                      <m:rPr>
                        <m:sty m:val="p"/>
                      </m:rPr>
                      <a:rPr lang="en-US" altLang="zh-CN" sz="2400" b="0" i="0">
                        <a:effectLst/>
                        <a:latin typeface="Cambria Math" panose="02040503050406030204" pitchFamily="18" charset="0"/>
                        <a:ea typeface="宋体" panose="02010600030101010101" pitchFamily="2" charset="-122"/>
                        <a:cs typeface="Times New Roman" panose="02020603050405020304" pitchFamily="18" charset="0"/>
                      </a:rPr>
                      <m:t>A</m:t>
                    </m:r>
                    <m:r>
                      <a:rPr lang="en-US" altLang="zh-CN" sz="2400" b="0" i="0">
                        <a:effectLst/>
                        <a:latin typeface="Cambria Math" panose="02040503050406030204" pitchFamily="18" charset="0"/>
                        <a:ea typeface="宋体" panose="02010600030101010101" pitchFamily="2" charset="-122"/>
                        <a:cs typeface="Times New Roman" panose="02020603050405020304" pitchFamily="18" charset="0"/>
                      </a:rPr>
                      <m:t>)</m:t>
                    </m:r>
                  </m:oMath>
                </a14:m>
                <a:r>
                  <a:rPr lang="en-US" altLang="zh-CN" sz="2400" dirty="0">
                    <a:effectLst/>
                    <a:latin typeface="Kaiti SC" panose="02010600040101010101" pitchFamily="2" charset="-122"/>
                    <a:ea typeface="Kaiti SC" panose="02010600040101010101" pitchFamily="2" charset="-122"/>
                    <a:cs typeface="Times New Roman" panose="02020603050405020304" pitchFamily="18" charset="0"/>
                  </a:rPr>
                  <a:t> </a:t>
                </a:r>
                <a:r>
                  <a:rPr lang="zh-CN" altLang="zh-CN" sz="2400" dirty="0">
                    <a:effectLst/>
                    <a:latin typeface="Kaiti SC" panose="02010600040101010101" pitchFamily="2" charset="-122"/>
                    <a:ea typeface="Kaiti SC" panose="02010600040101010101" pitchFamily="2" charset="-122"/>
                    <a:cs typeface="Times New Roman" panose="02020603050405020304" pitchFamily="18" charset="0"/>
                  </a:rPr>
                  <a:t>的特征值</a:t>
                </a:r>
                <a:r>
                  <a:rPr lang="en-US" altLang="zh-CN" sz="2400" dirty="0">
                    <a:effectLst/>
                    <a:latin typeface="Kaiti SC" panose="02010600040101010101" pitchFamily="2" charset="-122"/>
                    <a:ea typeface="Kaiti SC" panose="02010600040101010101" pitchFamily="2" charset="-122"/>
                    <a:cs typeface="Times New Roman" panose="02020603050405020304" pitchFamily="18" charset="0"/>
                  </a:rPr>
                  <a:t>, </a:t>
                </a:r>
                <a:r>
                  <a:rPr lang="zh-CN" altLang="zh-CN" sz="2400" dirty="0">
                    <a:effectLst/>
                    <a:latin typeface="Kaiti SC" panose="02010600040101010101" pitchFamily="2" charset="-122"/>
                    <a:ea typeface="Kaiti SC" panose="02010600040101010101" pitchFamily="2" charset="-122"/>
                    <a:cs typeface="Times New Roman" panose="02020603050405020304" pitchFamily="18" charset="0"/>
                  </a:rPr>
                  <a:t>若</a:t>
                </a:r>
                <a:r>
                  <a:rPr lang="en-US" altLang="zh-CN" sz="2400" dirty="0">
                    <a:effectLst/>
                    <a:latin typeface="Kaiti SC" panose="02010600040101010101" pitchFamily="2" charset="-122"/>
                    <a:ea typeface="Kaiti SC" panose="02010600040101010101" pitchFamily="2" charset="-122"/>
                    <a:cs typeface="Times New Roman" panose="02020603050405020304" pitchFamily="18" charset="0"/>
                  </a:rPr>
                  <a:t> </a:t>
                </a:r>
                <a14:m>
                  <m:oMath xmlns:m="http://schemas.openxmlformats.org/officeDocument/2006/math">
                    <m:r>
                      <m:rPr>
                        <m:sty m:val="p"/>
                      </m:rPr>
                      <a:rPr lang="en-US" altLang="zh-CN" sz="2400" b="0" i="0">
                        <a:effectLst/>
                        <a:latin typeface="Cambria Math" panose="02040503050406030204" pitchFamily="18" charset="0"/>
                        <a:ea typeface="宋体" panose="02010600030101010101" pitchFamily="2" charset="-122"/>
                        <a:cs typeface="Times New Roman" panose="02020603050405020304" pitchFamily="18" charset="0"/>
                      </a:rPr>
                      <m:t>λ</m:t>
                    </m:r>
                  </m:oMath>
                </a14:m>
                <a:r>
                  <a:rPr lang="en-US" altLang="zh-CN" sz="2400" dirty="0">
                    <a:effectLst/>
                    <a:latin typeface="Kaiti SC" panose="02010600040101010101" pitchFamily="2" charset="-122"/>
                    <a:ea typeface="Kaiti SC" panose="02010600040101010101" pitchFamily="2" charset="-122"/>
                    <a:cs typeface="Times New Roman" panose="02020603050405020304" pitchFamily="18" charset="0"/>
                  </a:rPr>
                  <a:t> </a:t>
                </a:r>
                <a:r>
                  <a:rPr lang="zh-CN" altLang="zh-CN" sz="2400" dirty="0">
                    <a:effectLst/>
                    <a:latin typeface="Kaiti SC" panose="02010600040101010101" pitchFamily="2" charset="-122"/>
                    <a:ea typeface="Kaiti SC" panose="02010600040101010101" pitchFamily="2" charset="-122"/>
                    <a:cs typeface="Times New Roman" panose="02020603050405020304" pitchFamily="18" charset="0"/>
                  </a:rPr>
                  <a:t>是方阵</a:t>
                </a:r>
                <a:r>
                  <a:rPr lang="en-US" altLang="zh-CN" sz="2400" dirty="0">
                    <a:effectLst/>
                    <a:latin typeface="Kaiti SC" panose="02010600040101010101" pitchFamily="2" charset="-122"/>
                    <a:ea typeface="Kaiti SC" panose="02010600040101010101" pitchFamily="2" charset="-122"/>
                    <a:cs typeface="Times New Roman" panose="02020603050405020304" pitchFamily="18" charset="0"/>
                  </a:rPr>
                  <a:t> </a:t>
                </a:r>
                <a14:m>
                  <m:oMath xmlns:m="http://schemas.openxmlformats.org/officeDocument/2006/math">
                    <m:r>
                      <m:rPr>
                        <m:sty m:val="p"/>
                      </m:rPr>
                      <a:rPr lang="en-US" altLang="zh-CN" sz="2400" b="0" i="0">
                        <a:effectLst/>
                        <a:latin typeface="Cambria Math" panose="02040503050406030204" pitchFamily="18" charset="0"/>
                        <a:ea typeface="宋体" panose="02010600030101010101" pitchFamily="2" charset="-122"/>
                        <a:cs typeface="Times New Roman" panose="02020603050405020304" pitchFamily="18" charset="0"/>
                      </a:rPr>
                      <m:t>A</m:t>
                    </m:r>
                  </m:oMath>
                </a14:m>
                <a:r>
                  <a:rPr lang="en-US" altLang="zh-CN" sz="2400" dirty="0">
                    <a:effectLst/>
                    <a:latin typeface="Kaiti SC" panose="02010600040101010101" pitchFamily="2" charset="-122"/>
                    <a:ea typeface="Kaiti SC" panose="02010600040101010101" pitchFamily="2" charset="-122"/>
                    <a:cs typeface="Times New Roman" panose="02020603050405020304" pitchFamily="18" charset="0"/>
                  </a:rPr>
                  <a:t> </a:t>
                </a:r>
                <a:r>
                  <a:rPr lang="zh-CN" altLang="zh-CN" sz="2400" dirty="0">
                    <a:effectLst/>
                    <a:latin typeface="Kaiti SC" panose="02010600040101010101" pitchFamily="2" charset="-122"/>
                    <a:ea typeface="Kaiti SC" panose="02010600040101010101" pitchFamily="2" charset="-122"/>
                    <a:cs typeface="Times New Roman" panose="02020603050405020304" pitchFamily="18" charset="0"/>
                  </a:rPr>
                  <a:t>的特征值</a:t>
                </a:r>
                <a:r>
                  <a:rPr lang="en-US" altLang="zh-CN" sz="2400" dirty="0">
                    <a:effectLst/>
                    <a:latin typeface="Kaiti SC" panose="02010600040101010101" pitchFamily="2" charset="-122"/>
                    <a:ea typeface="Kaiti SC" panose="02010600040101010101" pitchFamily="2" charset="-122"/>
                    <a:cs typeface="Times New Roman" panose="02020603050405020304" pitchFamily="18" charset="0"/>
                  </a:rPr>
                  <a:t>. </a:t>
                </a:r>
                <a:endParaRPr lang="zh-CN" altLang="zh-CN" sz="2400" dirty="0">
                  <a:effectLst/>
                  <a:latin typeface="Kaiti SC" panose="02010600040101010101" pitchFamily="2" charset="-122"/>
                  <a:ea typeface="Kaiti SC" panose="02010600040101010101" pitchFamily="2" charset="-122"/>
                  <a:cs typeface="Times New Roman" panose="02020603050405020304" pitchFamily="18" charset="0"/>
                </a:endParaRPr>
              </a:p>
            </p:txBody>
          </p:sp>
        </mc:Choice>
        <mc:Fallback xmlns="">
          <p:sp>
            <p:nvSpPr>
              <p:cNvPr id="5" name="文本框 4">
                <a:extLst>
                  <a:ext uri="{FF2B5EF4-FFF2-40B4-BE49-F238E27FC236}">
                    <a16:creationId xmlns:a16="http://schemas.microsoft.com/office/drawing/2014/main" id="{FF899A3A-84A8-8B12-E4AB-C63FF420918E}"/>
                  </a:ext>
                </a:extLst>
              </p:cNvPr>
              <p:cNvSpPr txBox="1">
                <a:spLocks noRot="1" noChangeAspect="1" noMove="1" noResize="1" noEditPoints="1" noAdjustHandles="1" noChangeArrowheads="1" noChangeShapeType="1" noTextEdit="1"/>
              </p:cNvSpPr>
              <p:nvPr/>
            </p:nvSpPr>
            <p:spPr>
              <a:xfrm>
                <a:off x="2577947" y="1452737"/>
                <a:ext cx="7546555" cy="1276760"/>
              </a:xfrm>
              <a:prstGeom prst="rect">
                <a:avLst/>
              </a:prstGeom>
              <a:blipFill>
                <a:blip r:embed="rId3"/>
                <a:stretch>
                  <a:fillRect l="-168" b="-980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DB2F3EDE-F1F0-9FFB-2BD6-6B5D9BC1F897}"/>
                  </a:ext>
                </a:extLst>
              </p:cNvPr>
              <p:cNvSpPr txBox="1"/>
              <p:nvPr/>
            </p:nvSpPr>
            <p:spPr>
              <a:xfrm>
                <a:off x="385590" y="2913693"/>
                <a:ext cx="10895682" cy="3867725"/>
              </a:xfrm>
              <a:prstGeom prst="rect">
                <a:avLst/>
              </a:prstGeom>
              <a:noFill/>
            </p:spPr>
            <p:txBody>
              <a:bodyPr wrap="square">
                <a:spAutoFit/>
              </a:bodyPr>
              <a:lstStyle/>
              <a:p>
                <a:pPr>
                  <a:lnSpc>
                    <a:spcPct val="150000"/>
                  </a:lnSpc>
                  <a:spcAft>
                    <a:spcPts val="1000"/>
                  </a:spcAft>
                </a:pP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solidFill>
                      <a:srgbClr val="0070C0"/>
                    </a:solidFill>
                    <a:effectLst/>
                    <a:latin typeface="Cambria" panose="02040503050406030204" pitchFamily="18" charset="0"/>
                    <a:ea typeface="宋体" panose="02010600030101010101" pitchFamily="2" charset="-122"/>
                    <a:cs typeface="Times New Roman" panose="02020603050405020304" pitchFamily="18" charset="0"/>
                  </a:rPr>
                  <a:t>解</a:t>
                </a:r>
                <a:r>
                  <a:rPr lang="en-US" altLang="zh-CN" sz="2400" dirty="0">
                    <a:solidFill>
                      <a:srgbClr val="0070C0"/>
                    </a:solidFill>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设</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14:m>
                  <m:oMath xmlns:m="http://schemas.openxmlformats.org/officeDocument/2006/math">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𝜆</m:t>
                    </m:r>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是方阵</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14:m>
                  <m:oMath xmlns:m="http://schemas.openxmlformats.org/officeDocument/2006/math">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𝐀</m:t>
                    </m:r>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的特征值</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则</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14:m>
                  <m:oMath xmlns:m="http://schemas.openxmlformats.org/officeDocument/2006/math">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𝜑</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𝜆</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sSup>
                      <m:sSup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𝜆</m:t>
                        </m:r>
                      </m:e>
                      <m:sup>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3</m:t>
                        </m:r>
                      </m:sup>
                    </m:sSup>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−5</m:t>
                    </m:r>
                    <m:sSup>
                      <m:sSup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𝜆</m:t>
                        </m:r>
                      </m:e>
                      <m:sup>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2</m:t>
                        </m:r>
                      </m:sup>
                    </m:sSup>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+7</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𝜆</m:t>
                    </m:r>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是矩阵</a:t>
                </a:r>
              </a:p>
              <a:p>
                <a:pPr algn="ctr">
                  <a:spcBef>
                    <a:spcPts val="900"/>
                  </a:spcBef>
                  <a:spcAft>
                    <a:spcPts val="900"/>
                  </a:spcAft>
                </a:pPr>
                <a14:m>
                  <m:oMathPara xmlns:m="http://schemas.openxmlformats.org/officeDocument/2006/math">
                    <m:oMathParaPr>
                      <m:jc m:val="centerGroup"/>
                    </m:oMathParaPr>
                    <m:oMath xmlns:m="http://schemas.openxmlformats.org/officeDocument/2006/math">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𝜑</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𝐀</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sSup>
                        <m:sSup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𝐀</m:t>
                          </m:r>
                        </m:e>
                        <m:sup>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3</m:t>
                          </m:r>
                        </m:sup>
                      </m:sSup>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−5</m:t>
                      </m:r>
                      <m:sSup>
                        <m:sSup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𝐀</m:t>
                          </m:r>
                        </m:e>
                        <m:sup>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2</m:t>
                          </m:r>
                        </m:sup>
                      </m:sSup>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+7</m:t>
                      </m:r>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𝐀</m:t>
                      </m:r>
                    </m:oMath>
                  </m:oMathPara>
                </a14:m>
                <a:endParaRPr lang="zh-CN" altLang="zh-CN" sz="2400" dirty="0">
                  <a:effectLst/>
                  <a:latin typeface="Cambria" panose="02040503050406030204" pitchFamily="18" charset="0"/>
                  <a:ea typeface="宋体" panose="02010600030101010101" pitchFamily="2" charset="-122"/>
                  <a:cs typeface="Times New Roman" panose="02020603050405020304" pitchFamily="18" charset="0"/>
                </a:endParaRPr>
              </a:p>
              <a:p>
                <a:pPr>
                  <a:lnSpc>
                    <a:spcPct val="150000"/>
                  </a:lnSpc>
                  <a:spcBef>
                    <a:spcPts val="900"/>
                  </a:spcBef>
                  <a:spcAft>
                    <a:spcPts val="900"/>
                  </a:spcAft>
                </a:pP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的特征值</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endParaRPr lang="zh-CN" altLang="zh-CN" sz="2400" dirty="0">
                  <a:effectLst/>
                  <a:latin typeface="Cambria" panose="02040503050406030204" pitchFamily="18" charset="0"/>
                  <a:ea typeface="宋体" panose="02010600030101010101" pitchFamily="2" charset="-122"/>
                  <a:cs typeface="Times New Roman" panose="02020603050405020304" pitchFamily="18" charset="0"/>
                </a:endParaRPr>
              </a:p>
              <a:p>
                <a:pPr indent="304800">
                  <a:lnSpc>
                    <a:spcPct val="150000"/>
                  </a:lnSpc>
                  <a:spcBef>
                    <a:spcPts val="900"/>
                  </a:spcBef>
                  <a:spcAft>
                    <a:spcPts val="900"/>
                  </a:spcAft>
                </a:pP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又 </a:t>
                </a:r>
                <a14:m>
                  <m:oMath xmlns:m="http://schemas.openxmlformats.org/officeDocument/2006/math">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𝜑</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(1)=3, </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𝜑</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(2)=2, </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𝜑</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(3)=3,</m:t>
                    </m:r>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知</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3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阶方阵</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14:m>
                  <m:oMath xmlns:m="http://schemas.openxmlformats.org/officeDocument/2006/math">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𝜑</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𝐀</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的全部特征值为</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3, 2, 3.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所以</a:t>
                </a:r>
              </a:p>
              <a:p>
                <a:pPr indent="304800" algn="ctr">
                  <a:spcBef>
                    <a:spcPts val="900"/>
                  </a:spcBef>
                  <a:spcAft>
                    <a:spcPts val="900"/>
                  </a:spcAft>
                </a:pPr>
                <a14:m>
                  <m:oMathPara xmlns:m="http://schemas.openxmlformats.org/officeDocument/2006/math">
                    <m:oMathParaPr>
                      <m:jc m:val="centerGroup"/>
                    </m:oMathParaPr>
                    <m:oMath xmlns:m="http://schemas.openxmlformats.org/officeDocument/2006/math">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sSup>
                        <m:sSup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𝐀</m:t>
                          </m:r>
                        </m:e>
                        <m:sup>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3</m:t>
                          </m:r>
                        </m:sup>
                      </m:sSup>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−5</m:t>
                      </m:r>
                      <m:sSup>
                        <m:sSup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𝐀</m:t>
                          </m:r>
                        </m:e>
                        <m:sup>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2</m:t>
                          </m:r>
                        </m:sup>
                      </m:sSup>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+7</m:t>
                      </m:r>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𝐀</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|=3×2×3=18.</m:t>
                      </m:r>
                    </m:oMath>
                  </m:oMathPara>
                </a14:m>
                <a:endParaRPr lang="zh-CN" altLang="zh-CN" sz="2400" dirty="0">
                  <a:effectLst/>
                  <a:latin typeface="Cambria" panose="02040503050406030204" pitchFamily="18" charset="0"/>
                  <a:ea typeface="宋体" panose="02010600030101010101" pitchFamily="2" charset="-122"/>
                  <a:cs typeface="Times New Roman" panose="02020603050405020304" pitchFamily="18" charset="0"/>
                </a:endParaRPr>
              </a:p>
            </p:txBody>
          </p:sp>
        </mc:Choice>
        <mc:Fallback xmlns="">
          <p:sp>
            <p:nvSpPr>
              <p:cNvPr id="6" name="文本框 5">
                <a:extLst>
                  <a:ext uri="{FF2B5EF4-FFF2-40B4-BE49-F238E27FC236}">
                    <a16:creationId xmlns:a16="http://schemas.microsoft.com/office/drawing/2014/main" id="{DB2F3EDE-F1F0-9FFB-2BD6-6B5D9BC1F897}"/>
                  </a:ext>
                </a:extLst>
              </p:cNvPr>
              <p:cNvSpPr txBox="1">
                <a:spLocks noRot="1" noChangeAspect="1" noMove="1" noResize="1" noEditPoints="1" noAdjustHandles="1" noChangeArrowheads="1" noChangeShapeType="1" noTextEdit="1"/>
              </p:cNvSpPr>
              <p:nvPr/>
            </p:nvSpPr>
            <p:spPr>
              <a:xfrm>
                <a:off x="385590" y="2913693"/>
                <a:ext cx="10895682" cy="3867725"/>
              </a:xfrm>
              <a:prstGeom prst="rect">
                <a:avLst/>
              </a:prstGeom>
              <a:blipFill>
                <a:blip r:embed="rId4"/>
                <a:stretch>
                  <a:fillRect l="-815" r="-151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251957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xEl>
                                              <p:pRg st="3" end="3"/>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B2DDB4FC-4385-45A0-0BE8-1A29DEC3D820}"/>
                  </a:ext>
                </a:extLst>
              </p:cNvPr>
              <p:cNvSpPr txBox="1"/>
              <p:nvPr/>
            </p:nvSpPr>
            <p:spPr>
              <a:xfrm>
                <a:off x="440675" y="1021289"/>
                <a:ext cx="10983817" cy="5851025"/>
              </a:xfrm>
              <a:prstGeom prst="rect">
                <a:avLst/>
              </a:prstGeom>
              <a:noFill/>
            </p:spPr>
            <p:txBody>
              <a:bodyPr wrap="square">
                <a:spAutoFit/>
              </a:bodyPr>
              <a:lstStyle/>
              <a:p>
                <a:pPr>
                  <a:spcBef>
                    <a:spcPts val="900"/>
                  </a:spcBef>
                  <a:spcAft>
                    <a:spcPts val="900"/>
                  </a:spcAft>
                </a:pPr>
                <a:r>
                  <a:rPr lang="zh-CN" altLang="zh-CN" sz="2400" b="1" dirty="0">
                    <a:solidFill>
                      <a:srgbClr val="0070C0"/>
                    </a:solidFill>
                    <a:effectLst/>
                    <a:latin typeface="Cambria" panose="02040503050406030204" pitchFamily="18" charset="0"/>
                    <a:ea typeface="宋体" panose="02010600030101010101" pitchFamily="2" charset="-122"/>
                    <a:cs typeface="Times New Roman" panose="02020603050405020304" pitchFamily="18" charset="0"/>
                  </a:rPr>
                  <a:t>例</a:t>
                </a:r>
                <a:r>
                  <a:rPr lang="en-US" altLang="zh-CN" sz="2400" b="1" dirty="0">
                    <a:solidFill>
                      <a:srgbClr val="0070C0"/>
                    </a:solidFill>
                    <a:effectLst/>
                    <a:latin typeface="Cambria" panose="02040503050406030204" pitchFamily="18" charset="0"/>
                    <a:ea typeface="宋体" panose="02010600030101010101" pitchFamily="2" charset="-122"/>
                    <a:cs typeface="Times New Roman" panose="02020603050405020304" pitchFamily="18" charset="0"/>
                  </a:rPr>
                  <a:t>6.1.7</a:t>
                </a:r>
                <a:r>
                  <a:rPr lang="en-US" altLang="zh-CN" sz="2400" dirty="0">
                    <a:solidFill>
                      <a:srgbClr val="0070C0"/>
                    </a:solidFill>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设 </a:t>
                </a:r>
                <a14:m>
                  <m:oMath xmlns:m="http://schemas.openxmlformats.org/officeDocument/2006/math">
                    <m:r>
                      <a:rPr lang="en-US" altLang="zh-CN" sz="2400">
                        <a:effectLst/>
                        <a:latin typeface="Cambria Math" panose="02040503050406030204" pitchFamily="18" charset="0"/>
                        <a:ea typeface="宋体" panose="02010600030101010101" pitchFamily="2" charset="-122"/>
                        <a:cs typeface="Times New Roman" panose="02020603050405020304" pitchFamily="18" charset="0"/>
                      </a:rPr>
                      <m:t>3</m:t>
                    </m:r>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阶矩阵 </a:t>
                </a:r>
                <a14:m>
                  <m:oMath xmlns:m="http://schemas.openxmlformats.org/officeDocument/2006/math">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𝐀</m:t>
                    </m:r>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的特征值为 </a:t>
                </a:r>
                <a14:m>
                  <m:oMath xmlns:m="http://schemas.openxmlformats.org/officeDocument/2006/math">
                    <m:r>
                      <a:rPr lang="en-US" altLang="zh-CN" sz="2400">
                        <a:effectLst/>
                        <a:latin typeface="Cambria Math" panose="02040503050406030204" pitchFamily="18" charset="0"/>
                        <a:ea typeface="宋体" panose="02010600030101010101" pitchFamily="2" charset="-122"/>
                        <a:cs typeface="Times New Roman" panose="02020603050405020304" pitchFamily="18" charset="0"/>
                      </a:rPr>
                      <m:t>1</m:t>
                    </m:r>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14:m>
                  <m:oMath xmlns:m="http://schemas.openxmlformats.org/officeDocument/2006/math">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a:effectLst/>
                        <a:latin typeface="Cambria Math" panose="02040503050406030204" pitchFamily="18" charset="0"/>
                        <a:ea typeface="宋体" panose="02010600030101010101" pitchFamily="2" charset="-122"/>
                        <a:cs typeface="Times New Roman" panose="02020603050405020304" pitchFamily="18" charset="0"/>
                      </a:rPr>
                      <m:t>1</m:t>
                    </m:r>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14:m>
                  <m:oMath xmlns:m="http://schemas.openxmlformats.org/officeDocument/2006/math">
                    <m:r>
                      <a:rPr lang="en-US" altLang="zh-CN" sz="2400">
                        <a:effectLst/>
                        <a:latin typeface="Cambria Math" panose="02040503050406030204" pitchFamily="18" charset="0"/>
                        <a:ea typeface="宋体" panose="02010600030101010101" pitchFamily="2" charset="-122"/>
                        <a:cs typeface="Times New Roman" panose="02020603050405020304" pitchFamily="18" charset="0"/>
                      </a:rPr>
                      <m:t>2</m:t>
                    </m:r>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求 </a:t>
                </a:r>
                <a14:m>
                  <m:oMath xmlns:m="http://schemas.openxmlformats.org/officeDocument/2006/math">
                    <m:sSup>
                      <m:sSup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𝐀</m:t>
                        </m:r>
                      </m:e>
                      <m:sup>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sup>
                    </m:sSup>
                    <m:r>
                      <a:rPr lang="en-US" altLang="zh-CN" sz="2400">
                        <a:effectLst/>
                        <a:latin typeface="Cambria Math" panose="02040503050406030204" pitchFamily="18" charset="0"/>
                        <a:ea typeface="宋体" panose="02010600030101010101" pitchFamily="2" charset="-122"/>
                        <a:cs typeface="Times New Roman" panose="02020603050405020304" pitchFamily="18" charset="0"/>
                      </a:rPr>
                      <m:t>+3</m:t>
                    </m:r>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𝐀</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a:effectLst/>
                        <a:latin typeface="Cambria Math" panose="02040503050406030204" pitchFamily="18" charset="0"/>
                        <a:ea typeface="宋体" panose="02010600030101010101" pitchFamily="2" charset="-122"/>
                        <a:cs typeface="Times New Roman" panose="02020603050405020304" pitchFamily="18" charset="0"/>
                      </a:rPr>
                      <m:t>2</m:t>
                    </m:r>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𝐄</m:t>
                    </m:r>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的特征值</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endParaRPr lang="zh-CN" altLang="zh-CN" sz="2400" dirty="0">
                  <a:effectLst/>
                  <a:latin typeface="Cambria" panose="02040503050406030204" pitchFamily="18" charset="0"/>
                  <a:ea typeface="宋体" panose="02010600030101010101" pitchFamily="2" charset="-122"/>
                  <a:cs typeface="Times New Roman" panose="02020603050405020304" pitchFamily="18" charset="0"/>
                </a:endParaRPr>
              </a:p>
              <a:p>
                <a:pPr>
                  <a:spcBef>
                    <a:spcPts val="900"/>
                  </a:spcBef>
                  <a:spcAft>
                    <a:spcPts val="900"/>
                  </a:spcAft>
                </a:pPr>
                <a:r>
                  <a:rPr lang="zh-CN" altLang="zh-CN" sz="2400" dirty="0">
                    <a:solidFill>
                      <a:srgbClr val="0070C0"/>
                    </a:solidFill>
                    <a:effectLst/>
                    <a:latin typeface="Cambria" panose="02040503050406030204" pitchFamily="18" charset="0"/>
                    <a:ea typeface="宋体" panose="02010600030101010101" pitchFamily="2" charset="-122"/>
                    <a:cs typeface="Times New Roman" panose="02020603050405020304" pitchFamily="18" charset="0"/>
                  </a:rPr>
                  <a:t>解</a:t>
                </a:r>
                <a:r>
                  <a:rPr lang="en-US" altLang="zh-CN" sz="2400" dirty="0">
                    <a:solidFill>
                      <a:srgbClr val="0070C0"/>
                    </a:solidFill>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由题设知 </a:t>
                </a:r>
                <a14:m>
                  <m:oMath xmlns:m="http://schemas.openxmlformats.org/officeDocument/2006/math">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𝐀</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𝜆</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sub>
                    </m:sSub>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𝜆</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2</m:t>
                        </m:r>
                      </m:sub>
                    </m:sSub>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𝜆</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3</m:t>
                        </m:r>
                      </m:sub>
                    </m:s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=−2</m:t>
                    </m:r>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故 </a:t>
                </a:r>
                <a14:m>
                  <m:oMath xmlns:m="http://schemas.openxmlformats.org/officeDocument/2006/math">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𝐀</m:t>
                    </m:r>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可逆</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且 </a:t>
                </a:r>
                <a14:m>
                  <m:oMath xmlns:m="http://schemas.openxmlformats.org/officeDocument/2006/math">
                    <m:f>
                      <m:f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𝐀</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num>
                      <m:den>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𝜆</m:t>
                        </m:r>
                      </m:den>
                    </m:f>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−2</m:t>
                        </m:r>
                      </m:num>
                      <m:den>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𝜆</m:t>
                        </m:r>
                      </m:den>
                    </m:f>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是</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14:m>
                  <m:oMath xmlns:m="http://schemas.openxmlformats.org/officeDocument/2006/math">
                    <m:sSup>
                      <m:sSup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𝐀</m:t>
                        </m:r>
                      </m:e>
                      <m:sup>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sup>
                    </m:sSup>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的特征值</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endParaRPr lang="zh-CN" altLang="zh-CN" sz="2400" dirty="0">
                  <a:effectLst/>
                  <a:latin typeface="Cambria" panose="02040503050406030204" pitchFamily="18" charset="0"/>
                  <a:ea typeface="宋体" panose="02010600030101010101" pitchFamily="2" charset="-122"/>
                  <a:cs typeface="Times New Roman" panose="02020603050405020304" pitchFamily="18" charset="0"/>
                </a:endParaRPr>
              </a:p>
              <a:p>
                <a:pPr indent="304800">
                  <a:spcBef>
                    <a:spcPts val="900"/>
                  </a:spcBef>
                  <a:spcAft>
                    <a:spcPts val="900"/>
                  </a:spcAft>
                </a:pPr>
                <a:r>
                  <a:rPr lang="zh-CN" altLang="en-US"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从而</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若 </a:t>
                </a:r>
                <a14:m>
                  <m:oMath xmlns:m="http://schemas.openxmlformats.org/officeDocument/2006/math">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𝜆</m:t>
                    </m:r>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是矩阵 </a:t>
                </a:r>
                <a14:m>
                  <m:oMath xmlns:m="http://schemas.openxmlformats.org/officeDocument/2006/math">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𝐀</m:t>
                    </m:r>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的特征值</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则</a:t>
                </a:r>
              </a:p>
              <a:p>
                <a:pPr>
                  <a:spcBef>
                    <a:spcPts val="900"/>
                  </a:spcBef>
                  <a:spcAft>
                    <a:spcPts val="900"/>
                  </a:spcAft>
                </a:pPr>
                <a14:m>
                  <m:oMathPara xmlns:m="http://schemas.openxmlformats.org/officeDocument/2006/math">
                    <m:oMathParaPr>
                      <m:jc m:val="centerGroup"/>
                    </m:oMathParaPr>
                    <m:oMath xmlns:m="http://schemas.openxmlformats.org/officeDocument/2006/math">
                      <m:f>
                        <m:f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−2</m:t>
                          </m:r>
                        </m:num>
                        <m:den>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𝜆</m:t>
                          </m:r>
                        </m:den>
                      </m:f>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+3</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𝜆</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−2</m:t>
                      </m:r>
                    </m:oMath>
                  </m:oMathPara>
                </a14:m>
                <a:endParaRPr lang="zh-CN" altLang="zh-CN" sz="2400" dirty="0">
                  <a:effectLst/>
                  <a:latin typeface="Cambria" panose="02040503050406030204" pitchFamily="18" charset="0"/>
                  <a:ea typeface="宋体" panose="02010600030101010101" pitchFamily="2" charset="-122"/>
                  <a:cs typeface="Times New Roman" panose="02020603050405020304" pitchFamily="18" charset="0"/>
                </a:endParaRPr>
              </a:p>
              <a:p>
                <a:pPr>
                  <a:spcBef>
                    <a:spcPts val="900"/>
                  </a:spcBef>
                  <a:spcAft>
                    <a:spcPts val="900"/>
                  </a:spcAft>
                </a:pPr>
                <a:r>
                  <a:rPr lang="en-US" altLang="zh-CN" sz="2400" dirty="0" err="1">
                    <a:effectLst/>
                    <a:latin typeface="宋体" panose="02010600030101010101" pitchFamily="2" charset="-122"/>
                    <a:ea typeface="宋体" panose="02010600030101010101" pitchFamily="2" charset="-122"/>
                    <a:cs typeface="Times New Roman" panose="02020603050405020304" pitchFamily="18" charset="0"/>
                  </a:rPr>
                  <a:t>是</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14:m>
                  <m:oMath xmlns:m="http://schemas.openxmlformats.org/officeDocument/2006/math">
                    <m:sSup>
                      <m:sSup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𝐀</m:t>
                        </m:r>
                      </m:e>
                      <m:sup>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sup>
                    </m:sSup>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+3</m:t>
                    </m:r>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𝐀</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−2</m:t>
                    </m:r>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𝐄</m:t>
                    </m:r>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en-US" altLang="zh-CN" sz="2400" dirty="0" err="1">
                    <a:effectLst/>
                    <a:latin typeface="宋体" panose="02010600030101010101" pitchFamily="2" charset="-122"/>
                    <a:ea typeface="宋体" panose="02010600030101010101" pitchFamily="2" charset="-122"/>
                    <a:cs typeface="Times New Roman" panose="02020603050405020304" pitchFamily="18" charset="0"/>
                  </a:rPr>
                  <a:t>的特征值</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a:t>
                </a:r>
                <a:endParaRPr lang="zh-CN" altLang="zh-CN" sz="2400" dirty="0">
                  <a:effectLst/>
                  <a:latin typeface="Cambria" panose="02040503050406030204" pitchFamily="18" charset="0"/>
                  <a:ea typeface="宋体" panose="02010600030101010101" pitchFamily="2" charset="-122"/>
                  <a:cs typeface="Times New Roman" panose="02020603050405020304" pitchFamily="18" charset="0"/>
                </a:endParaRPr>
              </a:p>
              <a:p>
                <a:pPr indent="228600">
                  <a:spcBef>
                    <a:spcPts val="900"/>
                  </a:spcBef>
                  <a:spcAft>
                    <a:spcPts val="900"/>
                  </a:spcAft>
                </a:pPr>
                <a:r>
                  <a:rPr lang="zh-CN" altLang="en-US" sz="2400" dirty="0">
                    <a:effectLst/>
                    <a:latin typeface="宋体" panose="02010600030101010101" pitchFamily="2" charset="-122"/>
                    <a:ea typeface="宋体" panose="02010600030101010101" pitchFamily="2" charset="-122"/>
                    <a:cs typeface="Times New Roman" panose="02020603050405020304" pitchFamily="18" charset="0"/>
                  </a:rPr>
                  <a:t>  </a:t>
                </a:r>
                <a:r>
                  <a:rPr lang="en-US" altLang="zh-CN" sz="2400" dirty="0" err="1">
                    <a:effectLst/>
                    <a:latin typeface="宋体" panose="02010600030101010101" pitchFamily="2" charset="-122"/>
                    <a:ea typeface="宋体" panose="02010600030101010101" pitchFamily="2" charset="-122"/>
                    <a:cs typeface="Times New Roman" panose="02020603050405020304" pitchFamily="18" charset="0"/>
                  </a:rPr>
                  <a:t>记</a:t>
                </a:r>
                <a:endParaRPr lang="zh-CN" altLang="zh-CN" sz="2400" dirty="0">
                  <a:effectLst/>
                  <a:latin typeface="Cambria" panose="02040503050406030204" pitchFamily="18" charset="0"/>
                  <a:ea typeface="宋体" panose="02010600030101010101" pitchFamily="2" charset="-122"/>
                  <a:cs typeface="Times New Roman" panose="02020603050405020304" pitchFamily="18" charset="0"/>
                </a:endParaRPr>
              </a:p>
              <a:p>
                <a:pPr>
                  <a:spcBef>
                    <a:spcPts val="900"/>
                  </a:spcBef>
                  <a:spcAft>
                    <a:spcPts val="900"/>
                  </a:spcAft>
                </a:pPr>
                <a14:m>
                  <m:oMathPara xmlns:m="http://schemas.openxmlformats.org/officeDocument/2006/math">
                    <m:oMathParaPr>
                      <m:jc m:val="centerGroup"/>
                    </m:oMathParaPr>
                    <m:oMath xmlns:m="http://schemas.openxmlformats.org/officeDocument/2006/math">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𝜑</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𝜆</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−2</m:t>
                          </m:r>
                        </m:num>
                        <m:den>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𝜆</m:t>
                          </m:r>
                        </m:den>
                      </m:f>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+3</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𝜆</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−2,</m:t>
                      </m:r>
                    </m:oMath>
                  </m:oMathPara>
                </a14:m>
                <a:endParaRPr lang="zh-CN" altLang="zh-CN" sz="2400" dirty="0">
                  <a:effectLst/>
                  <a:latin typeface="Cambria" panose="02040503050406030204" pitchFamily="18" charset="0"/>
                  <a:ea typeface="宋体" panose="02010600030101010101" pitchFamily="2" charset="-122"/>
                  <a:cs typeface="Times New Roman" panose="02020603050405020304" pitchFamily="18" charset="0"/>
                </a:endParaRPr>
              </a:p>
              <a:p>
                <a:pPr>
                  <a:spcBef>
                    <a:spcPts val="900"/>
                  </a:spcBef>
                  <a:spcAft>
                    <a:spcPts val="900"/>
                  </a:spcAft>
                </a:pP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算得 </a:t>
                </a:r>
                <a14:m>
                  <m:oMath xmlns:m="http://schemas.openxmlformats.org/officeDocument/2006/math">
                    <m:sSup>
                      <m:sSup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𝐀</m:t>
                        </m:r>
                      </m:e>
                      <m:sup>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sup>
                    </m:sSup>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+3</m:t>
                    </m:r>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𝐀</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−2</m:t>
                    </m:r>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𝐄</m:t>
                    </m:r>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的特征值为</a:t>
                </a:r>
              </a:p>
              <a:p>
                <a:pPr>
                  <a:spcBef>
                    <a:spcPts val="900"/>
                  </a:spcBef>
                  <a:spcAft>
                    <a:spcPts val="900"/>
                  </a:spcAft>
                </a:pPr>
                <a14:m>
                  <m:oMathPara xmlns:m="http://schemas.openxmlformats.org/officeDocument/2006/math">
                    <m:oMathParaPr>
                      <m:jc m:val="centerGroup"/>
                    </m:oMathParaPr>
                    <m:oMath xmlns:m="http://schemas.openxmlformats.org/officeDocument/2006/math">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𝜑</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(1)=−1, </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𝜑</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(−1)=−3, </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𝜑</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(2)=3.</m:t>
                      </m:r>
                    </m:oMath>
                  </m:oMathPara>
                </a14:m>
                <a:endParaRPr lang="zh-CN" altLang="zh-CN" sz="2400" dirty="0">
                  <a:effectLst/>
                  <a:latin typeface="Cambria" panose="02040503050406030204" pitchFamily="18" charset="0"/>
                  <a:ea typeface="宋体" panose="02010600030101010101" pitchFamily="2" charset="-122"/>
                  <a:cs typeface="Times New Roman" panose="02020603050405020304" pitchFamily="18" charset="0"/>
                </a:endParaRPr>
              </a:p>
            </p:txBody>
          </p:sp>
        </mc:Choice>
        <mc:Fallback xmlns="">
          <p:sp>
            <p:nvSpPr>
              <p:cNvPr id="3" name="文本框 2">
                <a:extLst>
                  <a:ext uri="{FF2B5EF4-FFF2-40B4-BE49-F238E27FC236}">
                    <a16:creationId xmlns:a16="http://schemas.microsoft.com/office/drawing/2014/main" id="{B2DDB4FC-4385-45A0-0BE8-1A29DEC3D820}"/>
                  </a:ext>
                </a:extLst>
              </p:cNvPr>
              <p:cNvSpPr txBox="1">
                <a:spLocks noRot="1" noChangeAspect="1" noMove="1" noResize="1" noEditPoints="1" noAdjustHandles="1" noChangeArrowheads="1" noChangeShapeType="1" noTextEdit="1"/>
              </p:cNvSpPr>
              <p:nvPr/>
            </p:nvSpPr>
            <p:spPr>
              <a:xfrm>
                <a:off x="440675" y="1021289"/>
                <a:ext cx="10983817" cy="5851025"/>
              </a:xfrm>
              <a:prstGeom prst="rect">
                <a:avLst/>
              </a:prstGeom>
              <a:blipFill>
                <a:blip r:embed="rId2"/>
                <a:stretch>
                  <a:fillRect l="-808" t="-108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108327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4B923BDB-ADFB-D7CA-0EC1-2346A56F435F}"/>
                  </a:ext>
                </a:extLst>
              </p:cNvPr>
              <p:cNvSpPr txBox="1"/>
              <p:nvPr/>
            </p:nvSpPr>
            <p:spPr>
              <a:xfrm>
                <a:off x="760163" y="1446697"/>
                <a:ext cx="10377889" cy="4190443"/>
              </a:xfrm>
              <a:prstGeom prst="rect">
                <a:avLst/>
              </a:prstGeom>
              <a:noFill/>
            </p:spPr>
            <p:txBody>
              <a:bodyPr wrap="square">
                <a:spAutoFit/>
              </a:bodyPr>
              <a:lstStyle/>
              <a:p>
                <a:pPr>
                  <a:lnSpc>
                    <a:spcPct val="150000"/>
                  </a:lnSpc>
                  <a:spcBef>
                    <a:spcPts val="900"/>
                  </a:spcBef>
                  <a:spcAft>
                    <a:spcPts val="900"/>
                  </a:spcAft>
                </a:pPr>
                <a:r>
                  <a:rPr lang="zh-CN" altLang="zh-CN" sz="2400" b="1" dirty="0">
                    <a:solidFill>
                      <a:srgbClr val="0070C0"/>
                    </a:solidFill>
                    <a:effectLst/>
                    <a:latin typeface="Cambria" panose="02040503050406030204" pitchFamily="18" charset="0"/>
                    <a:ea typeface="宋体" panose="02010600030101010101" pitchFamily="2" charset="-122"/>
                    <a:cs typeface="Times New Roman" panose="02020603050405020304" pitchFamily="18" charset="0"/>
                  </a:rPr>
                  <a:t>定理 </a:t>
                </a:r>
                <a:r>
                  <a:rPr lang="en-US" altLang="zh-CN" sz="2400" b="1" dirty="0">
                    <a:solidFill>
                      <a:srgbClr val="0070C0"/>
                    </a:solidFill>
                    <a:effectLst/>
                    <a:latin typeface="Cambria" panose="02040503050406030204" pitchFamily="18" charset="0"/>
                    <a:ea typeface="宋体" panose="02010600030101010101" pitchFamily="2" charset="-122"/>
                    <a:cs typeface="Times New Roman" panose="02020603050405020304" pitchFamily="18" charset="0"/>
                  </a:rPr>
                  <a:t>6.1.6</a:t>
                </a:r>
                <a:r>
                  <a:rPr lang="en-US" altLang="zh-CN" sz="2400" dirty="0">
                    <a:solidFill>
                      <a:srgbClr val="0070C0"/>
                    </a:solidFill>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矩阵 </a:t>
                </a:r>
                <a14:m>
                  <m:oMath xmlns:m="http://schemas.openxmlformats.org/officeDocument/2006/math">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𝐀</m:t>
                    </m:r>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和矩阵 </a:t>
                </a:r>
                <a14:m>
                  <m:oMath xmlns:m="http://schemas.openxmlformats.org/officeDocument/2006/math">
                    <m:sSup>
                      <m:sSup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𝐀</m:t>
                        </m:r>
                      </m:e>
                      <m:sup>
                        <m:r>
                          <m:rPr>
                            <m:sty m:val="p"/>
                          </m:rPr>
                          <a:rPr lang="en-US" altLang="zh-CN" sz="2400">
                            <a:effectLst/>
                            <a:latin typeface="Cambria Math" panose="02040503050406030204" pitchFamily="18" charset="0"/>
                            <a:ea typeface="宋体" panose="02010600030101010101" pitchFamily="2" charset="-122"/>
                            <a:cs typeface="Times New Roman" panose="02020603050405020304" pitchFamily="18" charset="0"/>
                          </a:rPr>
                          <m:t>T</m:t>
                        </m:r>
                      </m:sup>
                    </m:sSup>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的特征值相同</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endParaRPr lang="zh-CN" altLang="zh-CN" sz="2400" dirty="0">
                  <a:effectLst/>
                  <a:latin typeface="Cambria" panose="02040503050406030204" pitchFamily="18" charset="0"/>
                  <a:ea typeface="宋体" panose="02010600030101010101" pitchFamily="2" charset="-122"/>
                  <a:cs typeface="Times New Roman" panose="02020603050405020304" pitchFamily="18" charset="0"/>
                </a:endParaRPr>
              </a:p>
              <a:p>
                <a:pPr>
                  <a:lnSpc>
                    <a:spcPct val="150000"/>
                  </a:lnSpc>
                  <a:spcBef>
                    <a:spcPts val="900"/>
                  </a:spcBef>
                  <a:spcAft>
                    <a:spcPts val="900"/>
                  </a:spcAft>
                </a:pPr>
                <a:r>
                  <a:rPr lang="en-US" altLang="zh-CN" sz="2400" dirty="0" err="1">
                    <a:solidFill>
                      <a:srgbClr val="0070C0"/>
                    </a:solidFill>
                    <a:effectLst/>
                    <a:latin typeface="宋体" panose="02010600030101010101" pitchFamily="2" charset="-122"/>
                    <a:ea typeface="宋体" panose="02010600030101010101" pitchFamily="2" charset="-122"/>
                    <a:cs typeface="Times New Roman" panose="02020603050405020304" pitchFamily="18" charset="0"/>
                  </a:rPr>
                  <a:t>证</a:t>
                </a:r>
                <a:r>
                  <a:rPr lang="en-US" altLang="zh-CN" sz="2400" dirty="0">
                    <a:solidFill>
                      <a:srgbClr val="0070C0"/>
                    </a:solidFill>
                    <a:effectLst/>
                    <a:latin typeface="Cambria" panose="02040503050406030204" pitchFamily="18" charset="0"/>
                    <a:ea typeface="宋体" panose="02010600030101010101" pitchFamily="2" charset="-122"/>
                    <a:cs typeface="Times New Roman" panose="02020603050405020304" pitchFamily="18" charset="0"/>
                  </a:rPr>
                  <a:t>:  </a:t>
                </a:r>
                <a:r>
                  <a:rPr lang="en-US" altLang="zh-CN" sz="2400" dirty="0" err="1">
                    <a:effectLst/>
                    <a:latin typeface="宋体" panose="02010600030101010101" pitchFamily="2" charset="-122"/>
                    <a:ea typeface="宋体" panose="02010600030101010101" pitchFamily="2" charset="-122"/>
                    <a:cs typeface="Times New Roman" panose="02020603050405020304" pitchFamily="18" charset="0"/>
                  </a:rPr>
                  <a:t>因为</a:t>
                </a:r>
                <a:endParaRPr lang="zh-CN" altLang="zh-CN" sz="2400" dirty="0">
                  <a:effectLst/>
                  <a:latin typeface="Cambria" panose="02040503050406030204" pitchFamily="18" charset="0"/>
                  <a:ea typeface="宋体" panose="02010600030101010101" pitchFamily="2" charset="-122"/>
                  <a:cs typeface="Times New Roman" panose="02020603050405020304" pitchFamily="18" charset="0"/>
                </a:endParaRPr>
              </a:p>
              <a:p>
                <a:pPr>
                  <a:lnSpc>
                    <a:spcPct val="150000"/>
                  </a:lnSpc>
                  <a:spcBef>
                    <a:spcPts val="900"/>
                  </a:spcBef>
                  <a:spcAft>
                    <a:spcPts val="900"/>
                  </a:spcAft>
                </a:pPr>
                <a14:m>
                  <m:oMathPara xmlns:m="http://schemas.openxmlformats.org/officeDocument/2006/math">
                    <m:oMathParaPr>
                      <m:jc m:val="centerGroup"/>
                    </m:oMathParaPr>
                    <m:oMath xmlns:m="http://schemas.openxmlformats.org/officeDocument/2006/math">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𝜆</m:t>
                      </m:r>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𝐄</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𝐀</m:t>
                      </m:r>
                      <m:sSup>
                        <m:sSup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e>
                        <m:sup>
                          <m:r>
                            <m:rPr>
                              <m:sty m:val="p"/>
                            </m:rPr>
                            <a:rPr lang="en-US" altLang="zh-CN" sz="2400">
                              <a:effectLst/>
                              <a:latin typeface="Cambria Math" panose="02040503050406030204" pitchFamily="18" charset="0"/>
                              <a:ea typeface="宋体" panose="02010600030101010101" pitchFamily="2" charset="-122"/>
                              <a:cs typeface="Times New Roman" panose="02020603050405020304" pitchFamily="18" charset="0"/>
                            </a:rPr>
                            <m:t>T</m:t>
                          </m:r>
                        </m:sup>
                      </m:sSup>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𝜆</m:t>
                      </m:r>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𝐄</m:t>
                      </m:r>
                      <m:sSup>
                        <m:sSup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e>
                        <m:sup>
                          <m:r>
                            <m:rPr>
                              <m:sty m:val="p"/>
                            </m:rPr>
                            <a:rPr lang="en-US" altLang="zh-CN" sz="2400">
                              <a:effectLst/>
                              <a:latin typeface="Cambria Math" panose="02040503050406030204" pitchFamily="18" charset="0"/>
                              <a:ea typeface="宋体" panose="02010600030101010101" pitchFamily="2" charset="-122"/>
                              <a:cs typeface="Times New Roman" panose="02020603050405020304" pitchFamily="18" charset="0"/>
                            </a:rPr>
                            <m:t>T</m:t>
                          </m:r>
                        </m:sup>
                      </m:sSup>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sSup>
                        <m:sSup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𝐀</m:t>
                          </m:r>
                        </m:e>
                        <m:sup>
                          <m:r>
                            <m:rPr>
                              <m:sty m:val="p"/>
                            </m:rPr>
                            <a:rPr lang="en-US" altLang="zh-CN" sz="2400">
                              <a:effectLst/>
                              <a:latin typeface="Cambria Math" panose="02040503050406030204" pitchFamily="18" charset="0"/>
                              <a:ea typeface="宋体" panose="02010600030101010101" pitchFamily="2" charset="-122"/>
                              <a:cs typeface="Times New Roman" panose="02020603050405020304" pitchFamily="18" charset="0"/>
                            </a:rPr>
                            <m:t>T</m:t>
                          </m:r>
                        </m:sup>
                      </m:sSup>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𝜆</m:t>
                      </m:r>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𝐄</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sSup>
                        <m:sSup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𝐀</m:t>
                          </m:r>
                        </m:e>
                        <m:sup>
                          <m:r>
                            <m:rPr>
                              <m:sty m:val="p"/>
                            </m:rPr>
                            <a:rPr lang="en-US" altLang="zh-CN" sz="2400">
                              <a:effectLst/>
                              <a:latin typeface="Cambria Math" panose="02040503050406030204" pitchFamily="18" charset="0"/>
                              <a:ea typeface="宋体" panose="02010600030101010101" pitchFamily="2" charset="-122"/>
                              <a:cs typeface="Times New Roman" panose="02020603050405020304" pitchFamily="18" charset="0"/>
                            </a:rPr>
                            <m:t>T</m:t>
                          </m:r>
                        </m:sup>
                      </m:sSup>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oMath>
                  </m:oMathPara>
                </a14:m>
                <a:endParaRPr lang="zh-CN" altLang="zh-CN" sz="2400" dirty="0">
                  <a:effectLst/>
                  <a:latin typeface="Cambria" panose="02040503050406030204" pitchFamily="18" charset="0"/>
                  <a:ea typeface="宋体" panose="02010600030101010101" pitchFamily="2" charset="-122"/>
                  <a:cs typeface="Times New Roman" panose="02020603050405020304" pitchFamily="18" charset="0"/>
                </a:endParaRPr>
              </a:p>
              <a:p>
                <a:pPr>
                  <a:lnSpc>
                    <a:spcPct val="150000"/>
                  </a:lnSpc>
                  <a:spcBef>
                    <a:spcPts val="900"/>
                  </a:spcBef>
                  <a:spcAft>
                    <a:spcPts val="900"/>
                  </a:spcAft>
                </a:pPr>
                <a:r>
                  <a:rPr lang="en-US" altLang="zh-CN" sz="2400" dirty="0" err="1">
                    <a:effectLst/>
                    <a:latin typeface="宋体" panose="02010600030101010101" pitchFamily="2" charset="-122"/>
                    <a:ea typeface="宋体" panose="02010600030101010101" pitchFamily="2" charset="-122"/>
                    <a:cs typeface="Times New Roman" panose="02020603050405020304" pitchFamily="18" charset="0"/>
                  </a:rPr>
                  <a:t>所以</a:t>
                </a:r>
                <a:endParaRPr lang="zh-CN" altLang="zh-CN" sz="2400" dirty="0">
                  <a:effectLst/>
                  <a:latin typeface="Cambria" panose="02040503050406030204" pitchFamily="18" charset="0"/>
                  <a:ea typeface="宋体" panose="02010600030101010101" pitchFamily="2" charset="-122"/>
                  <a:cs typeface="Times New Roman" panose="02020603050405020304" pitchFamily="18" charset="0"/>
                </a:endParaRPr>
              </a:p>
              <a:p>
                <a:pPr>
                  <a:lnSpc>
                    <a:spcPct val="150000"/>
                  </a:lnSpc>
                  <a:spcBef>
                    <a:spcPts val="900"/>
                  </a:spcBef>
                  <a:spcAft>
                    <a:spcPts val="900"/>
                  </a:spcAft>
                </a:pPr>
                <a14:m>
                  <m:oMathPara xmlns:m="http://schemas.openxmlformats.org/officeDocument/2006/math">
                    <m:oMathParaPr>
                      <m:jc m:val="centerGroup"/>
                    </m:oMathParaPr>
                    <m:oMath xmlns:m="http://schemas.openxmlformats.org/officeDocument/2006/math">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𝜆</m:t>
                      </m:r>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𝐄</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𝐀</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𝜆</m:t>
                      </m:r>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𝐄</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sSup>
                        <m:sSup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𝐀</m:t>
                          </m:r>
                        </m:e>
                        <m:sup>
                          <m:r>
                            <m:rPr>
                              <m:sty m:val="p"/>
                            </m:rPr>
                            <a:rPr lang="en-US" altLang="zh-CN" sz="2400">
                              <a:effectLst/>
                              <a:latin typeface="Cambria Math" panose="02040503050406030204" pitchFamily="18" charset="0"/>
                              <a:ea typeface="宋体" panose="02010600030101010101" pitchFamily="2" charset="-122"/>
                              <a:cs typeface="Times New Roman" panose="02020603050405020304" pitchFamily="18" charset="0"/>
                            </a:rPr>
                            <m:t>T</m:t>
                          </m:r>
                        </m:sup>
                      </m:sSup>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oMath>
                  </m:oMathPara>
                </a14:m>
                <a:endParaRPr lang="zh-CN" altLang="zh-CN" sz="2400" dirty="0">
                  <a:effectLst/>
                  <a:latin typeface="Cambria" panose="02040503050406030204" pitchFamily="18" charset="0"/>
                  <a:ea typeface="宋体" panose="02010600030101010101" pitchFamily="2" charset="-122"/>
                  <a:cs typeface="Times New Roman" panose="02020603050405020304" pitchFamily="18" charset="0"/>
                </a:endParaRPr>
              </a:p>
              <a:p>
                <a:pPr>
                  <a:lnSpc>
                    <a:spcPct val="150000"/>
                  </a:lnSpc>
                  <a:spcBef>
                    <a:spcPts val="900"/>
                  </a:spcBef>
                  <a:spcAft>
                    <a:spcPts val="900"/>
                  </a:spcAft>
                </a:pPr>
                <a:r>
                  <a:rPr lang="en-US" altLang="zh-CN" sz="2400" dirty="0" err="1">
                    <a:effectLst/>
                    <a:latin typeface="宋体" panose="02010600030101010101" pitchFamily="2" charset="-122"/>
                    <a:ea typeface="宋体" panose="02010600030101010101" pitchFamily="2" charset="-122"/>
                    <a:cs typeface="Times New Roman" panose="02020603050405020304" pitchFamily="18" charset="0"/>
                  </a:rPr>
                  <a:t>因此</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14:m>
                  <m:oMath xmlns:m="http://schemas.openxmlformats.org/officeDocument/2006/math">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𝐀</m:t>
                    </m:r>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en-US" altLang="zh-CN" sz="2400" dirty="0" err="1">
                    <a:effectLst/>
                    <a:latin typeface="宋体" panose="02010600030101010101" pitchFamily="2" charset="-122"/>
                    <a:ea typeface="宋体" panose="02010600030101010101" pitchFamily="2" charset="-122"/>
                    <a:cs typeface="Times New Roman" panose="02020603050405020304" pitchFamily="18" charset="0"/>
                  </a:rPr>
                  <a:t>和</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14:m>
                  <m:oMath xmlns:m="http://schemas.openxmlformats.org/officeDocument/2006/math">
                    <m:sSup>
                      <m:sSup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𝐀</m:t>
                        </m:r>
                      </m:e>
                      <m:sup>
                        <m:r>
                          <m:rPr>
                            <m:sty m:val="p"/>
                          </m:rPr>
                          <a:rPr lang="en-US" altLang="zh-CN" sz="2400">
                            <a:effectLst/>
                            <a:latin typeface="Cambria Math" panose="02040503050406030204" pitchFamily="18" charset="0"/>
                            <a:ea typeface="宋体" panose="02010600030101010101" pitchFamily="2" charset="-122"/>
                            <a:cs typeface="Times New Roman" panose="02020603050405020304" pitchFamily="18" charset="0"/>
                          </a:rPr>
                          <m:t>T</m:t>
                        </m:r>
                      </m:sup>
                    </m:sSup>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en-US" altLang="zh-CN" sz="2400" dirty="0" err="1">
                    <a:effectLst/>
                    <a:latin typeface="宋体" panose="02010600030101010101" pitchFamily="2" charset="-122"/>
                    <a:ea typeface="宋体" panose="02010600030101010101" pitchFamily="2" charset="-122"/>
                    <a:cs typeface="Times New Roman" panose="02020603050405020304" pitchFamily="18" charset="0"/>
                  </a:rPr>
                  <a:t>的特征值相同</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a:t>
                </a:r>
                <a:endParaRPr lang="zh-CN" altLang="zh-CN" sz="2400" dirty="0">
                  <a:effectLst/>
                  <a:latin typeface="Cambria" panose="02040503050406030204" pitchFamily="18" charset="0"/>
                  <a:ea typeface="宋体" panose="02010600030101010101" pitchFamily="2" charset="-122"/>
                  <a:cs typeface="Times New Roman" panose="02020603050405020304" pitchFamily="18" charset="0"/>
                </a:endParaRPr>
              </a:p>
            </p:txBody>
          </p:sp>
        </mc:Choice>
        <mc:Fallback xmlns="">
          <p:sp>
            <p:nvSpPr>
              <p:cNvPr id="3" name="文本框 2">
                <a:extLst>
                  <a:ext uri="{FF2B5EF4-FFF2-40B4-BE49-F238E27FC236}">
                    <a16:creationId xmlns:a16="http://schemas.microsoft.com/office/drawing/2014/main" id="{4B923BDB-ADFB-D7CA-0EC1-2346A56F435F}"/>
                  </a:ext>
                </a:extLst>
              </p:cNvPr>
              <p:cNvSpPr txBox="1">
                <a:spLocks noRot="1" noChangeAspect="1" noMove="1" noResize="1" noEditPoints="1" noAdjustHandles="1" noChangeArrowheads="1" noChangeShapeType="1" noTextEdit="1"/>
              </p:cNvSpPr>
              <p:nvPr/>
            </p:nvSpPr>
            <p:spPr>
              <a:xfrm>
                <a:off x="760163" y="1446697"/>
                <a:ext cx="10377889" cy="4190443"/>
              </a:xfrm>
              <a:prstGeom prst="rect">
                <a:avLst/>
              </a:prstGeom>
              <a:blipFill>
                <a:blip r:embed="rId2"/>
                <a:stretch>
                  <a:fillRect l="-979" b="-210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769545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D71BF684-A917-D1B1-4799-18E08EA22EE9}"/>
                  </a:ext>
                </a:extLst>
              </p:cNvPr>
              <p:cNvSpPr txBox="1"/>
              <p:nvPr/>
            </p:nvSpPr>
            <p:spPr>
              <a:xfrm>
                <a:off x="572877" y="423401"/>
                <a:ext cx="10600981" cy="5519140"/>
              </a:xfrm>
              <a:prstGeom prst="rect">
                <a:avLst/>
              </a:prstGeom>
              <a:noFill/>
            </p:spPr>
            <p:txBody>
              <a:bodyPr wrap="square">
                <a:spAutoFit/>
              </a:bodyPr>
              <a:lstStyle/>
              <a:p>
                <a:pPr>
                  <a:lnSpc>
                    <a:spcPct val="150000"/>
                  </a:lnSpc>
                  <a:spcBef>
                    <a:spcPts val="900"/>
                  </a:spcBef>
                  <a:spcAft>
                    <a:spcPts val="900"/>
                  </a:spcAft>
                </a:pPr>
                <a:r>
                  <a:rPr lang="zh-CN" altLang="zh-CN" sz="2400" b="1" dirty="0">
                    <a:solidFill>
                      <a:srgbClr val="0070C0"/>
                    </a:solidFill>
                    <a:effectLst/>
                    <a:latin typeface="Cambria" panose="02040503050406030204" pitchFamily="18" charset="0"/>
                    <a:ea typeface="宋体" panose="02010600030101010101" pitchFamily="2" charset="-122"/>
                    <a:cs typeface="Times New Roman" panose="02020603050405020304" pitchFamily="18" charset="0"/>
                  </a:rPr>
                  <a:t>例</a:t>
                </a:r>
                <a:r>
                  <a:rPr lang="en-US" altLang="zh-CN" sz="2400" b="1" dirty="0">
                    <a:solidFill>
                      <a:srgbClr val="0070C0"/>
                    </a:solidFill>
                    <a:effectLst/>
                    <a:latin typeface="Cambria" panose="02040503050406030204" pitchFamily="18" charset="0"/>
                    <a:ea typeface="宋体" panose="02010600030101010101" pitchFamily="2" charset="-122"/>
                    <a:cs typeface="Times New Roman" panose="02020603050405020304" pitchFamily="18" charset="0"/>
                  </a:rPr>
                  <a:t>6.1.9</a:t>
                </a:r>
                <a:r>
                  <a:rPr lang="en-US" altLang="zh-CN" sz="2400" dirty="0">
                    <a:solidFill>
                      <a:srgbClr val="0070C0"/>
                    </a:solidFill>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设 </a:t>
                </a:r>
                <a14:m>
                  <m:oMath xmlns:m="http://schemas.openxmlformats.org/officeDocument/2006/math">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𝐀</m:t>
                    </m:r>
                    <m:r>
                      <a:rPr lang="en-US" altLang="zh-CN" sz="2400">
                        <a:effectLst/>
                        <a:latin typeface="Cambria Math" panose="02040503050406030204" pitchFamily="18" charset="0"/>
                        <a:ea typeface="宋体" panose="02010600030101010101" pitchFamily="2" charset="-122"/>
                        <a:cs typeface="Times New Roman" panose="02020603050405020304" pitchFamily="18" charset="0"/>
                      </a:rPr>
                      <m:t>=</m:t>
                    </m:r>
                    <m:d>
                      <m:d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dPr>
                      <m:e>
                        <m:m>
                          <m:mPr>
                            <m:plcHide m:val="on"/>
                            <m:mcs>
                              <m:mc>
                                <m:mcPr>
                                  <m:count m:val="3"/>
                                  <m:mcJc m:val="center"/>
                                </m:mcPr>
                              </m:mc>
                            </m:mcs>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mPr>
                          <m:mr>
                            <m:e>
                              <m:r>
                                <a:rPr lang="en-US" altLang="zh-CN" sz="2400">
                                  <a:effectLst/>
                                  <a:latin typeface="Cambria Math" panose="02040503050406030204" pitchFamily="18" charset="0"/>
                                  <a:ea typeface="宋体" panose="02010600030101010101" pitchFamily="2" charset="-122"/>
                                  <a:cs typeface="Times New Roman" panose="02020603050405020304" pitchFamily="18" charset="0"/>
                                </a:rPr>
                                <m:t>2</m:t>
                              </m:r>
                            </m:e>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a:effectLst/>
                                  <a:latin typeface="Cambria Math" panose="02040503050406030204" pitchFamily="18" charset="0"/>
                                  <a:ea typeface="宋体" panose="02010600030101010101" pitchFamily="2" charset="-122"/>
                                  <a:cs typeface="Times New Roman" panose="02020603050405020304" pitchFamily="18" charset="0"/>
                                </a:rPr>
                                <m:t>2</m:t>
                              </m:r>
                            </m:e>
                            <m:e>
                              <m:r>
                                <a:rPr lang="en-US" altLang="zh-CN" sz="2400">
                                  <a:effectLst/>
                                  <a:latin typeface="Cambria Math" panose="02040503050406030204" pitchFamily="18" charset="0"/>
                                  <a:ea typeface="宋体" panose="02010600030101010101" pitchFamily="2" charset="-122"/>
                                  <a:cs typeface="Times New Roman" panose="02020603050405020304" pitchFamily="18" charset="0"/>
                                </a:rPr>
                                <m:t>0</m:t>
                              </m:r>
                            </m:e>
                          </m:mr>
                          <m:m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a:effectLst/>
                                  <a:latin typeface="Cambria Math" panose="02040503050406030204" pitchFamily="18" charset="0"/>
                                  <a:ea typeface="宋体" panose="02010600030101010101" pitchFamily="2" charset="-122"/>
                                  <a:cs typeface="Times New Roman" panose="02020603050405020304" pitchFamily="18" charset="0"/>
                                </a:rPr>
                                <m:t>2</m:t>
                              </m:r>
                            </m:e>
                            <m:e>
                              <m:r>
                                <a:rPr lang="en-US" altLang="zh-CN" sz="2400">
                                  <a:effectLst/>
                                  <a:latin typeface="Cambria Math" panose="02040503050406030204" pitchFamily="18" charset="0"/>
                                  <a:ea typeface="宋体" panose="02010600030101010101" pitchFamily="2" charset="-122"/>
                                  <a:cs typeface="Times New Roman" panose="02020603050405020304" pitchFamily="18" charset="0"/>
                                </a:rPr>
                                <m:t>1</m:t>
                              </m:r>
                            </m:e>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a:effectLst/>
                                  <a:latin typeface="Cambria Math" panose="02040503050406030204" pitchFamily="18" charset="0"/>
                                  <a:ea typeface="宋体" panose="02010600030101010101" pitchFamily="2" charset="-122"/>
                                  <a:cs typeface="Times New Roman" panose="02020603050405020304" pitchFamily="18" charset="0"/>
                                </a:rPr>
                                <m:t>2</m:t>
                              </m:r>
                            </m:e>
                          </m:mr>
                          <m:mr>
                            <m:e>
                              <m:r>
                                <a:rPr lang="en-US" altLang="zh-CN" sz="2400">
                                  <a:effectLst/>
                                  <a:latin typeface="Cambria Math" panose="02040503050406030204" pitchFamily="18" charset="0"/>
                                  <a:ea typeface="宋体" panose="02010600030101010101" pitchFamily="2" charset="-122"/>
                                  <a:cs typeface="Times New Roman" panose="02020603050405020304" pitchFamily="18" charset="0"/>
                                </a:rPr>
                                <m:t>0</m:t>
                              </m:r>
                            </m:e>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a:effectLst/>
                                  <a:latin typeface="Cambria Math" panose="02040503050406030204" pitchFamily="18" charset="0"/>
                                  <a:ea typeface="宋体" panose="02010600030101010101" pitchFamily="2" charset="-122"/>
                                  <a:cs typeface="Times New Roman" panose="02020603050405020304" pitchFamily="18" charset="0"/>
                                </a:rPr>
                                <m:t>2</m:t>
                              </m:r>
                            </m:e>
                            <m:e>
                              <m:r>
                                <a:rPr lang="en-US" altLang="zh-CN" sz="2400">
                                  <a:effectLst/>
                                  <a:latin typeface="Cambria Math" panose="02040503050406030204" pitchFamily="18" charset="0"/>
                                  <a:ea typeface="宋体" panose="02010600030101010101" pitchFamily="2" charset="-122"/>
                                  <a:cs typeface="Times New Roman" panose="02020603050405020304" pitchFamily="18" charset="0"/>
                                </a:rPr>
                                <m:t>0</m:t>
                              </m:r>
                            </m:e>
                          </m:mr>
                        </m:m>
                      </m:e>
                    </m:d>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a:t>
                </a:r>
                <a:endParaRPr lang="zh-CN" altLang="zh-CN" sz="2400" dirty="0">
                  <a:effectLst/>
                  <a:latin typeface="Cambria" panose="02040503050406030204" pitchFamily="18" charset="0"/>
                  <a:ea typeface="宋体" panose="02010600030101010101" pitchFamily="2" charset="-122"/>
                  <a:cs typeface="Times New Roman" panose="02020603050405020304" pitchFamily="18" charset="0"/>
                </a:endParaRPr>
              </a:p>
              <a:p>
                <a:pPr marL="342900" lvl="0" indent="-342900">
                  <a:lnSpc>
                    <a:spcPct val="150000"/>
                  </a:lnSpc>
                  <a:spcAft>
                    <a:spcPts val="1000"/>
                  </a:spcAft>
                  <a:buFont typeface="+mj-lt"/>
                  <a:buAutoNum type="arabicParenBoth"/>
                </a:pPr>
                <a:r>
                  <a:rPr lang="zh-CN" altLang="en-US"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求 </a:t>
                </a:r>
                <a14:m>
                  <m:oMath xmlns:m="http://schemas.openxmlformats.org/officeDocument/2006/math">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𝐀</m:t>
                    </m:r>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的特征值和特征向量</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a:t>
                </a:r>
                <a:endParaRPr lang="zh-CN" altLang="zh-CN" sz="2400" dirty="0">
                  <a:effectLst/>
                  <a:latin typeface="Cambria" panose="02040503050406030204" pitchFamily="18" charset="0"/>
                  <a:ea typeface="宋体" panose="02010600030101010101" pitchFamily="2" charset="-122"/>
                  <a:cs typeface="Times New Roman" panose="02020603050405020304" pitchFamily="18" charset="0"/>
                </a:endParaRPr>
              </a:p>
              <a:p>
                <a:pPr marL="342900" lvl="0" indent="-342900">
                  <a:lnSpc>
                    <a:spcPct val="150000"/>
                  </a:lnSpc>
                  <a:spcAft>
                    <a:spcPts val="1000"/>
                  </a:spcAft>
                  <a:buFont typeface="+mj-lt"/>
                  <a:buAutoNum type="arabicParenBoth"/>
                </a:pPr>
                <a:r>
                  <a:rPr lang="zh-CN" altLang="en-US"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求可逆矩阵 </a:t>
                </a:r>
                <a14:m>
                  <m:oMath xmlns:m="http://schemas.openxmlformats.org/officeDocument/2006/math">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𝐏</m:t>
                    </m:r>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使 </a:t>
                </a:r>
                <a14:m>
                  <m:oMath xmlns:m="http://schemas.openxmlformats.org/officeDocument/2006/math">
                    <m:sSup>
                      <m:sSup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𝐏</m:t>
                        </m:r>
                      </m:e>
                      <m:sup>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a:effectLst/>
                            <a:latin typeface="Cambria Math" panose="02040503050406030204" pitchFamily="18" charset="0"/>
                            <a:ea typeface="宋体" panose="02010600030101010101" pitchFamily="2" charset="-122"/>
                            <a:cs typeface="Times New Roman" panose="02020603050405020304" pitchFamily="18" charset="0"/>
                          </a:rPr>
                          <m:t>1</m:t>
                        </m:r>
                      </m:sup>
                    </m:sSup>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𝐀𝐏</m:t>
                    </m:r>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为对角矩阵</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endParaRPr lang="zh-CN" altLang="zh-CN" sz="2400" dirty="0">
                  <a:effectLst/>
                  <a:latin typeface="Cambria" panose="02040503050406030204" pitchFamily="18" charset="0"/>
                  <a:ea typeface="宋体" panose="02010600030101010101" pitchFamily="2" charset="-122"/>
                  <a:cs typeface="Times New Roman" panose="02020603050405020304" pitchFamily="18" charset="0"/>
                </a:endParaRPr>
              </a:p>
              <a:p>
                <a:pPr>
                  <a:lnSpc>
                    <a:spcPct val="150000"/>
                  </a:lnSpc>
                  <a:spcBef>
                    <a:spcPts val="900"/>
                  </a:spcBef>
                  <a:spcAft>
                    <a:spcPts val="900"/>
                  </a:spcAft>
                </a:pPr>
                <a:r>
                  <a:rPr lang="en-US" altLang="zh-CN" sz="2400" dirty="0" err="1">
                    <a:solidFill>
                      <a:srgbClr val="0070C0"/>
                    </a:solidFill>
                    <a:effectLst/>
                    <a:latin typeface="宋体" panose="02010600030101010101" pitchFamily="2" charset="-122"/>
                    <a:ea typeface="宋体" panose="02010600030101010101" pitchFamily="2" charset="-122"/>
                    <a:cs typeface="Times New Roman" panose="02020603050405020304" pitchFamily="18" charset="0"/>
                  </a:rPr>
                  <a:t>解</a:t>
                </a:r>
                <a:r>
                  <a:rPr lang="en-US" altLang="zh-CN" sz="2400" dirty="0">
                    <a:solidFill>
                      <a:srgbClr val="0070C0"/>
                    </a:solidFill>
                    <a:effectLst/>
                    <a:latin typeface="Cambria" panose="02040503050406030204" pitchFamily="18" charset="0"/>
                    <a:ea typeface="宋体" panose="02010600030101010101" pitchFamily="2" charset="-122"/>
                    <a:cs typeface="Times New Roman" panose="02020603050405020304" pitchFamily="18" charset="0"/>
                  </a:rPr>
                  <a:t>:  </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(1) </a:t>
                </a:r>
                <a:r>
                  <a:rPr lang="en-US" altLang="zh-CN" sz="2400" dirty="0" err="1">
                    <a:effectLst/>
                    <a:latin typeface="宋体" panose="02010600030101010101" pitchFamily="2" charset="-122"/>
                    <a:ea typeface="宋体" panose="02010600030101010101" pitchFamily="2" charset="-122"/>
                    <a:cs typeface="Times New Roman" panose="02020603050405020304" pitchFamily="18" charset="0"/>
                  </a:rPr>
                  <a:t>由</a:t>
                </a:r>
                <a:endParaRPr lang="zh-CN" altLang="zh-CN" sz="2400" dirty="0">
                  <a:effectLst/>
                  <a:latin typeface="Cambria" panose="02040503050406030204" pitchFamily="18" charset="0"/>
                  <a:ea typeface="宋体" panose="02010600030101010101" pitchFamily="2" charset="-122"/>
                  <a:cs typeface="Times New Roman" panose="02020603050405020304" pitchFamily="18" charset="0"/>
                </a:endParaRPr>
              </a:p>
              <a:p>
                <a:pPr>
                  <a:spcBef>
                    <a:spcPts val="900"/>
                  </a:spcBef>
                  <a:spcAft>
                    <a:spcPts val="900"/>
                  </a:spcAft>
                </a:pPr>
                <a14:m>
                  <m:oMathPara xmlns:m="http://schemas.openxmlformats.org/officeDocument/2006/math">
                    <m:oMathParaPr>
                      <m:jc m:val="centerGroup"/>
                    </m:oMathParaPr>
                    <m:oMath xmlns:m="http://schemas.openxmlformats.org/officeDocument/2006/math">
                      <m:d>
                        <m:dPr>
                          <m:begChr m:val="|"/>
                          <m:endChr m:val="|"/>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𝐀</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𝜆</m:t>
                          </m:r>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𝐄</m:t>
                          </m:r>
                        </m:e>
                      </m:d>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d>
                        <m:dPr>
                          <m:begChr m:val="|"/>
                          <m:endChr m:val="|"/>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dPr>
                        <m:e>
                          <m:m>
                            <m:mPr>
                              <m:plcHide m:val="on"/>
                              <m:mcs>
                                <m:mc>
                                  <m:mcPr>
                                    <m:count m:val="3"/>
                                    <m:mcJc m:val="center"/>
                                  </m:mcPr>
                                </m:mc>
                              </m:mcs>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mPr>
                            <m:m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2−</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𝜆</m:t>
                                </m:r>
                              </m:e>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−2</m:t>
                                </m:r>
                              </m:e>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0</m:t>
                                </m:r>
                              </m:e>
                            </m:mr>
                            <m:m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−2</m:t>
                                </m:r>
                              </m:e>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𝜆</m:t>
                                </m:r>
                              </m:e>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−2</m:t>
                                </m:r>
                              </m:e>
                            </m:mr>
                            <m:m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0</m:t>
                                </m:r>
                              </m:e>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−2</m:t>
                                </m:r>
                              </m:e>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𝜆</m:t>
                                </m:r>
                              </m:e>
                            </m:mr>
                          </m:m>
                        </m:e>
                      </m:d>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𝜆</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𝜆</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−4)(</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𝜆</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+2),</m:t>
                      </m:r>
                    </m:oMath>
                  </m:oMathPara>
                </a14:m>
                <a:endParaRPr lang="zh-CN" altLang="zh-CN" sz="2400" dirty="0">
                  <a:effectLst/>
                  <a:latin typeface="Cambria" panose="02040503050406030204" pitchFamily="18" charset="0"/>
                  <a:ea typeface="宋体" panose="02010600030101010101" pitchFamily="2" charset="-122"/>
                  <a:cs typeface="Times New Roman" panose="02020603050405020304" pitchFamily="18" charset="0"/>
                </a:endParaRPr>
              </a:p>
              <a:p>
                <a:pPr>
                  <a:lnSpc>
                    <a:spcPct val="150000"/>
                  </a:lnSpc>
                  <a:spcBef>
                    <a:spcPts val="900"/>
                  </a:spcBef>
                  <a:spcAft>
                    <a:spcPts val="900"/>
                  </a:spcAft>
                </a:pP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得矩阵 </a:t>
                </a:r>
                <a14:m>
                  <m:oMath xmlns:m="http://schemas.openxmlformats.org/officeDocument/2006/math">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𝐀</m:t>
                    </m:r>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的特征值为 </a:t>
                </a:r>
                <a14:m>
                  <m:oMath xmlns:m="http://schemas.openxmlformats.org/officeDocument/2006/math">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𝜆</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sub>
                    </m:s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=−2</m:t>
                    </m:r>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14:m>
                  <m:oMath xmlns:m="http://schemas.openxmlformats.org/officeDocument/2006/math">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𝜆</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2</m:t>
                        </m:r>
                      </m:sub>
                    </m:s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14:m>
                  <m:oMath xmlns:m="http://schemas.openxmlformats.org/officeDocument/2006/math">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𝜆</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3</m:t>
                        </m:r>
                      </m:sub>
                    </m:s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=4</m:t>
                    </m:r>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a:t>
                </a:r>
                <a:endParaRPr lang="zh-CN" altLang="zh-CN" sz="2400" dirty="0">
                  <a:effectLst/>
                  <a:latin typeface="Cambria" panose="02040503050406030204" pitchFamily="18" charset="0"/>
                  <a:ea typeface="宋体" panose="02010600030101010101" pitchFamily="2" charset="-122"/>
                  <a:cs typeface="Times New Roman" panose="02020603050405020304" pitchFamily="18" charset="0"/>
                </a:endParaRPr>
              </a:p>
            </p:txBody>
          </p:sp>
        </mc:Choice>
        <mc:Fallback xmlns="">
          <p:sp>
            <p:nvSpPr>
              <p:cNvPr id="3" name="文本框 2">
                <a:extLst>
                  <a:ext uri="{FF2B5EF4-FFF2-40B4-BE49-F238E27FC236}">
                    <a16:creationId xmlns:a16="http://schemas.microsoft.com/office/drawing/2014/main" id="{D71BF684-A917-D1B1-4799-18E08EA22EE9}"/>
                  </a:ext>
                </a:extLst>
              </p:cNvPr>
              <p:cNvSpPr txBox="1">
                <a:spLocks noRot="1" noChangeAspect="1" noMove="1" noResize="1" noEditPoints="1" noAdjustHandles="1" noChangeArrowheads="1" noChangeShapeType="1" noTextEdit="1"/>
              </p:cNvSpPr>
              <p:nvPr/>
            </p:nvSpPr>
            <p:spPr>
              <a:xfrm>
                <a:off x="572877" y="423401"/>
                <a:ext cx="10600981" cy="5519140"/>
              </a:xfrm>
              <a:prstGeom prst="rect">
                <a:avLst/>
              </a:prstGeom>
              <a:blipFill>
                <a:blip r:embed="rId2"/>
                <a:stretch>
                  <a:fillRect l="-958" b="-137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230049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4E833DED-D3C1-761D-BFEE-54A60509EC7A}"/>
                  </a:ext>
                </a:extLst>
              </p:cNvPr>
              <p:cNvSpPr txBox="1"/>
              <p:nvPr/>
            </p:nvSpPr>
            <p:spPr>
              <a:xfrm>
                <a:off x="616945" y="862034"/>
                <a:ext cx="10587210" cy="5273623"/>
              </a:xfrm>
              <a:prstGeom prst="rect">
                <a:avLst/>
              </a:prstGeom>
              <a:noFill/>
            </p:spPr>
            <p:txBody>
              <a:bodyPr wrap="square">
                <a:spAutoFit/>
              </a:bodyPr>
              <a:lstStyle/>
              <a:p>
                <a:pPr indent="228600">
                  <a:lnSpc>
                    <a:spcPct val="150000"/>
                  </a:lnSpc>
                  <a:spcBef>
                    <a:spcPts val="900"/>
                  </a:spcBef>
                  <a:spcAft>
                    <a:spcPts val="900"/>
                  </a:spcAft>
                </a:pPr>
                <a:r>
                  <a:rPr lang="zh-CN" altLang="en-US" sz="2400" dirty="0">
                    <a:effectLst/>
                    <a:latin typeface="宋体" panose="02010600030101010101" pitchFamily="2" charset="-122"/>
                    <a:ea typeface="宋体" panose="02010600030101010101" pitchFamily="2" charset="-122"/>
                    <a:cs typeface="Times New Roman" panose="02020603050405020304" pitchFamily="18" charset="0"/>
                  </a:rPr>
                  <a:t>   </a:t>
                </a:r>
                <a:r>
                  <a:rPr lang="en-US" altLang="zh-CN" sz="2400" dirty="0" err="1">
                    <a:effectLst/>
                    <a:latin typeface="宋体" panose="02010600030101010101" pitchFamily="2" charset="-122"/>
                    <a:ea typeface="宋体" panose="02010600030101010101" pitchFamily="2" charset="-122"/>
                    <a:cs typeface="Times New Roman" panose="02020603050405020304" pitchFamily="18" charset="0"/>
                  </a:rPr>
                  <a:t>当</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14:m>
                  <m:oMath xmlns:m="http://schemas.openxmlformats.org/officeDocument/2006/math">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𝜆</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sub>
                    </m:s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=−2</m:t>
                    </m:r>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en-US" altLang="zh-CN" sz="2400" dirty="0" err="1">
                    <a:effectLst/>
                    <a:latin typeface="宋体" panose="02010600030101010101" pitchFamily="2" charset="-122"/>
                    <a:ea typeface="宋体" panose="02010600030101010101" pitchFamily="2" charset="-122"/>
                    <a:cs typeface="Times New Roman" panose="02020603050405020304" pitchFamily="18" charset="0"/>
                  </a:rPr>
                  <a:t>时</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en-US" altLang="zh-CN" sz="2400" dirty="0" err="1">
                    <a:effectLst/>
                    <a:latin typeface="宋体" panose="02010600030101010101" pitchFamily="2" charset="-122"/>
                    <a:ea typeface="宋体" panose="02010600030101010101" pitchFamily="2" charset="-122"/>
                    <a:cs typeface="Times New Roman" panose="02020603050405020304" pitchFamily="18" charset="0"/>
                  </a:rPr>
                  <a:t>由</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14:m>
                  <m:oMath xmlns:m="http://schemas.openxmlformats.org/officeDocument/2006/math">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𝜆</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sub>
                    </m:sSub>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𝐄</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𝐀</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𝐱</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𝟎</m:t>
                    </m:r>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en-US" altLang="zh-CN" sz="2400" dirty="0" err="1">
                    <a:effectLst/>
                    <a:latin typeface="宋体" panose="02010600030101010101" pitchFamily="2" charset="-122"/>
                    <a:ea typeface="宋体" panose="02010600030101010101" pitchFamily="2" charset="-122"/>
                    <a:cs typeface="Times New Roman" panose="02020603050405020304" pitchFamily="18" charset="0"/>
                  </a:rPr>
                  <a:t>即</a:t>
                </a:r>
                <a:endParaRPr lang="zh-CN" altLang="zh-CN" sz="2400" dirty="0">
                  <a:effectLst/>
                  <a:latin typeface="Cambria" panose="02040503050406030204" pitchFamily="18" charset="0"/>
                  <a:ea typeface="宋体" panose="02010600030101010101" pitchFamily="2" charset="-122"/>
                  <a:cs typeface="Times New Roman" panose="02020603050405020304" pitchFamily="18" charset="0"/>
                </a:endParaRPr>
              </a:p>
              <a:p>
                <a:pPr>
                  <a:spcBef>
                    <a:spcPts val="900"/>
                  </a:spcBef>
                  <a:spcAft>
                    <a:spcPts val="900"/>
                  </a:spcAft>
                </a:pPr>
                <a14:m>
                  <m:oMathPara xmlns:m="http://schemas.openxmlformats.org/officeDocument/2006/math">
                    <m:oMathParaPr>
                      <m:jc m:val="centerGroup"/>
                    </m:oMathParaPr>
                    <m:oMath xmlns:m="http://schemas.openxmlformats.org/officeDocument/2006/math">
                      <m:d>
                        <m:d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dPr>
                        <m:e>
                          <m:m>
                            <m:mPr>
                              <m:plcHide m:val="on"/>
                              <m:mcs>
                                <m:mc>
                                  <m:mcPr>
                                    <m:count m:val="3"/>
                                    <m:mcJc m:val="center"/>
                                  </m:mcPr>
                                </m:mc>
                              </m:mcs>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mPr>
                            <m:m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4</m:t>
                                </m:r>
                              </m:e>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−2</m:t>
                                </m:r>
                              </m:e>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0</m:t>
                                </m:r>
                              </m:e>
                            </m:mr>
                            <m:m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−2</m:t>
                                </m:r>
                              </m:e>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3</m:t>
                                </m:r>
                              </m:e>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−2</m:t>
                                </m:r>
                              </m:e>
                            </m:mr>
                            <m:m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0</m:t>
                                </m:r>
                              </m:e>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−2</m:t>
                                </m:r>
                              </m:e>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2</m:t>
                                </m:r>
                              </m:e>
                            </m:mr>
                          </m:m>
                        </m:e>
                      </m:d>
                      <m:d>
                        <m:d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dPr>
                        <m:e>
                          <m:m>
                            <m:mPr>
                              <m:plcHide m:val="on"/>
                              <m:mcs>
                                <m:mc>
                                  <m:mcPr>
                                    <m:count m:val="1"/>
                                    <m:mcJc m:val="center"/>
                                  </m:mcPr>
                                </m:mc>
                              </m:mcs>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mPr>
                            <m:mr>
                              <m:e>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𝑥</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sub>
                                </m:sSub>
                              </m:e>
                            </m:mr>
                            <m:mr>
                              <m:e>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𝑥</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2</m:t>
                                    </m:r>
                                  </m:sub>
                                </m:sSub>
                              </m:e>
                            </m:mr>
                            <m:mr>
                              <m:e>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𝑥</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3</m:t>
                                    </m:r>
                                  </m:sub>
                                </m:sSub>
                              </m:e>
                            </m:mr>
                          </m:m>
                        </m:e>
                      </m:d>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d>
                        <m:d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dPr>
                        <m:e>
                          <m:m>
                            <m:mPr>
                              <m:plcHide m:val="on"/>
                              <m:mcs>
                                <m:mc>
                                  <m:mcPr>
                                    <m:count m:val="1"/>
                                    <m:mcJc m:val="center"/>
                                  </m:mcPr>
                                </m:mc>
                              </m:mcs>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mPr>
                            <m:m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0</m:t>
                                </m:r>
                              </m:e>
                            </m:mr>
                            <m:m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0</m:t>
                                </m:r>
                              </m:e>
                            </m:mr>
                            <m:m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0</m:t>
                                </m:r>
                              </m:e>
                            </m:mr>
                          </m:m>
                        </m:e>
                      </m:d>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oMath>
                  </m:oMathPara>
                </a14:m>
                <a:endParaRPr lang="zh-CN" altLang="zh-CN" sz="2400" dirty="0">
                  <a:effectLst/>
                  <a:latin typeface="Cambria" panose="02040503050406030204" pitchFamily="18" charset="0"/>
                  <a:ea typeface="宋体" panose="02010600030101010101" pitchFamily="2" charset="-122"/>
                  <a:cs typeface="Times New Roman" panose="02020603050405020304" pitchFamily="18" charset="0"/>
                </a:endParaRPr>
              </a:p>
              <a:p>
                <a:pPr>
                  <a:lnSpc>
                    <a:spcPct val="150000"/>
                  </a:lnSpc>
                  <a:spcBef>
                    <a:spcPts val="900"/>
                  </a:spcBef>
                  <a:spcAft>
                    <a:spcPts val="900"/>
                  </a:spcAft>
                </a:pPr>
                <a:r>
                  <a:rPr lang="en-US" altLang="zh-CN" sz="2400" dirty="0" err="1">
                    <a:effectLst/>
                    <a:latin typeface="宋体" panose="02010600030101010101" pitchFamily="2" charset="-122"/>
                    <a:ea typeface="宋体" panose="02010600030101010101" pitchFamily="2" charset="-122"/>
                    <a:cs typeface="Times New Roman" panose="02020603050405020304" pitchFamily="18" charset="0"/>
                  </a:rPr>
                  <a:t>得基础解系为</a:t>
                </a:r>
                <a:endParaRPr lang="zh-CN" altLang="zh-CN" sz="2400" dirty="0">
                  <a:effectLst/>
                  <a:latin typeface="Cambria" panose="02040503050406030204" pitchFamily="18" charset="0"/>
                  <a:ea typeface="宋体" panose="02010600030101010101" pitchFamily="2" charset="-122"/>
                  <a:cs typeface="Times New Roman" panose="02020603050405020304" pitchFamily="18" charset="0"/>
                </a:endParaRPr>
              </a:p>
              <a:p>
                <a:pPr>
                  <a:lnSpc>
                    <a:spcPct val="150000"/>
                  </a:lnSpc>
                  <a:spcBef>
                    <a:spcPts val="900"/>
                  </a:spcBef>
                  <a:spcAft>
                    <a:spcPts val="900"/>
                  </a:spcAft>
                </a:pPr>
                <a14:m>
                  <m:oMathPara xmlns:m="http://schemas.openxmlformats.org/officeDocument/2006/math">
                    <m:oMathParaPr>
                      <m:jc m:val="centerGroup"/>
                    </m:oMathParaPr>
                    <m:oMath xmlns:m="http://schemas.openxmlformats.org/officeDocument/2006/math">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𝐱</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sub>
                      </m:s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=(1,2,2</m:t>
                      </m:r>
                      <m:sSup>
                        <m:sSup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e>
                        <m:sup>
                          <m:r>
                            <m:rPr>
                              <m:sty m:val="p"/>
                            </m:rPr>
                            <a:rPr lang="en-US" altLang="zh-CN" sz="2400">
                              <a:effectLst/>
                              <a:latin typeface="Cambria Math" panose="02040503050406030204" pitchFamily="18" charset="0"/>
                              <a:ea typeface="宋体" panose="02010600030101010101" pitchFamily="2" charset="-122"/>
                              <a:cs typeface="Times New Roman" panose="02020603050405020304" pitchFamily="18" charset="0"/>
                            </a:rPr>
                            <m:t>T</m:t>
                          </m:r>
                        </m:sup>
                      </m:sSup>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oMath>
                  </m:oMathPara>
                </a14:m>
                <a:endParaRPr lang="zh-CN" altLang="zh-CN" sz="2400" dirty="0">
                  <a:effectLst/>
                  <a:latin typeface="Cambria" panose="02040503050406030204" pitchFamily="18" charset="0"/>
                  <a:ea typeface="宋体" panose="02010600030101010101" pitchFamily="2" charset="-122"/>
                  <a:cs typeface="Times New Roman" panose="02020603050405020304" pitchFamily="18" charset="0"/>
                </a:endParaRPr>
              </a:p>
              <a:p>
                <a:pPr>
                  <a:lnSpc>
                    <a:spcPct val="150000"/>
                  </a:lnSpc>
                  <a:spcBef>
                    <a:spcPts val="900"/>
                  </a:spcBef>
                  <a:spcAft>
                    <a:spcPts val="900"/>
                  </a:spcAft>
                </a:pP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故 </a:t>
                </a:r>
                <a14:m>
                  <m:oMath xmlns:m="http://schemas.openxmlformats.org/officeDocument/2006/math">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𝐀</m:t>
                    </m:r>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对应于特征值 </a:t>
                </a:r>
                <a14:m>
                  <m:oMath xmlns:m="http://schemas.openxmlformats.org/officeDocument/2006/math">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𝜆</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sub>
                    </m:s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=−2</m:t>
                    </m:r>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的全部特征向量为</a:t>
                </a:r>
              </a:p>
              <a:p>
                <a:pPr>
                  <a:lnSpc>
                    <a:spcPct val="150000"/>
                  </a:lnSpc>
                  <a:spcBef>
                    <a:spcPts val="900"/>
                  </a:spcBef>
                  <a:spcAft>
                    <a:spcPts val="900"/>
                  </a:spcAft>
                </a:pPr>
                <a14:m>
                  <m:oMathPara xmlns:m="http://schemas.openxmlformats.org/officeDocument/2006/math">
                    <m:oMathParaPr>
                      <m:jc m:val="centerGroup"/>
                    </m:oMathParaPr>
                    <m:oMath xmlns:m="http://schemas.openxmlformats.org/officeDocument/2006/math">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𝑘</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sub>
                      </m:s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(1,2,2</m:t>
                      </m:r>
                      <m:sSup>
                        <m:sSup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e>
                        <m:sup>
                          <m:r>
                            <m:rPr>
                              <m:sty m:val="p"/>
                            </m:rPr>
                            <a:rPr lang="en-US" altLang="zh-CN" sz="2400">
                              <a:effectLst/>
                              <a:latin typeface="Cambria Math" panose="02040503050406030204" pitchFamily="18" charset="0"/>
                              <a:ea typeface="宋体" panose="02010600030101010101" pitchFamily="2" charset="-122"/>
                              <a:cs typeface="Times New Roman" panose="02020603050405020304" pitchFamily="18" charset="0"/>
                            </a:rPr>
                            <m:t>T</m:t>
                          </m:r>
                        </m:sup>
                      </m:sSup>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oMath>
                  </m:oMathPara>
                </a14:m>
                <a:endParaRPr lang="zh-CN" altLang="zh-CN" sz="2400" dirty="0">
                  <a:effectLst/>
                  <a:latin typeface="Cambria" panose="02040503050406030204" pitchFamily="18" charset="0"/>
                  <a:ea typeface="宋体" panose="02010600030101010101" pitchFamily="2" charset="-122"/>
                  <a:cs typeface="Times New Roman" panose="02020603050405020304" pitchFamily="18" charset="0"/>
                </a:endParaRPr>
              </a:p>
              <a:p>
                <a:pPr>
                  <a:lnSpc>
                    <a:spcPct val="150000"/>
                  </a:lnSpc>
                </a:pP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其中</a:t>
                </a:r>
                <a:r>
                  <a:rPr lang="zh-CN" altLang="zh-CN" sz="2400" dirty="0">
                    <a:effectLst/>
                    <a:ea typeface="Cambria" panose="02040503050406030204" pitchFamily="18" charset="0"/>
                    <a:cs typeface="Times New Roman" panose="02020603050405020304" pitchFamily="18" charset="0"/>
                  </a:rPr>
                  <a:t> </a:t>
                </a:r>
                <a14:m>
                  <m:oMath xmlns:m="http://schemas.openxmlformats.org/officeDocument/2006/math">
                    <m:sSub>
                      <m:sSubPr>
                        <m:ctrlPr>
                          <a:rPr lang="zh-CN" altLang="zh-CN" sz="2400" i="1">
                            <a:effectLst/>
                            <a:latin typeface="Cambria Math" panose="02040503050406030204" pitchFamily="18" charset="0"/>
                            <a:ea typeface="Cambria Math" panose="02040503050406030204" pitchFamily="18" charset="0"/>
                          </a:rPr>
                        </m:ctrlPr>
                      </m:sSub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𝑘</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sub>
                    </m:sSub>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为不为零的任意常数</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a:t>
                </a:r>
                <a:r>
                  <a:rPr lang="zh-CN" altLang="zh-CN" sz="2400" dirty="0">
                    <a:effectLst/>
                  </a:rPr>
                  <a:t> </a:t>
                </a:r>
                <a:endParaRPr lang="zh-CN" altLang="en-US" sz="2400" dirty="0"/>
              </a:p>
            </p:txBody>
          </p:sp>
        </mc:Choice>
        <mc:Fallback xmlns="">
          <p:sp>
            <p:nvSpPr>
              <p:cNvPr id="3" name="文本框 2">
                <a:extLst>
                  <a:ext uri="{FF2B5EF4-FFF2-40B4-BE49-F238E27FC236}">
                    <a16:creationId xmlns:a16="http://schemas.microsoft.com/office/drawing/2014/main" id="{4E833DED-D3C1-761D-BFEE-54A60509EC7A}"/>
                  </a:ext>
                </a:extLst>
              </p:cNvPr>
              <p:cNvSpPr txBox="1">
                <a:spLocks noRot="1" noChangeAspect="1" noMove="1" noResize="1" noEditPoints="1" noAdjustHandles="1" noChangeArrowheads="1" noChangeShapeType="1" noTextEdit="1"/>
              </p:cNvSpPr>
              <p:nvPr/>
            </p:nvSpPr>
            <p:spPr>
              <a:xfrm>
                <a:off x="616945" y="862034"/>
                <a:ext cx="10587210" cy="5273623"/>
              </a:xfrm>
              <a:prstGeom prst="rect">
                <a:avLst/>
              </a:prstGeom>
              <a:blipFill>
                <a:blip r:embed="rId2"/>
                <a:stretch>
                  <a:fillRect l="-958" b="-143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9871257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BB9DDE41-53E9-F426-BDB0-9CC9A9DB7606}"/>
                  </a:ext>
                </a:extLst>
              </p:cNvPr>
              <p:cNvSpPr txBox="1"/>
              <p:nvPr/>
            </p:nvSpPr>
            <p:spPr>
              <a:xfrm>
                <a:off x="506776" y="988765"/>
                <a:ext cx="10554159" cy="5380447"/>
              </a:xfrm>
              <a:prstGeom prst="rect">
                <a:avLst/>
              </a:prstGeom>
              <a:noFill/>
            </p:spPr>
            <p:txBody>
              <a:bodyPr wrap="square">
                <a:spAutoFit/>
              </a:bodyPr>
              <a:lstStyle/>
              <a:p>
                <a:pPr indent="304800">
                  <a:lnSpc>
                    <a:spcPct val="150000"/>
                  </a:lnSpc>
                  <a:spcBef>
                    <a:spcPts val="900"/>
                  </a:spcBef>
                  <a:spcAft>
                    <a:spcPts val="900"/>
                  </a:spcAft>
                </a:pPr>
                <a:r>
                  <a:rPr lang="en-US" altLang="zh-CN" sz="2400" dirty="0" err="1">
                    <a:effectLst/>
                    <a:latin typeface="宋体" panose="02010600030101010101" pitchFamily="2" charset="-122"/>
                    <a:ea typeface="宋体" panose="02010600030101010101" pitchFamily="2" charset="-122"/>
                    <a:cs typeface="Times New Roman" panose="02020603050405020304" pitchFamily="18" charset="0"/>
                  </a:rPr>
                  <a:t>当</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14:m>
                  <m:oMath xmlns:m="http://schemas.openxmlformats.org/officeDocument/2006/math">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𝜆</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2</m:t>
                        </m:r>
                      </m:sub>
                    </m:s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en-US" altLang="zh-CN" sz="2400" dirty="0" err="1">
                    <a:effectLst/>
                    <a:latin typeface="宋体" panose="02010600030101010101" pitchFamily="2" charset="-122"/>
                    <a:ea typeface="宋体" panose="02010600030101010101" pitchFamily="2" charset="-122"/>
                    <a:cs typeface="Times New Roman" panose="02020603050405020304" pitchFamily="18" charset="0"/>
                  </a:rPr>
                  <a:t>时</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en-US" altLang="zh-CN" sz="2400" dirty="0" err="1">
                    <a:effectLst/>
                    <a:latin typeface="宋体" panose="02010600030101010101" pitchFamily="2" charset="-122"/>
                    <a:ea typeface="宋体" panose="02010600030101010101" pitchFamily="2" charset="-122"/>
                    <a:cs typeface="Times New Roman" panose="02020603050405020304" pitchFamily="18" charset="0"/>
                  </a:rPr>
                  <a:t>由</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14:m>
                  <m:oMath xmlns:m="http://schemas.openxmlformats.org/officeDocument/2006/math">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𝜆</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2</m:t>
                        </m:r>
                      </m:sub>
                    </m:sSub>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𝐄</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𝐀</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𝐱</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𝟎</m:t>
                    </m:r>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en-US" altLang="zh-CN" sz="2400" dirty="0" err="1">
                    <a:effectLst/>
                    <a:latin typeface="宋体" panose="02010600030101010101" pitchFamily="2" charset="-122"/>
                    <a:ea typeface="宋体" panose="02010600030101010101" pitchFamily="2" charset="-122"/>
                    <a:cs typeface="Times New Roman" panose="02020603050405020304" pitchFamily="18" charset="0"/>
                  </a:rPr>
                  <a:t>即</a:t>
                </a:r>
                <a:endParaRPr lang="zh-CN" altLang="zh-CN" sz="2400" dirty="0">
                  <a:effectLst/>
                  <a:latin typeface="Cambria" panose="02040503050406030204" pitchFamily="18" charset="0"/>
                  <a:ea typeface="宋体" panose="02010600030101010101" pitchFamily="2" charset="-122"/>
                  <a:cs typeface="Times New Roman" panose="02020603050405020304" pitchFamily="18" charset="0"/>
                </a:endParaRPr>
              </a:p>
              <a:p>
                <a:pPr>
                  <a:spcBef>
                    <a:spcPts val="900"/>
                  </a:spcBef>
                  <a:spcAft>
                    <a:spcPts val="900"/>
                  </a:spcAft>
                </a:pPr>
                <a14:m>
                  <m:oMathPara xmlns:m="http://schemas.openxmlformats.org/officeDocument/2006/math">
                    <m:oMathParaPr>
                      <m:jc m:val="centerGroup"/>
                    </m:oMathParaPr>
                    <m:oMath xmlns:m="http://schemas.openxmlformats.org/officeDocument/2006/math">
                      <m:d>
                        <m:d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dPr>
                        <m:e>
                          <m:m>
                            <m:mPr>
                              <m:plcHide m:val="on"/>
                              <m:mcs>
                                <m:mc>
                                  <m:mcPr>
                                    <m:count m:val="3"/>
                                    <m:mcJc m:val="center"/>
                                  </m:mcPr>
                                </m:mc>
                              </m:mcs>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mPr>
                            <m:m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e>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−2</m:t>
                                </m:r>
                              </m:e>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0</m:t>
                                </m:r>
                              </m:e>
                            </m:mr>
                            <m:m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−2</m:t>
                                </m:r>
                              </m:e>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0</m:t>
                                </m:r>
                              </m:e>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−2</m:t>
                                </m:r>
                              </m:e>
                            </m:mr>
                            <m:m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0</m:t>
                                </m:r>
                              </m:e>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−2</m:t>
                                </m:r>
                              </m:e>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e>
                            </m:mr>
                          </m:m>
                        </m:e>
                      </m:d>
                      <m:d>
                        <m:d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dPr>
                        <m:e>
                          <m:m>
                            <m:mPr>
                              <m:plcHide m:val="on"/>
                              <m:mcs>
                                <m:mc>
                                  <m:mcPr>
                                    <m:count m:val="1"/>
                                    <m:mcJc m:val="center"/>
                                  </m:mcPr>
                                </m:mc>
                              </m:mcs>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mPr>
                            <m:mr>
                              <m:e>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𝑥</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sub>
                                </m:sSub>
                              </m:e>
                            </m:mr>
                            <m:mr>
                              <m:e>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𝑥</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2</m:t>
                                    </m:r>
                                  </m:sub>
                                </m:sSub>
                              </m:e>
                            </m:mr>
                            <m:mr>
                              <m:e>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𝑥</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3</m:t>
                                    </m:r>
                                  </m:sub>
                                </m:sSub>
                              </m:e>
                            </m:mr>
                          </m:m>
                        </m:e>
                      </m:d>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d>
                        <m:d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dPr>
                        <m:e>
                          <m:m>
                            <m:mPr>
                              <m:plcHide m:val="on"/>
                              <m:mcs>
                                <m:mc>
                                  <m:mcPr>
                                    <m:count m:val="1"/>
                                    <m:mcJc m:val="center"/>
                                  </m:mcPr>
                                </m:mc>
                              </m:mcs>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mPr>
                            <m:m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0</m:t>
                                </m:r>
                              </m:e>
                            </m:mr>
                            <m:m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0</m:t>
                                </m:r>
                              </m:e>
                            </m:mr>
                            <m:m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0</m:t>
                                </m:r>
                              </m:e>
                            </m:mr>
                          </m:m>
                        </m:e>
                      </m:d>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oMath>
                  </m:oMathPara>
                </a14:m>
                <a:endParaRPr lang="zh-CN" altLang="zh-CN" sz="2400" dirty="0">
                  <a:effectLst/>
                  <a:latin typeface="Cambria" panose="02040503050406030204" pitchFamily="18" charset="0"/>
                  <a:ea typeface="宋体" panose="02010600030101010101" pitchFamily="2" charset="-122"/>
                  <a:cs typeface="Times New Roman" panose="02020603050405020304" pitchFamily="18" charset="0"/>
                </a:endParaRPr>
              </a:p>
              <a:p>
                <a:pPr>
                  <a:lnSpc>
                    <a:spcPct val="150000"/>
                  </a:lnSpc>
                  <a:spcBef>
                    <a:spcPts val="900"/>
                  </a:spcBef>
                  <a:spcAft>
                    <a:spcPts val="900"/>
                  </a:spcAft>
                </a:pPr>
                <a:r>
                  <a:rPr lang="en-US" altLang="zh-CN" sz="2400" dirty="0" err="1">
                    <a:effectLst/>
                    <a:latin typeface="宋体" panose="02010600030101010101" pitchFamily="2" charset="-122"/>
                    <a:ea typeface="宋体" panose="02010600030101010101" pitchFamily="2" charset="-122"/>
                    <a:cs typeface="Times New Roman" panose="02020603050405020304" pitchFamily="18" charset="0"/>
                  </a:rPr>
                  <a:t>得基础解系为</a:t>
                </a:r>
                <a:endParaRPr lang="zh-CN" altLang="zh-CN" sz="2400" dirty="0">
                  <a:effectLst/>
                  <a:latin typeface="Cambria" panose="02040503050406030204" pitchFamily="18" charset="0"/>
                  <a:ea typeface="宋体" panose="02010600030101010101" pitchFamily="2" charset="-122"/>
                  <a:cs typeface="Times New Roman" panose="02020603050405020304" pitchFamily="18" charset="0"/>
                </a:endParaRPr>
              </a:p>
              <a:p>
                <a:pPr>
                  <a:lnSpc>
                    <a:spcPct val="150000"/>
                  </a:lnSpc>
                  <a:spcBef>
                    <a:spcPts val="900"/>
                  </a:spcBef>
                  <a:spcAft>
                    <a:spcPts val="900"/>
                  </a:spcAft>
                </a:pPr>
                <a14:m>
                  <m:oMathPara xmlns:m="http://schemas.openxmlformats.org/officeDocument/2006/math">
                    <m:oMathParaPr>
                      <m:jc m:val="centerGroup"/>
                    </m:oMathParaPr>
                    <m:oMath xmlns:m="http://schemas.openxmlformats.org/officeDocument/2006/math">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𝐱</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2</m:t>
                          </m:r>
                        </m:sub>
                      </m:s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=(2,1,−2</m:t>
                      </m:r>
                      <m:sSup>
                        <m:sSup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e>
                        <m:sup>
                          <m:r>
                            <m:rPr>
                              <m:sty m:val="p"/>
                            </m:rPr>
                            <a:rPr lang="en-US" altLang="zh-CN" sz="2400">
                              <a:effectLst/>
                              <a:latin typeface="Cambria Math" panose="02040503050406030204" pitchFamily="18" charset="0"/>
                              <a:ea typeface="宋体" panose="02010600030101010101" pitchFamily="2" charset="-122"/>
                              <a:cs typeface="Times New Roman" panose="02020603050405020304" pitchFamily="18" charset="0"/>
                            </a:rPr>
                            <m:t>T</m:t>
                          </m:r>
                        </m:sup>
                      </m:sSup>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oMath>
                  </m:oMathPara>
                </a14:m>
                <a:endParaRPr lang="zh-CN" altLang="zh-CN" sz="2400" dirty="0">
                  <a:effectLst/>
                  <a:latin typeface="Cambria" panose="02040503050406030204" pitchFamily="18" charset="0"/>
                  <a:ea typeface="宋体" panose="02010600030101010101" pitchFamily="2" charset="-122"/>
                  <a:cs typeface="Times New Roman" panose="02020603050405020304" pitchFamily="18" charset="0"/>
                </a:endParaRPr>
              </a:p>
              <a:p>
                <a:pPr>
                  <a:lnSpc>
                    <a:spcPct val="150000"/>
                  </a:lnSpc>
                  <a:spcBef>
                    <a:spcPts val="900"/>
                  </a:spcBef>
                  <a:spcAft>
                    <a:spcPts val="900"/>
                  </a:spcAft>
                </a:pP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故 </a:t>
                </a:r>
                <a14:m>
                  <m:oMath xmlns:m="http://schemas.openxmlformats.org/officeDocument/2006/math">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𝐀</m:t>
                    </m:r>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对应于特征值 </a:t>
                </a:r>
                <a14:m>
                  <m:oMath xmlns:m="http://schemas.openxmlformats.org/officeDocument/2006/math">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𝜆</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2</m:t>
                        </m:r>
                      </m:sub>
                    </m:s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的全部特征向量为</a:t>
                </a:r>
              </a:p>
              <a:p>
                <a:pPr>
                  <a:lnSpc>
                    <a:spcPct val="150000"/>
                  </a:lnSpc>
                  <a:spcBef>
                    <a:spcPts val="900"/>
                  </a:spcBef>
                  <a:spcAft>
                    <a:spcPts val="900"/>
                  </a:spcAft>
                </a:pPr>
                <a14:m>
                  <m:oMathPara xmlns:m="http://schemas.openxmlformats.org/officeDocument/2006/math">
                    <m:oMathParaPr>
                      <m:jc m:val="centerGroup"/>
                    </m:oMathParaPr>
                    <m:oMath xmlns:m="http://schemas.openxmlformats.org/officeDocument/2006/math">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𝑘</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2</m:t>
                          </m:r>
                        </m:sub>
                      </m:s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(2,1,−2</m:t>
                      </m:r>
                      <m:sSup>
                        <m:sSup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e>
                        <m:sup>
                          <m:r>
                            <m:rPr>
                              <m:sty m:val="p"/>
                            </m:rPr>
                            <a:rPr lang="en-US" altLang="zh-CN" sz="2400">
                              <a:effectLst/>
                              <a:latin typeface="Cambria Math" panose="02040503050406030204" pitchFamily="18" charset="0"/>
                              <a:ea typeface="宋体" panose="02010600030101010101" pitchFamily="2" charset="-122"/>
                              <a:cs typeface="Times New Roman" panose="02020603050405020304" pitchFamily="18" charset="0"/>
                            </a:rPr>
                            <m:t>T</m:t>
                          </m:r>
                        </m:sup>
                      </m:sSup>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oMath>
                  </m:oMathPara>
                </a14:m>
                <a:endParaRPr lang="zh-CN" altLang="zh-CN" sz="2400" dirty="0">
                  <a:effectLst/>
                  <a:latin typeface="Cambria" panose="02040503050406030204" pitchFamily="18" charset="0"/>
                  <a:ea typeface="宋体" panose="02010600030101010101" pitchFamily="2" charset="-122"/>
                  <a:cs typeface="Times New Roman" panose="02020603050405020304" pitchFamily="18" charset="0"/>
                </a:endParaRPr>
              </a:p>
              <a:p>
                <a:pPr>
                  <a:lnSpc>
                    <a:spcPct val="150000"/>
                  </a:lnSpc>
                  <a:spcBef>
                    <a:spcPts val="900"/>
                  </a:spcBef>
                  <a:spcAft>
                    <a:spcPts val="900"/>
                  </a:spcAft>
                </a:pP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其中 </a:t>
                </a:r>
                <a14:m>
                  <m:oMath xmlns:m="http://schemas.openxmlformats.org/officeDocument/2006/math">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𝑘</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2</m:t>
                        </m:r>
                      </m:sub>
                    </m:sSub>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为不为零的任意常数</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a:t>
                </a:r>
                <a:endParaRPr lang="zh-CN" altLang="zh-CN" sz="2400" dirty="0">
                  <a:effectLst/>
                  <a:latin typeface="Cambria" panose="02040503050406030204" pitchFamily="18" charset="0"/>
                  <a:ea typeface="宋体" panose="02010600030101010101" pitchFamily="2" charset="-122"/>
                  <a:cs typeface="Times New Roman" panose="02020603050405020304" pitchFamily="18" charset="0"/>
                </a:endParaRPr>
              </a:p>
            </p:txBody>
          </p:sp>
        </mc:Choice>
        <mc:Fallback xmlns="">
          <p:sp>
            <p:nvSpPr>
              <p:cNvPr id="3" name="文本框 2">
                <a:extLst>
                  <a:ext uri="{FF2B5EF4-FFF2-40B4-BE49-F238E27FC236}">
                    <a16:creationId xmlns:a16="http://schemas.microsoft.com/office/drawing/2014/main" id="{BB9DDE41-53E9-F426-BDB0-9CC9A9DB7606}"/>
                  </a:ext>
                </a:extLst>
              </p:cNvPr>
              <p:cNvSpPr txBox="1">
                <a:spLocks noRot="1" noChangeAspect="1" noMove="1" noResize="1" noEditPoints="1" noAdjustHandles="1" noChangeArrowheads="1" noChangeShapeType="1" noTextEdit="1"/>
              </p:cNvSpPr>
              <p:nvPr/>
            </p:nvSpPr>
            <p:spPr>
              <a:xfrm>
                <a:off x="506776" y="988765"/>
                <a:ext cx="10554159" cy="5380447"/>
              </a:xfrm>
              <a:prstGeom prst="rect">
                <a:avLst/>
              </a:prstGeom>
              <a:blipFill>
                <a:blip r:embed="rId2"/>
                <a:stretch>
                  <a:fillRect l="-841" b="-164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080657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D55B3EA8-B640-A96F-92A5-25BC1C8EE378}"/>
                  </a:ext>
                </a:extLst>
              </p:cNvPr>
              <p:cNvSpPr txBox="1"/>
              <p:nvPr/>
            </p:nvSpPr>
            <p:spPr>
              <a:xfrm>
                <a:off x="782198" y="848394"/>
                <a:ext cx="10245686" cy="5380447"/>
              </a:xfrm>
              <a:prstGeom prst="rect">
                <a:avLst/>
              </a:prstGeom>
              <a:noFill/>
            </p:spPr>
            <p:txBody>
              <a:bodyPr wrap="square">
                <a:spAutoFit/>
              </a:bodyPr>
              <a:lstStyle/>
              <a:p>
                <a:pPr indent="304800">
                  <a:lnSpc>
                    <a:spcPct val="150000"/>
                  </a:lnSpc>
                  <a:spcBef>
                    <a:spcPts val="900"/>
                  </a:spcBef>
                  <a:spcAft>
                    <a:spcPts val="900"/>
                  </a:spcAft>
                </a:pPr>
                <a:r>
                  <a:rPr lang="zh-CN" altLang="en-US" sz="2400" dirty="0">
                    <a:effectLst/>
                    <a:latin typeface="宋体" panose="02010600030101010101" pitchFamily="2" charset="-122"/>
                    <a:ea typeface="宋体" panose="02010600030101010101" pitchFamily="2" charset="-122"/>
                    <a:cs typeface="Times New Roman" panose="02020603050405020304" pitchFamily="18" charset="0"/>
                  </a:rPr>
                  <a:t>  </a:t>
                </a:r>
                <a:r>
                  <a:rPr lang="en-US" altLang="zh-CN" sz="2400" dirty="0" err="1">
                    <a:effectLst/>
                    <a:latin typeface="宋体" panose="02010600030101010101" pitchFamily="2" charset="-122"/>
                    <a:ea typeface="宋体" panose="02010600030101010101" pitchFamily="2" charset="-122"/>
                    <a:cs typeface="Times New Roman" panose="02020603050405020304" pitchFamily="18" charset="0"/>
                  </a:rPr>
                  <a:t>当</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14:m>
                  <m:oMath xmlns:m="http://schemas.openxmlformats.org/officeDocument/2006/math">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𝜆</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3</m:t>
                        </m:r>
                      </m:sub>
                    </m:s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=4</m:t>
                    </m:r>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en-US" altLang="zh-CN" sz="2400" dirty="0" err="1">
                    <a:effectLst/>
                    <a:latin typeface="宋体" panose="02010600030101010101" pitchFamily="2" charset="-122"/>
                    <a:ea typeface="宋体" panose="02010600030101010101" pitchFamily="2" charset="-122"/>
                    <a:cs typeface="Times New Roman" panose="02020603050405020304" pitchFamily="18" charset="0"/>
                  </a:rPr>
                  <a:t>时</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en-US" altLang="zh-CN" sz="2400" dirty="0" err="1">
                    <a:effectLst/>
                    <a:latin typeface="宋体" panose="02010600030101010101" pitchFamily="2" charset="-122"/>
                    <a:ea typeface="宋体" panose="02010600030101010101" pitchFamily="2" charset="-122"/>
                    <a:cs typeface="Times New Roman" panose="02020603050405020304" pitchFamily="18" charset="0"/>
                  </a:rPr>
                  <a:t>由</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14:m>
                  <m:oMath xmlns:m="http://schemas.openxmlformats.org/officeDocument/2006/math">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𝜆</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3</m:t>
                        </m:r>
                      </m:sub>
                    </m:sSub>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𝐄</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𝐀</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𝐱</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𝟎</m:t>
                    </m:r>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en-US" altLang="zh-CN" sz="2400" dirty="0" err="1">
                    <a:effectLst/>
                    <a:latin typeface="宋体" panose="02010600030101010101" pitchFamily="2" charset="-122"/>
                    <a:ea typeface="宋体" panose="02010600030101010101" pitchFamily="2" charset="-122"/>
                    <a:cs typeface="Times New Roman" panose="02020603050405020304" pitchFamily="18" charset="0"/>
                  </a:rPr>
                  <a:t>即</a:t>
                </a:r>
                <a:endParaRPr lang="zh-CN" altLang="zh-CN" sz="2400" dirty="0">
                  <a:effectLst/>
                  <a:latin typeface="Cambria" panose="02040503050406030204" pitchFamily="18" charset="0"/>
                  <a:ea typeface="宋体" panose="02010600030101010101" pitchFamily="2" charset="-122"/>
                  <a:cs typeface="Times New Roman" panose="02020603050405020304" pitchFamily="18" charset="0"/>
                </a:endParaRPr>
              </a:p>
              <a:p>
                <a:pPr>
                  <a:spcBef>
                    <a:spcPts val="900"/>
                  </a:spcBef>
                  <a:spcAft>
                    <a:spcPts val="900"/>
                  </a:spcAft>
                </a:pPr>
                <a14:m>
                  <m:oMathPara xmlns:m="http://schemas.openxmlformats.org/officeDocument/2006/math">
                    <m:oMathParaPr>
                      <m:jc m:val="centerGroup"/>
                    </m:oMathParaPr>
                    <m:oMath xmlns:m="http://schemas.openxmlformats.org/officeDocument/2006/math">
                      <m:d>
                        <m:d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dPr>
                        <m:e>
                          <m:m>
                            <m:mPr>
                              <m:plcHide m:val="on"/>
                              <m:mcs>
                                <m:mc>
                                  <m:mcPr>
                                    <m:count m:val="3"/>
                                    <m:mcJc m:val="center"/>
                                  </m:mcPr>
                                </m:mc>
                              </m:mcs>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mPr>
                            <m:m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−2</m:t>
                                </m:r>
                              </m:e>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−2</m:t>
                                </m:r>
                              </m:e>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0</m:t>
                                </m:r>
                              </m:e>
                            </m:mr>
                            <m:m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−2</m:t>
                                </m:r>
                              </m:e>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−3</m:t>
                                </m:r>
                              </m:e>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−2</m:t>
                                </m:r>
                              </m:e>
                            </m:mr>
                            <m:m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0</m:t>
                                </m:r>
                              </m:e>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−2</m:t>
                                </m:r>
                              </m:e>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−4</m:t>
                                </m:r>
                              </m:e>
                            </m:mr>
                          </m:m>
                        </m:e>
                      </m:d>
                      <m:d>
                        <m:d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dPr>
                        <m:e>
                          <m:m>
                            <m:mPr>
                              <m:plcHide m:val="on"/>
                              <m:mcs>
                                <m:mc>
                                  <m:mcPr>
                                    <m:count m:val="1"/>
                                    <m:mcJc m:val="center"/>
                                  </m:mcPr>
                                </m:mc>
                              </m:mcs>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mPr>
                            <m:mr>
                              <m:e>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𝑥</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sub>
                                </m:sSub>
                              </m:e>
                            </m:mr>
                            <m:mr>
                              <m:e>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𝑥</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2</m:t>
                                    </m:r>
                                  </m:sub>
                                </m:sSub>
                              </m:e>
                            </m:mr>
                            <m:mr>
                              <m:e>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𝑥</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3</m:t>
                                    </m:r>
                                  </m:sub>
                                </m:sSub>
                              </m:e>
                            </m:mr>
                          </m:m>
                        </m:e>
                      </m:d>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d>
                        <m:d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dPr>
                        <m:e>
                          <m:m>
                            <m:mPr>
                              <m:plcHide m:val="on"/>
                              <m:mcs>
                                <m:mc>
                                  <m:mcPr>
                                    <m:count m:val="1"/>
                                    <m:mcJc m:val="center"/>
                                  </m:mcPr>
                                </m:mc>
                              </m:mcs>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mPr>
                            <m:m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0</m:t>
                                </m:r>
                              </m:e>
                            </m:mr>
                            <m:m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0</m:t>
                                </m:r>
                              </m:e>
                            </m:mr>
                            <m:m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0</m:t>
                                </m:r>
                              </m:e>
                            </m:mr>
                          </m:m>
                        </m:e>
                      </m:d>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oMath>
                  </m:oMathPara>
                </a14:m>
                <a:endParaRPr lang="zh-CN" altLang="zh-CN" sz="2400" dirty="0">
                  <a:effectLst/>
                  <a:latin typeface="Cambria" panose="02040503050406030204" pitchFamily="18" charset="0"/>
                  <a:ea typeface="宋体" panose="02010600030101010101" pitchFamily="2" charset="-122"/>
                  <a:cs typeface="Times New Roman" panose="02020603050405020304" pitchFamily="18" charset="0"/>
                </a:endParaRPr>
              </a:p>
              <a:p>
                <a:pPr>
                  <a:lnSpc>
                    <a:spcPct val="150000"/>
                  </a:lnSpc>
                  <a:spcBef>
                    <a:spcPts val="900"/>
                  </a:spcBef>
                  <a:spcAft>
                    <a:spcPts val="900"/>
                  </a:spcAft>
                </a:pPr>
                <a:r>
                  <a:rPr lang="en-US" altLang="zh-CN" sz="2400" dirty="0" err="1">
                    <a:effectLst/>
                    <a:latin typeface="宋体" panose="02010600030101010101" pitchFamily="2" charset="-122"/>
                    <a:ea typeface="宋体" panose="02010600030101010101" pitchFamily="2" charset="-122"/>
                    <a:cs typeface="Times New Roman" panose="02020603050405020304" pitchFamily="18" charset="0"/>
                  </a:rPr>
                  <a:t>得基础解系为</a:t>
                </a:r>
                <a:endParaRPr lang="zh-CN" altLang="zh-CN" sz="2400" dirty="0">
                  <a:effectLst/>
                  <a:latin typeface="Cambria" panose="02040503050406030204" pitchFamily="18" charset="0"/>
                  <a:ea typeface="宋体" panose="02010600030101010101" pitchFamily="2" charset="-122"/>
                  <a:cs typeface="Times New Roman" panose="02020603050405020304" pitchFamily="18" charset="0"/>
                </a:endParaRPr>
              </a:p>
              <a:p>
                <a:pPr>
                  <a:lnSpc>
                    <a:spcPct val="150000"/>
                  </a:lnSpc>
                  <a:spcBef>
                    <a:spcPts val="900"/>
                  </a:spcBef>
                  <a:spcAft>
                    <a:spcPts val="900"/>
                  </a:spcAft>
                </a:pPr>
                <a14:m>
                  <m:oMathPara xmlns:m="http://schemas.openxmlformats.org/officeDocument/2006/math">
                    <m:oMathParaPr>
                      <m:jc m:val="centerGroup"/>
                    </m:oMathParaPr>
                    <m:oMath xmlns:m="http://schemas.openxmlformats.org/officeDocument/2006/math">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𝐱</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3</m:t>
                          </m:r>
                        </m:sub>
                      </m:s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=(2,−2,1</m:t>
                      </m:r>
                      <m:sSup>
                        <m:sSup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e>
                        <m:sup>
                          <m:r>
                            <m:rPr>
                              <m:sty m:val="p"/>
                            </m:rPr>
                            <a:rPr lang="en-US" altLang="zh-CN" sz="2400">
                              <a:effectLst/>
                              <a:latin typeface="Cambria Math" panose="02040503050406030204" pitchFamily="18" charset="0"/>
                              <a:ea typeface="宋体" panose="02010600030101010101" pitchFamily="2" charset="-122"/>
                              <a:cs typeface="Times New Roman" panose="02020603050405020304" pitchFamily="18" charset="0"/>
                            </a:rPr>
                            <m:t>T</m:t>
                          </m:r>
                        </m:sup>
                      </m:sSup>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oMath>
                  </m:oMathPara>
                </a14:m>
                <a:endParaRPr lang="zh-CN" altLang="zh-CN" sz="2400" dirty="0">
                  <a:effectLst/>
                  <a:latin typeface="Cambria" panose="02040503050406030204" pitchFamily="18" charset="0"/>
                  <a:ea typeface="宋体" panose="02010600030101010101" pitchFamily="2" charset="-122"/>
                  <a:cs typeface="Times New Roman" panose="02020603050405020304" pitchFamily="18" charset="0"/>
                </a:endParaRPr>
              </a:p>
              <a:p>
                <a:pPr>
                  <a:lnSpc>
                    <a:spcPct val="150000"/>
                  </a:lnSpc>
                  <a:spcBef>
                    <a:spcPts val="900"/>
                  </a:spcBef>
                  <a:spcAft>
                    <a:spcPts val="900"/>
                  </a:spcAft>
                </a:pP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故 </a:t>
                </a:r>
                <a14:m>
                  <m:oMath xmlns:m="http://schemas.openxmlformats.org/officeDocument/2006/math">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𝐀</m:t>
                    </m:r>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对应于特征值 </a:t>
                </a:r>
                <a14:m>
                  <m:oMath xmlns:m="http://schemas.openxmlformats.org/officeDocument/2006/math">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𝜆</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3</m:t>
                        </m:r>
                      </m:sub>
                    </m:s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=4</m:t>
                    </m:r>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的全部特征向量为</a:t>
                </a:r>
              </a:p>
              <a:p>
                <a:pPr>
                  <a:lnSpc>
                    <a:spcPct val="150000"/>
                  </a:lnSpc>
                  <a:spcBef>
                    <a:spcPts val="900"/>
                  </a:spcBef>
                  <a:spcAft>
                    <a:spcPts val="900"/>
                  </a:spcAft>
                </a:pPr>
                <a14:m>
                  <m:oMathPara xmlns:m="http://schemas.openxmlformats.org/officeDocument/2006/math">
                    <m:oMathParaPr>
                      <m:jc m:val="centerGroup"/>
                    </m:oMathParaPr>
                    <m:oMath xmlns:m="http://schemas.openxmlformats.org/officeDocument/2006/math">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𝑘</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3</m:t>
                          </m:r>
                        </m:sub>
                      </m:s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(2,−2,1</m:t>
                      </m:r>
                      <m:sSup>
                        <m:sSup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e>
                        <m:sup>
                          <m:r>
                            <m:rPr>
                              <m:sty m:val="p"/>
                            </m:rPr>
                            <a:rPr lang="en-US" altLang="zh-CN" sz="2400">
                              <a:effectLst/>
                              <a:latin typeface="Cambria Math" panose="02040503050406030204" pitchFamily="18" charset="0"/>
                              <a:ea typeface="宋体" panose="02010600030101010101" pitchFamily="2" charset="-122"/>
                              <a:cs typeface="Times New Roman" panose="02020603050405020304" pitchFamily="18" charset="0"/>
                            </a:rPr>
                            <m:t>T</m:t>
                          </m:r>
                        </m:sup>
                      </m:sSup>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oMath>
                  </m:oMathPara>
                </a14:m>
                <a:endParaRPr lang="zh-CN" altLang="zh-CN" sz="2400" dirty="0">
                  <a:effectLst/>
                  <a:latin typeface="Cambria" panose="02040503050406030204" pitchFamily="18" charset="0"/>
                  <a:ea typeface="宋体" panose="02010600030101010101" pitchFamily="2" charset="-122"/>
                  <a:cs typeface="Times New Roman" panose="02020603050405020304" pitchFamily="18" charset="0"/>
                </a:endParaRPr>
              </a:p>
              <a:p>
                <a:pPr>
                  <a:lnSpc>
                    <a:spcPct val="150000"/>
                  </a:lnSpc>
                  <a:spcBef>
                    <a:spcPts val="900"/>
                  </a:spcBef>
                  <a:spcAft>
                    <a:spcPts val="900"/>
                  </a:spcAft>
                </a:pP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其中 </a:t>
                </a:r>
                <a14:m>
                  <m:oMath xmlns:m="http://schemas.openxmlformats.org/officeDocument/2006/math">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𝑘</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3</m:t>
                        </m:r>
                      </m:sub>
                    </m:sSub>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为不为零的任意常数</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a:t>
                </a:r>
                <a:endParaRPr lang="zh-CN" altLang="zh-CN" sz="2400" dirty="0">
                  <a:effectLst/>
                  <a:latin typeface="Cambria" panose="02040503050406030204" pitchFamily="18" charset="0"/>
                  <a:ea typeface="宋体" panose="02010600030101010101" pitchFamily="2" charset="-122"/>
                  <a:cs typeface="Times New Roman" panose="02020603050405020304" pitchFamily="18" charset="0"/>
                </a:endParaRPr>
              </a:p>
            </p:txBody>
          </p:sp>
        </mc:Choice>
        <mc:Fallback xmlns="">
          <p:sp>
            <p:nvSpPr>
              <p:cNvPr id="3" name="文本框 2">
                <a:extLst>
                  <a:ext uri="{FF2B5EF4-FFF2-40B4-BE49-F238E27FC236}">
                    <a16:creationId xmlns:a16="http://schemas.microsoft.com/office/drawing/2014/main" id="{D55B3EA8-B640-A96F-92A5-25BC1C8EE378}"/>
                  </a:ext>
                </a:extLst>
              </p:cNvPr>
              <p:cNvSpPr txBox="1">
                <a:spLocks noRot="1" noChangeAspect="1" noMove="1" noResize="1" noEditPoints="1" noAdjustHandles="1" noChangeArrowheads="1" noChangeShapeType="1" noTextEdit="1"/>
              </p:cNvSpPr>
              <p:nvPr/>
            </p:nvSpPr>
            <p:spPr>
              <a:xfrm>
                <a:off x="782198" y="848394"/>
                <a:ext cx="10245686" cy="5380447"/>
              </a:xfrm>
              <a:prstGeom prst="rect">
                <a:avLst/>
              </a:prstGeom>
              <a:blipFill>
                <a:blip r:embed="rId2"/>
                <a:stretch>
                  <a:fillRect l="-866" b="-164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119388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E8EC14C4-DE4A-C893-D36D-65EE63C12466}"/>
              </a:ext>
            </a:extLst>
          </p:cNvPr>
          <p:cNvSpPr txBox="1"/>
          <p:nvPr/>
        </p:nvSpPr>
        <p:spPr>
          <a:xfrm>
            <a:off x="537072" y="933546"/>
            <a:ext cx="6097836" cy="430887"/>
          </a:xfrm>
          <a:prstGeom prst="rect">
            <a:avLst/>
          </a:prstGeom>
          <a:noFill/>
        </p:spPr>
        <p:txBody>
          <a:bodyPr wrap="square">
            <a:spAutoFit/>
          </a:bodyPr>
          <a:lstStyle/>
          <a:p>
            <a:pPr>
              <a:spcBef>
                <a:spcPts val="900"/>
              </a:spcBef>
              <a:spcAft>
                <a:spcPts val="900"/>
              </a:spcAft>
            </a:pPr>
            <a:r>
              <a:rPr lang="en-US" altLang="zh-CN" sz="2200" dirty="0">
                <a:effectLst/>
                <a:latin typeface="Cambria" panose="02040503050406030204" pitchFamily="18" charset="0"/>
                <a:ea typeface="宋体" panose="02010600030101010101" pitchFamily="2" charset="-122"/>
                <a:cs typeface="Times New Roman" panose="02020603050405020304" pitchFamily="18" charset="0"/>
              </a:rPr>
              <a:t>(2) </a:t>
            </a:r>
            <a:r>
              <a:rPr lang="en-US" altLang="zh-CN" sz="2200" dirty="0" err="1">
                <a:effectLst/>
                <a:latin typeface="宋体" panose="02010600030101010101" pitchFamily="2" charset="-122"/>
                <a:ea typeface="宋体" panose="02010600030101010101" pitchFamily="2" charset="-122"/>
                <a:cs typeface="Times New Roman" panose="02020603050405020304" pitchFamily="18" charset="0"/>
              </a:rPr>
              <a:t>由</a:t>
            </a:r>
            <a:endParaRPr lang="zh-CN" altLang="zh-CN" sz="2200" dirty="0">
              <a:effectLst/>
              <a:latin typeface="Cambria" panose="02040503050406030204" pitchFamily="18" charset="0"/>
              <a:ea typeface="宋体" panose="02010600030101010101" pitchFamily="2"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12D2A605-DEB5-B123-20B7-A15F30386498}"/>
                  </a:ext>
                </a:extLst>
              </p:cNvPr>
              <p:cNvSpPr txBox="1"/>
              <p:nvPr/>
            </p:nvSpPr>
            <p:spPr>
              <a:xfrm>
                <a:off x="811576" y="1002823"/>
                <a:ext cx="6097836" cy="143994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m>
                        <m:mPr>
                          <m:plcHide m:val="on"/>
                          <m:mcs>
                            <m:mc>
                              <m:mcPr>
                                <m:count m:val="2"/>
                                <m:mcJc m:val="center"/>
                              </m:mcPr>
                            </m:mc>
                          </m:mcs>
                          <m:ctrlPr>
                            <a:rPr lang="zh-CN" altLang="en-US" sz="2200" b="1" i="1" smtClean="0">
                              <a:solidFill>
                                <a:srgbClr val="836967"/>
                              </a:solidFill>
                              <a:latin typeface="Cambria Math" panose="02040503050406030204" pitchFamily="18" charset="0"/>
                            </a:rPr>
                          </m:ctrlPr>
                        </m:mPr>
                        <m:mr>
                          <m:e/>
                          <m:e>
                            <m:r>
                              <a:rPr lang="zh-CN" altLang="en-US" sz="2200" b="1">
                                <a:latin typeface="Cambria Math" panose="02040503050406030204" pitchFamily="18" charset="0"/>
                              </a:rPr>
                              <m:t>𝐀</m:t>
                            </m:r>
                            <m:r>
                              <a:rPr lang="en-US" altLang="zh-CN" sz="2200" b="1" i="0" smtClean="0">
                                <a:latin typeface="Cambria Math" panose="02040503050406030204" pitchFamily="18" charset="0"/>
                              </a:rPr>
                              <m:t>(</m:t>
                            </m:r>
                            <m:sSub>
                              <m:sSubPr>
                                <m:ctrlPr>
                                  <a:rPr lang="zh-CN" altLang="zh-CN" sz="22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200" b="1" i="1">
                                    <a:latin typeface="Cambria Math" panose="02040503050406030204" pitchFamily="18" charset="0"/>
                                    <a:cs typeface="Times New Roman" panose="02020603050405020304" pitchFamily="18" charset="0"/>
                                  </a:rPr>
                                  <m:t>𝐱</m:t>
                                </m:r>
                              </m:e>
                              <m:sub>
                                <m:r>
                                  <a:rPr lang="en-US" altLang="zh-CN" sz="2200" i="1">
                                    <a:latin typeface="Cambria Math" panose="02040503050406030204" pitchFamily="18" charset="0"/>
                                    <a:cs typeface="Times New Roman" panose="02020603050405020304" pitchFamily="18" charset="0"/>
                                  </a:rPr>
                                  <m:t>1</m:t>
                                </m:r>
                              </m:sub>
                            </m:sSub>
                            <m:r>
                              <a:rPr lang="en-US" altLang="zh-CN" sz="2200" i="1">
                                <a:latin typeface="Cambria Math" panose="02040503050406030204" pitchFamily="18" charset="0"/>
                                <a:cs typeface="Times New Roman" panose="02020603050405020304" pitchFamily="18" charset="0"/>
                              </a:rPr>
                              <m:t>, </m:t>
                            </m:r>
                            <m:sSub>
                              <m:sSubPr>
                                <m:ctrlPr>
                                  <a:rPr lang="zh-CN" altLang="zh-CN" sz="22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200" b="1" i="1">
                                    <a:latin typeface="Cambria Math" panose="02040503050406030204" pitchFamily="18" charset="0"/>
                                    <a:cs typeface="Times New Roman" panose="02020603050405020304" pitchFamily="18" charset="0"/>
                                  </a:rPr>
                                  <m:t>𝐱</m:t>
                                </m:r>
                              </m:e>
                              <m:sub>
                                <m:r>
                                  <a:rPr lang="en-US" altLang="zh-CN" sz="2200" i="1">
                                    <a:latin typeface="Cambria Math" panose="02040503050406030204" pitchFamily="18" charset="0"/>
                                    <a:cs typeface="Times New Roman" panose="02020603050405020304" pitchFamily="18" charset="0"/>
                                  </a:rPr>
                                  <m:t>2</m:t>
                                </m:r>
                              </m:sub>
                            </m:sSub>
                            <m:r>
                              <a:rPr lang="en-US" altLang="zh-CN" sz="2200" i="1">
                                <a:latin typeface="Cambria Math" panose="02040503050406030204" pitchFamily="18" charset="0"/>
                                <a:cs typeface="Times New Roman" panose="02020603050405020304" pitchFamily="18" charset="0"/>
                              </a:rPr>
                              <m:t>, </m:t>
                            </m:r>
                            <m:sSub>
                              <m:sSubPr>
                                <m:ctrlPr>
                                  <a:rPr lang="zh-CN" altLang="zh-CN" sz="22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200" b="1" i="1">
                                    <a:latin typeface="Cambria Math" panose="02040503050406030204" pitchFamily="18" charset="0"/>
                                    <a:cs typeface="Times New Roman" panose="02020603050405020304" pitchFamily="18" charset="0"/>
                                  </a:rPr>
                                  <m:t>𝐱</m:t>
                                </m:r>
                              </m:e>
                              <m:sub>
                                <m:r>
                                  <a:rPr lang="en-US" altLang="zh-CN" sz="2200" i="1">
                                    <a:latin typeface="Cambria Math" panose="02040503050406030204" pitchFamily="18" charset="0"/>
                                    <a:cs typeface="Times New Roman" panose="02020603050405020304" pitchFamily="18" charset="0"/>
                                  </a:rPr>
                                  <m:t>3</m:t>
                                </m:r>
                              </m:sub>
                            </m:sSub>
                            <m:r>
                              <a:rPr lang="en-US" altLang="zh-CN" sz="2200" b="0" i="0" smtClean="0">
                                <a:latin typeface="Cambria Math" panose="02040503050406030204" pitchFamily="18" charset="0"/>
                                <a:cs typeface="Times New Roman" panose="02020603050405020304" pitchFamily="18" charset="0"/>
                              </a:rPr>
                              <m:t>)</m:t>
                            </m:r>
                            <m:r>
                              <a:rPr lang="zh-CN" altLang="en-US" sz="2200" b="0" i="0">
                                <a:latin typeface="Cambria Math" panose="02040503050406030204" pitchFamily="18" charset="0"/>
                              </a:rPr>
                              <m:t>=</m:t>
                            </m:r>
                            <m:r>
                              <a:rPr lang="en-US" altLang="zh-CN" sz="2200" b="0" i="1" smtClean="0">
                                <a:latin typeface="Cambria Math" panose="02040503050406030204" pitchFamily="18" charset="0"/>
                              </a:rPr>
                              <m:t>(</m:t>
                            </m:r>
                            <m:r>
                              <a:rPr lang="zh-CN" altLang="en-US" sz="2200" b="1">
                                <a:latin typeface="Cambria Math" panose="02040503050406030204" pitchFamily="18" charset="0"/>
                              </a:rPr>
                              <m:t>𝐀</m:t>
                            </m:r>
                            <m:sSub>
                              <m:sSubPr>
                                <m:ctrlPr>
                                  <a:rPr lang="zh-CN" altLang="zh-CN" sz="22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200" b="1" i="1">
                                    <a:latin typeface="Cambria Math" panose="02040503050406030204" pitchFamily="18" charset="0"/>
                                    <a:cs typeface="Times New Roman" panose="02020603050405020304" pitchFamily="18" charset="0"/>
                                  </a:rPr>
                                  <m:t>𝐱</m:t>
                                </m:r>
                              </m:e>
                              <m:sub>
                                <m:r>
                                  <a:rPr lang="en-US" altLang="zh-CN" sz="2200" i="1">
                                    <a:latin typeface="Cambria Math" panose="02040503050406030204" pitchFamily="18" charset="0"/>
                                    <a:cs typeface="Times New Roman" panose="02020603050405020304" pitchFamily="18" charset="0"/>
                                  </a:rPr>
                                  <m:t>1</m:t>
                                </m:r>
                              </m:sub>
                            </m:sSub>
                            <m:r>
                              <a:rPr lang="en-US" altLang="zh-CN" sz="2200" i="1">
                                <a:latin typeface="Cambria Math" panose="02040503050406030204" pitchFamily="18" charset="0"/>
                                <a:cs typeface="Times New Roman" panose="02020603050405020304" pitchFamily="18" charset="0"/>
                              </a:rPr>
                              <m:t>, </m:t>
                            </m:r>
                            <m:sSub>
                              <m:sSubPr>
                                <m:ctrlPr>
                                  <a:rPr lang="zh-CN" altLang="zh-CN" sz="2200" i="1">
                                    <a:latin typeface="Cambria Math" panose="02040503050406030204" pitchFamily="18" charset="0"/>
                                    <a:ea typeface="Cambria Math" panose="02040503050406030204" pitchFamily="18" charset="0"/>
                                    <a:cs typeface="Times New Roman" panose="02020603050405020304" pitchFamily="18" charset="0"/>
                                  </a:rPr>
                                </m:ctrlPr>
                              </m:sSubPr>
                              <m:e>
                                <m:r>
                                  <a:rPr lang="zh-CN" altLang="en-US" sz="2200" b="1">
                                    <a:latin typeface="Cambria Math" panose="02040503050406030204" pitchFamily="18" charset="0"/>
                                  </a:rPr>
                                  <m:t>𝐀</m:t>
                                </m:r>
                                <m:r>
                                  <a:rPr lang="en-US" altLang="zh-CN" sz="2200" b="1" i="1">
                                    <a:latin typeface="Cambria Math" panose="02040503050406030204" pitchFamily="18" charset="0"/>
                                    <a:cs typeface="Times New Roman" panose="02020603050405020304" pitchFamily="18" charset="0"/>
                                  </a:rPr>
                                  <m:t>𝐱</m:t>
                                </m:r>
                              </m:e>
                              <m:sub>
                                <m:r>
                                  <a:rPr lang="en-US" altLang="zh-CN" sz="2200" i="1">
                                    <a:latin typeface="Cambria Math" panose="02040503050406030204" pitchFamily="18" charset="0"/>
                                    <a:cs typeface="Times New Roman" panose="02020603050405020304" pitchFamily="18" charset="0"/>
                                  </a:rPr>
                                  <m:t>2</m:t>
                                </m:r>
                              </m:sub>
                            </m:sSub>
                            <m:r>
                              <a:rPr lang="en-US" altLang="zh-CN" sz="2200" i="1">
                                <a:latin typeface="Cambria Math" panose="02040503050406030204" pitchFamily="18" charset="0"/>
                                <a:cs typeface="Times New Roman" panose="02020603050405020304" pitchFamily="18" charset="0"/>
                              </a:rPr>
                              <m:t>, </m:t>
                            </m:r>
                            <m:r>
                              <a:rPr lang="zh-CN" altLang="en-US" sz="2200" b="1">
                                <a:latin typeface="Cambria Math" panose="02040503050406030204" pitchFamily="18" charset="0"/>
                              </a:rPr>
                              <m:t>𝐀</m:t>
                            </m:r>
                            <m:sSub>
                              <m:sSubPr>
                                <m:ctrlPr>
                                  <a:rPr lang="zh-CN" altLang="zh-CN" sz="22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200" b="1" i="1">
                                    <a:latin typeface="Cambria Math" panose="02040503050406030204" pitchFamily="18" charset="0"/>
                                    <a:cs typeface="Times New Roman" panose="02020603050405020304" pitchFamily="18" charset="0"/>
                                  </a:rPr>
                                  <m:t>𝐱</m:t>
                                </m:r>
                              </m:e>
                              <m:sub>
                                <m:r>
                                  <a:rPr lang="en-US" altLang="zh-CN" sz="2200" i="1">
                                    <a:latin typeface="Cambria Math" panose="02040503050406030204" pitchFamily="18" charset="0"/>
                                    <a:cs typeface="Times New Roman" panose="02020603050405020304" pitchFamily="18" charset="0"/>
                                  </a:rPr>
                                  <m:t>3</m:t>
                                </m:r>
                              </m:sub>
                            </m:sSub>
                            <m:r>
                              <a:rPr lang="en-US" altLang="zh-CN" sz="2200" b="0" i="1" smtClean="0">
                                <a:latin typeface="Cambria Math" panose="02040503050406030204" pitchFamily="18" charset="0"/>
                              </a:rPr>
                              <m:t>)</m:t>
                            </m:r>
                          </m:e>
                        </m:mr>
                        <m:mr>
                          <m:e/>
                          <m:e>
                            <m:r>
                              <a:rPr lang="zh-CN" altLang="en-US" sz="2200" b="0" i="0" smtClean="0">
                                <a:latin typeface="Cambria Math" panose="02040503050406030204" pitchFamily="18" charset="0"/>
                              </a:rPr>
                              <m:t>                          </m:t>
                            </m:r>
                            <m:r>
                              <a:rPr lang="en-US" altLang="zh-CN" sz="2200" b="0" i="0" smtClean="0">
                                <a:latin typeface="Cambria Math" panose="02040503050406030204" pitchFamily="18" charset="0"/>
                              </a:rPr>
                              <m:t>=</m:t>
                            </m:r>
                            <m:r>
                              <a:rPr lang="zh-CN" altLang="en-US" sz="2200" b="0" i="0">
                                <a:latin typeface="Cambria Math" panose="02040503050406030204" pitchFamily="18" charset="0"/>
                              </a:rPr>
                              <m:t> </m:t>
                            </m:r>
                            <m:sSub>
                              <m:sSubPr>
                                <m:ctrlPr>
                                  <a:rPr lang="zh-CN" altLang="zh-CN" sz="22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200" b="1" i="1"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zh-CN" altLang="en-US" sz="2200" i="1">
                                        <a:solidFill>
                                          <a:srgbClr val="836967"/>
                                        </a:solidFill>
                                        <a:latin typeface="Cambria Math" panose="02040503050406030204" pitchFamily="18" charset="0"/>
                                      </a:rPr>
                                    </m:ctrlPr>
                                  </m:sSubPr>
                                  <m:e>
                                    <m:r>
                                      <a:rPr lang="zh-CN" altLang="en-US" sz="2200" i="1">
                                        <a:latin typeface="Cambria Math" panose="02040503050406030204" pitchFamily="18" charset="0"/>
                                      </a:rPr>
                                      <m:t>𝜆</m:t>
                                    </m:r>
                                  </m:e>
                                  <m:sub>
                                    <m:r>
                                      <a:rPr lang="zh-CN" altLang="en-US" sz="2200">
                                        <a:latin typeface="Cambria Math" panose="02040503050406030204" pitchFamily="18" charset="0"/>
                                      </a:rPr>
                                      <m:t>1</m:t>
                                    </m:r>
                                  </m:sub>
                                </m:sSub>
                                <m:r>
                                  <a:rPr lang="en-US" altLang="zh-CN" sz="2200" b="1" i="1">
                                    <a:latin typeface="Cambria Math" panose="02040503050406030204" pitchFamily="18" charset="0"/>
                                    <a:cs typeface="Times New Roman" panose="02020603050405020304" pitchFamily="18" charset="0"/>
                                  </a:rPr>
                                  <m:t>𝐱</m:t>
                                </m:r>
                              </m:e>
                              <m:sub>
                                <m:r>
                                  <a:rPr lang="en-US" altLang="zh-CN" sz="2200" i="1">
                                    <a:latin typeface="Cambria Math" panose="02040503050406030204" pitchFamily="18" charset="0"/>
                                    <a:cs typeface="Times New Roman" panose="02020603050405020304" pitchFamily="18" charset="0"/>
                                  </a:rPr>
                                  <m:t>1</m:t>
                                </m:r>
                              </m:sub>
                            </m:sSub>
                            <m:r>
                              <a:rPr lang="en-US" altLang="zh-CN" sz="2200" i="1">
                                <a:latin typeface="Cambria Math" panose="02040503050406030204" pitchFamily="18" charset="0"/>
                                <a:cs typeface="Times New Roman" panose="02020603050405020304" pitchFamily="18" charset="0"/>
                              </a:rPr>
                              <m:t>, </m:t>
                            </m:r>
                            <m:sSub>
                              <m:sSubPr>
                                <m:ctrlPr>
                                  <a:rPr lang="zh-CN" altLang="zh-CN" sz="2200" i="1">
                                    <a:latin typeface="Cambria Math" panose="02040503050406030204" pitchFamily="18" charset="0"/>
                                    <a:ea typeface="Cambria Math" panose="02040503050406030204" pitchFamily="18" charset="0"/>
                                    <a:cs typeface="Times New Roman" panose="02020603050405020304" pitchFamily="18" charset="0"/>
                                  </a:rPr>
                                </m:ctrlPr>
                              </m:sSubPr>
                              <m:e>
                                <m:sSub>
                                  <m:sSubPr>
                                    <m:ctrlPr>
                                      <a:rPr lang="zh-CN" altLang="en-US" sz="2200" i="1">
                                        <a:solidFill>
                                          <a:srgbClr val="836967"/>
                                        </a:solidFill>
                                        <a:latin typeface="Cambria Math" panose="02040503050406030204" pitchFamily="18" charset="0"/>
                                      </a:rPr>
                                    </m:ctrlPr>
                                  </m:sSubPr>
                                  <m:e>
                                    <m:r>
                                      <a:rPr lang="zh-CN" altLang="en-US" sz="2200" i="1">
                                        <a:latin typeface="Cambria Math" panose="02040503050406030204" pitchFamily="18" charset="0"/>
                                      </a:rPr>
                                      <m:t>𝜆</m:t>
                                    </m:r>
                                  </m:e>
                                  <m:sub>
                                    <m:r>
                                      <a:rPr lang="zh-CN" altLang="en-US" sz="2200">
                                        <a:latin typeface="Cambria Math" panose="02040503050406030204" pitchFamily="18" charset="0"/>
                                      </a:rPr>
                                      <m:t>2</m:t>
                                    </m:r>
                                  </m:sub>
                                </m:sSub>
                                <m:r>
                                  <a:rPr lang="en-US" altLang="zh-CN" sz="2200" b="1" i="1">
                                    <a:latin typeface="Cambria Math" panose="02040503050406030204" pitchFamily="18" charset="0"/>
                                    <a:cs typeface="Times New Roman" panose="02020603050405020304" pitchFamily="18" charset="0"/>
                                  </a:rPr>
                                  <m:t>𝐱</m:t>
                                </m:r>
                              </m:e>
                              <m:sub>
                                <m:r>
                                  <a:rPr lang="en-US" altLang="zh-CN" sz="2200" i="1">
                                    <a:latin typeface="Cambria Math" panose="02040503050406030204" pitchFamily="18" charset="0"/>
                                    <a:cs typeface="Times New Roman" panose="02020603050405020304" pitchFamily="18" charset="0"/>
                                  </a:rPr>
                                  <m:t>2</m:t>
                                </m:r>
                              </m:sub>
                            </m:sSub>
                            <m:r>
                              <a:rPr lang="en-US" altLang="zh-CN" sz="2200" i="1">
                                <a:latin typeface="Cambria Math" panose="02040503050406030204" pitchFamily="18" charset="0"/>
                                <a:cs typeface="Times New Roman" panose="02020603050405020304" pitchFamily="18" charset="0"/>
                              </a:rPr>
                              <m:t>, </m:t>
                            </m:r>
                            <m:sSub>
                              <m:sSubPr>
                                <m:ctrlPr>
                                  <a:rPr lang="zh-CN" altLang="zh-CN" sz="2200" i="1">
                                    <a:latin typeface="Cambria Math" panose="02040503050406030204" pitchFamily="18" charset="0"/>
                                    <a:ea typeface="Cambria Math" panose="02040503050406030204" pitchFamily="18" charset="0"/>
                                    <a:cs typeface="Times New Roman" panose="02020603050405020304" pitchFamily="18" charset="0"/>
                                  </a:rPr>
                                </m:ctrlPr>
                              </m:sSubPr>
                              <m:e>
                                <m:sSub>
                                  <m:sSubPr>
                                    <m:ctrlPr>
                                      <a:rPr lang="zh-CN" altLang="en-US" sz="2200" i="1">
                                        <a:solidFill>
                                          <a:srgbClr val="836967"/>
                                        </a:solidFill>
                                        <a:latin typeface="Cambria Math" panose="02040503050406030204" pitchFamily="18" charset="0"/>
                                      </a:rPr>
                                    </m:ctrlPr>
                                  </m:sSubPr>
                                  <m:e>
                                    <m:r>
                                      <a:rPr lang="zh-CN" altLang="en-US" sz="2200" i="1">
                                        <a:latin typeface="Cambria Math" panose="02040503050406030204" pitchFamily="18" charset="0"/>
                                      </a:rPr>
                                      <m:t>𝜆</m:t>
                                    </m:r>
                                  </m:e>
                                  <m:sub>
                                    <m:r>
                                      <a:rPr lang="en-US" altLang="zh-CN" sz="2200" b="0" i="0" smtClean="0">
                                        <a:latin typeface="Cambria Math" panose="02040503050406030204" pitchFamily="18" charset="0"/>
                                      </a:rPr>
                                      <m:t>3</m:t>
                                    </m:r>
                                  </m:sub>
                                </m:sSub>
                                <m:r>
                                  <a:rPr lang="en-US" altLang="zh-CN" sz="2200" b="1" i="1">
                                    <a:latin typeface="Cambria Math" panose="02040503050406030204" pitchFamily="18" charset="0"/>
                                    <a:cs typeface="Times New Roman" panose="02020603050405020304" pitchFamily="18" charset="0"/>
                                  </a:rPr>
                                  <m:t>𝐱</m:t>
                                </m:r>
                              </m:e>
                              <m:sub>
                                <m:r>
                                  <a:rPr lang="en-US" altLang="zh-CN" sz="2200" i="1">
                                    <a:latin typeface="Cambria Math" panose="02040503050406030204" pitchFamily="18" charset="0"/>
                                    <a:cs typeface="Times New Roman" panose="02020603050405020304" pitchFamily="18" charset="0"/>
                                  </a:rPr>
                                  <m:t>3</m:t>
                                </m:r>
                              </m:sub>
                            </m:sSub>
                            <m:r>
                              <a:rPr lang="en-US" altLang="zh-CN" sz="2200" b="0" i="1" smtClean="0">
                                <a:latin typeface="Cambria Math" panose="02040503050406030204" pitchFamily="18" charset="0"/>
                                <a:cs typeface="Times New Roman" panose="02020603050405020304" pitchFamily="18" charset="0"/>
                              </a:rPr>
                              <m:t>)</m:t>
                            </m:r>
                            <m:r>
                              <a:rPr lang="zh-CN" altLang="en-US" sz="2200" b="0" i="0">
                                <a:latin typeface="Cambria Math" panose="02040503050406030204" pitchFamily="18" charset="0"/>
                              </a:rPr>
                              <m:t>=</m:t>
                            </m:r>
                            <m:r>
                              <a:rPr lang="en-US" altLang="zh-CN" sz="2200" b="0" i="1" smtClean="0">
                                <a:latin typeface="Cambria Math" panose="02040503050406030204" pitchFamily="18" charset="0"/>
                              </a:rPr>
                              <m:t>(</m:t>
                            </m:r>
                            <m:sSub>
                              <m:sSubPr>
                                <m:ctrlPr>
                                  <a:rPr lang="zh-CN" altLang="zh-CN" sz="22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200" b="1" i="1">
                                    <a:latin typeface="Cambria Math" panose="02040503050406030204" pitchFamily="18" charset="0"/>
                                    <a:cs typeface="Times New Roman" panose="02020603050405020304" pitchFamily="18" charset="0"/>
                                  </a:rPr>
                                  <m:t>𝐱</m:t>
                                </m:r>
                              </m:e>
                              <m:sub>
                                <m:r>
                                  <a:rPr lang="en-US" altLang="zh-CN" sz="2200" i="1">
                                    <a:latin typeface="Cambria Math" panose="02040503050406030204" pitchFamily="18" charset="0"/>
                                    <a:cs typeface="Times New Roman" panose="02020603050405020304" pitchFamily="18" charset="0"/>
                                  </a:rPr>
                                  <m:t>1</m:t>
                                </m:r>
                              </m:sub>
                            </m:sSub>
                            <m:r>
                              <a:rPr lang="en-US" altLang="zh-CN" sz="2200" i="1">
                                <a:latin typeface="Cambria Math" panose="02040503050406030204" pitchFamily="18" charset="0"/>
                                <a:cs typeface="Times New Roman" panose="02020603050405020304" pitchFamily="18" charset="0"/>
                              </a:rPr>
                              <m:t>, </m:t>
                            </m:r>
                            <m:sSub>
                              <m:sSubPr>
                                <m:ctrlPr>
                                  <a:rPr lang="zh-CN" altLang="zh-CN" sz="22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200" b="1" i="1">
                                    <a:latin typeface="Cambria Math" panose="02040503050406030204" pitchFamily="18" charset="0"/>
                                    <a:cs typeface="Times New Roman" panose="02020603050405020304" pitchFamily="18" charset="0"/>
                                  </a:rPr>
                                  <m:t>𝐱</m:t>
                                </m:r>
                              </m:e>
                              <m:sub>
                                <m:r>
                                  <a:rPr lang="en-US" altLang="zh-CN" sz="2200" i="1">
                                    <a:latin typeface="Cambria Math" panose="02040503050406030204" pitchFamily="18" charset="0"/>
                                    <a:cs typeface="Times New Roman" panose="02020603050405020304" pitchFamily="18" charset="0"/>
                                  </a:rPr>
                                  <m:t>2</m:t>
                                </m:r>
                              </m:sub>
                            </m:sSub>
                            <m:r>
                              <a:rPr lang="en-US" altLang="zh-CN" sz="2200" i="1">
                                <a:latin typeface="Cambria Math" panose="02040503050406030204" pitchFamily="18" charset="0"/>
                                <a:cs typeface="Times New Roman" panose="02020603050405020304" pitchFamily="18" charset="0"/>
                              </a:rPr>
                              <m:t>, </m:t>
                            </m:r>
                            <m:sSub>
                              <m:sSubPr>
                                <m:ctrlPr>
                                  <a:rPr lang="zh-CN" altLang="zh-CN" sz="22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200" b="1" i="1">
                                    <a:latin typeface="Cambria Math" panose="02040503050406030204" pitchFamily="18" charset="0"/>
                                    <a:cs typeface="Times New Roman" panose="02020603050405020304" pitchFamily="18" charset="0"/>
                                  </a:rPr>
                                  <m:t>𝐱</m:t>
                                </m:r>
                              </m:e>
                              <m:sub>
                                <m:r>
                                  <a:rPr lang="en-US" altLang="zh-CN" sz="2200" i="1">
                                    <a:latin typeface="Cambria Math" panose="02040503050406030204" pitchFamily="18" charset="0"/>
                                    <a:cs typeface="Times New Roman" panose="02020603050405020304" pitchFamily="18" charset="0"/>
                                  </a:rPr>
                                  <m:t>3</m:t>
                                </m:r>
                              </m:sub>
                            </m:sSub>
                            <m:r>
                              <a:rPr lang="en-US" altLang="zh-CN" sz="2200" b="0" i="1" smtClean="0">
                                <a:latin typeface="Cambria Math" panose="02040503050406030204" pitchFamily="18" charset="0"/>
                                <a:cs typeface="Times New Roman" panose="02020603050405020304" pitchFamily="18" charset="0"/>
                              </a:rPr>
                              <m:t>)</m:t>
                            </m:r>
                            <m:d>
                              <m:dPr>
                                <m:ctrlPr>
                                  <a:rPr lang="zh-CN" altLang="en-US" sz="2200" b="0" i="1">
                                    <a:solidFill>
                                      <a:srgbClr val="836967"/>
                                    </a:solidFill>
                                    <a:latin typeface="Cambria Math" panose="02040503050406030204" pitchFamily="18" charset="0"/>
                                  </a:rPr>
                                </m:ctrlPr>
                              </m:dPr>
                              <m:e>
                                <m:m>
                                  <m:mPr>
                                    <m:plcHide m:val="on"/>
                                    <m:mcs>
                                      <m:mc>
                                        <m:mcPr>
                                          <m:count m:val="3"/>
                                          <m:mcJc m:val="center"/>
                                        </m:mcPr>
                                      </m:mc>
                                    </m:mcs>
                                    <m:ctrlPr>
                                      <a:rPr lang="zh-CN" altLang="en-US" sz="2200" b="0" i="1">
                                        <a:solidFill>
                                          <a:srgbClr val="836967"/>
                                        </a:solidFill>
                                        <a:latin typeface="Cambria Math" panose="02040503050406030204" pitchFamily="18" charset="0"/>
                                      </a:rPr>
                                    </m:ctrlPr>
                                  </m:mPr>
                                  <m:mr>
                                    <m:e>
                                      <m:sSub>
                                        <m:sSubPr>
                                          <m:ctrlPr>
                                            <a:rPr lang="zh-CN" altLang="en-US" sz="2200" b="0" i="1">
                                              <a:solidFill>
                                                <a:srgbClr val="836967"/>
                                              </a:solidFill>
                                              <a:latin typeface="Cambria Math" panose="02040503050406030204" pitchFamily="18" charset="0"/>
                                            </a:rPr>
                                          </m:ctrlPr>
                                        </m:sSubPr>
                                        <m:e>
                                          <m:r>
                                            <a:rPr lang="zh-CN" altLang="en-US" sz="2200" b="0" i="1">
                                              <a:latin typeface="Cambria Math" panose="02040503050406030204" pitchFamily="18" charset="0"/>
                                            </a:rPr>
                                            <m:t>𝜆</m:t>
                                          </m:r>
                                        </m:e>
                                        <m:sub>
                                          <m:r>
                                            <a:rPr lang="zh-CN" altLang="en-US" sz="2200" b="0" i="0">
                                              <a:latin typeface="Cambria Math" panose="02040503050406030204" pitchFamily="18" charset="0"/>
                                            </a:rPr>
                                            <m:t>1</m:t>
                                          </m:r>
                                        </m:sub>
                                      </m:sSub>
                                    </m:e>
                                    <m:e/>
                                    <m:e/>
                                  </m:mr>
                                  <m:mr>
                                    <m:e/>
                                    <m:e>
                                      <m:sSub>
                                        <m:sSubPr>
                                          <m:ctrlPr>
                                            <a:rPr lang="zh-CN" altLang="en-US" sz="2200" b="0" i="1">
                                              <a:solidFill>
                                                <a:srgbClr val="836967"/>
                                              </a:solidFill>
                                              <a:latin typeface="Cambria Math" panose="02040503050406030204" pitchFamily="18" charset="0"/>
                                            </a:rPr>
                                          </m:ctrlPr>
                                        </m:sSubPr>
                                        <m:e>
                                          <m:r>
                                            <a:rPr lang="zh-CN" altLang="en-US" sz="2200" b="0" i="1">
                                              <a:latin typeface="Cambria Math" panose="02040503050406030204" pitchFamily="18" charset="0"/>
                                            </a:rPr>
                                            <m:t>𝜆</m:t>
                                          </m:r>
                                        </m:e>
                                        <m:sub>
                                          <m:r>
                                            <a:rPr lang="zh-CN" altLang="en-US" sz="2200" b="0" i="0">
                                              <a:latin typeface="Cambria Math" panose="02040503050406030204" pitchFamily="18" charset="0"/>
                                            </a:rPr>
                                            <m:t>2</m:t>
                                          </m:r>
                                        </m:sub>
                                      </m:sSub>
                                    </m:e>
                                    <m:e/>
                                  </m:mr>
                                  <m:mr>
                                    <m:e/>
                                    <m:e/>
                                    <m:e>
                                      <m:sSub>
                                        <m:sSubPr>
                                          <m:ctrlPr>
                                            <a:rPr lang="zh-CN" altLang="en-US" sz="2200" b="0" i="1">
                                              <a:solidFill>
                                                <a:srgbClr val="836967"/>
                                              </a:solidFill>
                                              <a:latin typeface="Cambria Math" panose="02040503050406030204" pitchFamily="18" charset="0"/>
                                            </a:rPr>
                                          </m:ctrlPr>
                                        </m:sSubPr>
                                        <m:e>
                                          <m:r>
                                            <a:rPr lang="zh-CN" altLang="en-US" sz="2200" b="0" i="1">
                                              <a:latin typeface="Cambria Math" panose="02040503050406030204" pitchFamily="18" charset="0"/>
                                            </a:rPr>
                                            <m:t>𝜆</m:t>
                                          </m:r>
                                        </m:e>
                                        <m:sub>
                                          <m:r>
                                            <a:rPr lang="zh-CN" altLang="en-US" sz="2200" b="0" i="0">
                                              <a:latin typeface="Cambria Math" panose="02040503050406030204" pitchFamily="18" charset="0"/>
                                            </a:rPr>
                                            <m:t>3</m:t>
                                          </m:r>
                                        </m:sub>
                                      </m:sSub>
                                    </m:e>
                                  </m:mr>
                                </m:m>
                              </m:e>
                            </m:d>
                            <m:r>
                              <a:rPr lang="zh-CN" altLang="en-US" sz="2200" b="0" i="0">
                                <a:latin typeface="Cambria Math" panose="02040503050406030204" pitchFamily="18" charset="0"/>
                              </a:rPr>
                              <m:t>,</m:t>
                            </m:r>
                          </m:e>
                        </m:mr>
                      </m:m>
                    </m:oMath>
                  </m:oMathPara>
                </a14:m>
                <a:endParaRPr lang="zh-CN" altLang="en-US" sz="2200" dirty="0"/>
              </a:p>
            </p:txBody>
          </p:sp>
        </mc:Choice>
        <mc:Fallback xmlns="">
          <p:sp>
            <p:nvSpPr>
              <p:cNvPr id="5" name="文本框 4">
                <a:extLst>
                  <a:ext uri="{FF2B5EF4-FFF2-40B4-BE49-F238E27FC236}">
                    <a16:creationId xmlns:a16="http://schemas.microsoft.com/office/drawing/2014/main" id="{12D2A605-DEB5-B123-20B7-A15F30386498}"/>
                  </a:ext>
                </a:extLst>
              </p:cNvPr>
              <p:cNvSpPr txBox="1">
                <a:spLocks noRot="1" noChangeAspect="1" noMove="1" noResize="1" noEditPoints="1" noAdjustHandles="1" noChangeArrowheads="1" noChangeShapeType="1" noTextEdit="1"/>
              </p:cNvSpPr>
              <p:nvPr/>
            </p:nvSpPr>
            <p:spPr>
              <a:xfrm>
                <a:off x="811576" y="1002823"/>
                <a:ext cx="6097836" cy="1439946"/>
              </a:xfrm>
              <a:prstGeom prst="rect">
                <a:avLst/>
              </a:prstGeom>
              <a:blipFill>
                <a:blip r:embed="rId2"/>
                <a:stretch>
                  <a:fillRect l="-624" t="-877" r="-34511" b="-526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1931D5D8-FC3C-D53D-4201-9417E3AEAA50}"/>
                  </a:ext>
                </a:extLst>
              </p:cNvPr>
              <p:cNvSpPr txBox="1"/>
              <p:nvPr/>
            </p:nvSpPr>
            <p:spPr>
              <a:xfrm>
                <a:off x="537072" y="2512046"/>
                <a:ext cx="10843352" cy="1194814"/>
              </a:xfrm>
              <a:prstGeom prst="rect">
                <a:avLst/>
              </a:prstGeom>
              <a:noFill/>
            </p:spPr>
            <p:txBody>
              <a:bodyPr wrap="square">
                <a:spAutoFit/>
              </a:bodyPr>
              <a:lstStyle/>
              <a:p>
                <a:pPr>
                  <a:spcBef>
                    <a:spcPts val="900"/>
                  </a:spcBef>
                  <a:spcAft>
                    <a:spcPts val="900"/>
                  </a:spcAft>
                </a:pPr>
                <a14:m>
                  <m:oMathPara xmlns:m="http://schemas.openxmlformats.org/officeDocument/2006/math">
                    <m:oMathParaPr>
                      <m:jc m:val="centerGroup"/>
                    </m:oMathParaPr>
                    <m:oMath xmlns:m="http://schemas.openxmlformats.org/officeDocument/2006/math">
                      <m:r>
                        <a:rPr lang="en-US" altLang="zh-CN" sz="2200" b="1" i="1">
                          <a:effectLst/>
                          <a:latin typeface="Cambria Math" panose="02040503050406030204" pitchFamily="18" charset="0"/>
                          <a:ea typeface="宋体" panose="02010600030101010101" pitchFamily="2" charset="-122"/>
                          <a:cs typeface="Times New Roman" panose="02020603050405020304" pitchFamily="18" charset="0"/>
                        </a:rPr>
                        <m:t>𝐏</m:t>
                      </m:r>
                      <m:r>
                        <a:rPr lang="en-US" altLang="zh-CN" sz="22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2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200" b="1" i="1">
                              <a:effectLst/>
                              <a:latin typeface="Cambria Math" panose="02040503050406030204" pitchFamily="18" charset="0"/>
                              <a:ea typeface="宋体" panose="02010600030101010101" pitchFamily="2" charset="-122"/>
                              <a:cs typeface="Times New Roman" panose="02020603050405020304" pitchFamily="18" charset="0"/>
                            </a:rPr>
                            <m:t>𝐱</m:t>
                          </m:r>
                        </m:e>
                        <m:sub>
                          <m:r>
                            <a:rPr lang="en-US" altLang="zh-CN" sz="2200" i="1">
                              <a:effectLst/>
                              <a:latin typeface="Cambria Math" panose="02040503050406030204" pitchFamily="18" charset="0"/>
                              <a:ea typeface="宋体" panose="02010600030101010101" pitchFamily="2" charset="-122"/>
                              <a:cs typeface="Times New Roman" panose="02020603050405020304" pitchFamily="18" charset="0"/>
                            </a:rPr>
                            <m:t>1</m:t>
                          </m:r>
                        </m:sub>
                      </m:sSub>
                      <m:r>
                        <a:rPr lang="en-US" altLang="zh-CN" sz="2200" i="1">
                          <a:effectLst/>
                          <a:latin typeface="Cambria Math" panose="02040503050406030204" pitchFamily="18" charset="0"/>
                          <a:ea typeface="宋体" panose="02010600030101010101" pitchFamily="2" charset="-122"/>
                          <a:cs typeface="Times New Roman" panose="02020603050405020304" pitchFamily="18" charset="0"/>
                        </a:rPr>
                        <m:t>, </m:t>
                      </m:r>
                      <m:sSub>
                        <m:sSubPr>
                          <m:ctrlPr>
                            <a:rPr lang="zh-CN" altLang="zh-CN" sz="22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200" b="1" i="1">
                              <a:effectLst/>
                              <a:latin typeface="Cambria Math" panose="02040503050406030204" pitchFamily="18" charset="0"/>
                              <a:ea typeface="宋体" panose="02010600030101010101" pitchFamily="2" charset="-122"/>
                              <a:cs typeface="Times New Roman" panose="02020603050405020304" pitchFamily="18" charset="0"/>
                            </a:rPr>
                            <m:t>𝐱</m:t>
                          </m:r>
                        </m:e>
                        <m:sub>
                          <m:r>
                            <a:rPr lang="en-US" altLang="zh-CN" sz="2200" i="1">
                              <a:effectLst/>
                              <a:latin typeface="Cambria Math" panose="02040503050406030204" pitchFamily="18" charset="0"/>
                              <a:ea typeface="宋体" panose="02010600030101010101" pitchFamily="2" charset="-122"/>
                              <a:cs typeface="Times New Roman" panose="02020603050405020304" pitchFamily="18" charset="0"/>
                            </a:rPr>
                            <m:t>2</m:t>
                          </m:r>
                        </m:sub>
                      </m:sSub>
                      <m:r>
                        <a:rPr lang="en-US" altLang="zh-CN" sz="2200" i="1">
                          <a:effectLst/>
                          <a:latin typeface="Cambria Math" panose="02040503050406030204" pitchFamily="18" charset="0"/>
                          <a:ea typeface="宋体" panose="02010600030101010101" pitchFamily="2" charset="-122"/>
                          <a:cs typeface="Times New Roman" panose="02020603050405020304" pitchFamily="18" charset="0"/>
                        </a:rPr>
                        <m:t>, </m:t>
                      </m:r>
                      <m:sSub>
                        <m:sSubPr>
                          <m:ctrlPr>
                            <a:rPr lang="zh-CN" altLang="zh-CN" sz="22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200" b="1" i="1">
                              <a:effectLst/>
                              <a:latin typeface="Cambria Math" panose="02040503050406030204" pitchFamily="18" charset="0"/>
                              <a:ea typeface="宋体" panose="02010600030101010101" pitchFamily="2" charset="-122"/>
                              <a:cs typeface="Times New Roman" panose="02020603050405020304" pitchFamily="18" charset="0"/>
                            </a:rPr>
                            <m:t>𝐱</m:t>
                          </m:r>
                        </m:e>
                        <m:sub>
                          <m:r>
                            <a:rPr lang="en-US" altLang="zh-CN" sz="2200" i="1">
                              <a:effectLst/>
                              <a:latin typeface="Cambria Math" panose="02040503050406030204" pitchFamily="18" charset="0"/>
                              <a:ea typeface="宋体" panose="02010600030101010101" pitchFamily="2" charset="-122"/>
                              <a:cs typeface="Times New Roman" panose="02020603050405020304" pitchFamily="18" charset="0"/>
                            </a:rPr>
                            <m:t>3</m:t>
                          </m:r>
                        </m:sub>
                      </m:sSub>
                      <m:r>
                        <a:rPr lang="en-US" altLang="zh-CN" sz="2200" i="1">
                          <a:effectLst/>
                          <a:latin typeface="Cambria Math" panose="02040503050406030204" pitchFamily="18" charset="0"/>
                          <a:ea typeface="宋体" panose="02010600030101010101" pitchFamily="2" charset="-122"/>
                          <a:cs typeface="Times New Roman" panose="02020603050405020304" pitchFamily="18" charset="0"/>
                        </a:rPr>
                        <m:t>),  </m:t>
                      </m:r>
                      <m:r>
                        <a:rPr lang="en-US" altLang="zh-CN" sz="2200" b="1" i="1">
                          <a:effectLst/>
                          <a:latin typeface="Cambria Math" panose="02040503050406030204" pitchFamily="18" charset="0"/>
                          <a:ea typeface="宋体" panose="02010600030101010101" pitchFamily="2" charset="-122"/>
                          <a:cs typeface="Times New Roman" panose="02020603050405020304" pitchFamily="18" charset="0"/>
                        </a:rPr>
                        <m:t>𝚲</m:t>
                      </m:r>
                      <m:r>
                        <a:rPr lang="en-US" altLang="zh-CN" sz="2200" i="1">
                          <a:effectLst/>
                          <a:latin typeface="Cambria Math" panose="02040503050406030204" pitchFamily="18" charset="0"/>
                          <a:ea typeface="宋体" panose="02010600030101010101" pitchFamily="2" charset="-122"/>
                          <a:cs typeface="Times New Roman" panose="02020603050405020304" pitchFamily="18" charset="0"/>
                        </a:rPr>
                        <m:t>=</m:t>
                      </m:r>
                      <m:d>
                        <m:dPr>
                          <m:ctrlPr>
                            <a:rPr lang="zh-CN" altLang="zh-CN" sz="2200" i="1">
                              <a:effectLst/>
                              <a:latin typeface="Cambria Math" panose="02040503050406030204" pitchFamily="18" charset="0"/>
                              <a:ea typeface="Cambria Math" panose="02040503050406030204" pitchFamily="18" charset="0"/>
                              <a:cs typeface="Times New Roman" panose="02020603050405020304" pitchFamily="18" charset="0"/>
                            </a:rPr>
                          </m:ctrlPr>
                        </m:dPr>
                        <m:e>
                          <m:m>
                            <m:mPr>
                              <m:plcHide m:val="on"/>
                              <m:mcs>
                                <m:mc>
                                  <m:mcPr>
                                    <m:count m:val="3"/>
                                    <m:mcJc m:val="center"/>
                                  </m:mcPr>
                                </m:mc>
                              </m:mcs>
                              <m:ctrlPr>
                                <a:rPr lang="zh-CN" altLang="zh-CN" sz="2200" i="1">
                                  <a:effectLst/>
                                  <a:latin typeface="Cambria Math" panose="02040503050406030204" pitchFamily="18" charset="0"/>
                                  <a:ea typeface="Cambria Math" panose="02040503050406030204" pitchFamily="18" charset="0"/>
                                  <a:cs typeface="Times New Roman" panose="02020603050405020304" pitchFamily="18" charset="0"/>
                                </a:rPr>
                              </m:ctrlPr>
                            </m:mPr>
                            <m:mr>
                              <m:e>
                                <m:sSub>
                                  <m:sSubPr>
                                    <m:ctrlPr>
                                      <a:rPr lang="zh-CN" altLang="zh-CN" sz="22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200" i="1">
                                        <a:effectLst/>
                                        <a:latin typeface="Cambria Math" panose="02040503050406030204" pitchFamily="18" charset="0"/>
                                        <a:ea typeface="宋体" panose="02010600030101010101" pitchFamily="2" charset="-122"/>
                                        <a:cs typeface="Times New Roman" panose="02020603050405020304" pitchFamily="18" charset="0"/>
                                      </a:rPr>
                                      <m:t>𝜆</m:t>
                                    </m:r>
                                  </m:e>
                                  <m:sub>
                                    <m:r>
                                      <a:rPr lang="en-US" altLang="zh-CN" sz="2200" i="1">
                                        <a:effectLst/>
                                        <a:latin typeface="Cambria Math" panose="02040503050406030204" pitchFamily="18" charset="0"/>
                                        <a:ea typeface="宋体" panose="02010600030101010101" pitchFamily="2" charset="-122"/>
                                        <a:cs typeface="Times New Roman" panose="02020603050405020304" pitchFamily="18" charset="0"/>
                                      </a:rPr>
                                      <m:t>1</m:t>
                                    </m:r>
                                  </m:sub>
                                </m:sSub>
                              </m:e>
                              <m:e/>
                              <m:e/>
                            </m:mr>
                            <m:mr>
                              <m:e/>
                              <m:e>
                                <m:sSub>
                                  <m:sSubPr>
                                    <m:ctrlPr>
                                      <a:rPr lang="zh-CN" altLang="zh-CN" sz="22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200" i="1">
                                        <a:effectLst/>
                                        <a:latin typeface="Cambria Math" panose="02040503050406030204" pitchFamily="18" charset="0"/>
                                        <a:ea typeface="宋体" panose="02010600030101010101" pitchFamily="2" charset="-122"/>
                                        <a:cs typeface="Times New Roman" panose="02020603050405020304" pitchFamily="18" charset="0"/>
                                      </a:rPr>
                                      <m:t>𝜆</m:t>
                                    </m:r>
                                  </m:e>
                                  <m:sub>
                                    <m:r>
                                      <a:rPr lang="en-US" altLang="zh-CN" sz="2200" i="1">
                                        <a:effectLst/>
                                        <a:latin typeface="Cambria Math" panose="02040503050406030204" pitchFamily="18" charset="0"/>
                                        <a:ea typeface="宋体" panose="02010600030101010101" pitchFamily="2" charset="-122"/>
                                        <a:cs typeface="Times New Roman" panose="02020603050405020304" pitchFamily="18" charset="0"/>
                                      </a:rPr>
                                      <m:t>2</m:t>
                                    </m:r>
                                  </m:sub>
                                </m:sSub>
                              </m:e>
                              <m:e/>
                            </m:mr>
                            <m:mr>
                              <m:e/>
                              <m:e/>
                              <m:e>
                                <m:sSub>
                                  <m:sSubPr>
                                    <m:ctrlPr>
                                      <a:rPr lang="zh-CN" altLang="zh-CN" sz="22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200" i="1">
                                        <a:effectLst/>
                                        <a:latin typeface="Cambria Math" panose="02040503050406030204" pitchFamily="18" charset="0"/>
                                        <a:ea typeface="宋体" panose="02010600030101010101" pitchFamily="2" charset="-122"/>
                                        <a:cs typeface="Times New Roman" panose="02020603050405020304" pitchFamily="18" charset="0"/>
                                      </a:rPr>
                                      <m:t>𝜆</m:t>
                                    </m:r>
                                  </m:e>
                                  <m:sub>
                                    <m:r>
                                      <a:rPr lang="en-US" altLang="zh-CN" sz="2200" i="1">
                                        <a:effectLst/>
                                        <a:latin typeface="Cambria Math" panose="02040503050406030204" pitchFamily="18" charset="0"/>
                                        <a:ea typeface="宋体" panose="02010600030101010101" pitchFamily="2" charset="-122"/>
                                        <a:cs typeface="Times New Roman" panose="02020603050405020304" pitchFamily="18" charset="0"/>
                                      </a:rPr>
                                      <m:t>3</m:t>
                                    </m:r>
                                  </m:sub>
                                </m:sSub>
                              </m:e>
                            </m:mr>
                          </m:m>
                        </m:e>
                      </m:d>
                      <m:r>
                        <a:rPr lang="en-US" altLang="zh-CN" sz="2200" i="1">
                          <a:effectLst/>
                          <a:latin typeface="Cambria Math" panose="02040503050406030204" pitchFamily="18" charset="0"/>
                          <a:ea typeface="宋体" panose="02010600030101010101" pitchFamily="2" charset="-122"/>
                          <a:cs typeface="Times New Roman" panose="02020603050405020304" pitchFamily="18" charset="0"/>
                        </a:rPr>
                        <m:t>,</m:t>
                      </m:r>
                    </m:oMath>
                  </m:oMathPara>
                </a14:m>
                <a:endParaRPr lang="zh-CN" altLang="zh-CN" sz="2200" dirty="0">
                  <a:effectLst/>
                  <a:latin typeface="Cambria" panose="02040503050406030204" pitchFamily="18" charset="0"/>
                  <a:ea typeface="宋体" panose="02010600030101010101" pitchFamily="2" charset="-122"/>
                  <a:cs typeface="Times New Roman" panose="02020603050405020304" pitchFamily="18" charset="0"/>
                </a:endParaRPr>
              </a:p>
            </p:txBody>
          </p:sp>
        </mc:Choice>
        <mc:Fallback xmlns="">
          <p:sp>
            <p:nvSpPr>
              <p:cNvPr id="7" name="文本框 6">
                <a:extLst>
                  <a:ext uri="{FF2B5EF4-FFF2-40B4-BE49-F238E27FC236}">
                    <a16:creationId xmlns:a16="http://schemas.microsoft.com/office/drawing/2014/main" id="{1931D5D8-FC3C-D53D-4201-9417E3AEAA50}"/>
                  </a:ext>
                </a:extLst>
              </p:cNvPr>
              <p:cNvSpPr txBox="1">
                <a:spLocks noRot="1" noChangeAspect="1" noMove="1" noResize="1" noEditPoints="1" noAdjustHandles="1" noChangeArrowheads="1" noChangeShapeType="1" noTextEdit="1"/>
              </p:cNvSpPr>
              <p:nvPr/>
            </p:nvSpPr>
            <p:spPr>
              <a:xfrm>
                <a:off x="537072" y="2512046"/>
                <a:ext cx="10843352" cy="1194814"/>
              </a:xfrm>
              <a:prstGeom prst="rect">
                <a:avLst/>
              </a:prstGeom>
              <a:blipFill>
                <a:blip r:embed="rId3"/>
                <a:stretch>
                  <a:fillRect t="-1053"/>
                </a:stretch>
              </a:blipFill>
            </p:spPr>
            <p:txBody>
              <a:bodyPr/>
              <a:lstStyle/>
              <a:p>
                <a:r>
                  <a:rPr lang="zh-CN" altLang="en-US">
                    <a:noFill/>
                  </a:rPr>
                  <a:t> </a:t>
                </a:r>
              </a:p>
            </p:txBody>
          </p:sp>
        </mc:Fallback>
      </mc:AlternateContent>
      <p:sp>
        <p:nvSpPr>
          <p:cNvPr id="8" name="文本框 7">
            <a:extLst>
              <a:ext uri="{FF2B5EF4-FFF2-40B4-BE49-F238E27FC236}">
                <a16:creationId xmlns:a16="http://schemas.microsoft.com/office/drawing/2014/main" id="{13118A6A-C9BD-8A70-DE8F-59003573DA00}"/>
              </a:ext>
            </a:extLst>
          </p:cNvPr>
          <p:cNvSpPr txBox="1"/>
          <p:nvPr/>
        </p:nvSpPr>
        <p:spPr>
          <a:xfrm>
            <a:off x="537072" y="2442769"/>
            <a:ext cx="492443" cy="461665"/>
          </a:xfrm>
          <a:prstGeom prst="rect">
            <a:avLst/>
          </a:prstGeom>
          <a:noFill/>
        </p:spPr>
        <p:txBody>
          <a:bodyPr wrap="none" rtlCol="0">
            <a:spAutoFit/>
          </a:bodyPr>
          <a:lstStyle/>
          <a:p>
            <a:r>
              <a:rPr kumimoji="1" lang="zh-CN" altLang="en-US" sz="2400" dirty="0"/>
              <a:t>记</a:t>
            </a:r>
          </a:p>
        </p:txBody>
      </p:sp>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064479BA-8E95-07E4-6179-4F8778544864}"/>
                  </a:ext>
                </a:extLst>
              </p:cNvPr>
              <p:cNvSpPr txBox="1"/>
              <p:nvPr/>
            </p:nvSpPr>
            <p:spPr>
              <a:xfrm>
                <a:off x="537072" y="3512785"/>
                <a:ext cx="10843352" cy="3134833"/>
              </a:xfrm>
              <a:prstGeom prst="rect">
                <a:avLst/>
              </a:prstGeom>
              <a:noFill/>
            </p:spPr>
            <p:txBody>
              <a:bodyPr wrap="square">
                <a:spAutoFit/>
              </a:bodyPr>
              <a:lstStyle/>
              <a:p>
                <a:pPr>
                  <a:spcBef>
                    <a:spcPts val="900"/>
                  </a:spcBef>
                  <a:spcAft>
                    <a:spcPts val="900"/>
                  </a:spcAft>
                </a:pPr>
                <a:r>
                  <a:rPr lang="en-US" altLang="zh-CN" sz="2200" dirty="0" err="1">
                    <a:effectLst/>
                    <a:latin typeface="宋体" panose="02010600030101010101" pitchFamily="2" charset="-122"/>
                    <a:ea typeface="宋体" panose="02010600030101010101" pitchFamily="2" charset="-122"/>
                    <a:cs typeface="Times New Roman" panose="02020603050405020304" pitchFamily="18" charset="0"/>
                  </a:rPr>
                  <a:t>则</a:t>
                </a:r>
                <a:endParaRPr lang="zh-CN" altLang="zh-CN" sz="2200" dirty="0">
                  <a:effectLst/>
                  <a:latin typeface="Cambria" panose="02040503050406030204" pitchFamily="18" charset="0"/>
                  <a:ea typeface="宋体" panose="02010600030101010101" pitchFamily="2" charset="-122"/>
                  <a:cs typeface="Times New Roman" panose="02020603050405020304" pitchFamily="18" charset="0"/>
                </a:endParaRPr>
              </a:p>
              <a:p>
                <a:pPr>
                  <a:spcBef>
                    <a:spcPts val="900"/>
                  </a:spcBef>
                  <a:spcAft>
                    <a:spcPts val="900"/>
                  </a:spcAft>
                </a:pPr>
                <a14:m>
                  <m:oMathPara xmlns:m="http://schemas.openxmlformats.org/officeDocument/2006/math">
                    <m:oMathParaPr>
                      <m:jc m:val="centerGroup"/>
                    </m:oMathParaPr>
                    <m:oMath xmlns:m="http://schemas.openxmlformats.org/officeDocument/2006/math">
                      <m:r>
                        <a:rPr lang="en-US" altLang="zh-CN" sz="2200" b="1" i="1">
                          <a:effectLst/>
                          <a:latin typeface="Cambria Math" panose="02040503050406030204" pitchFamily="18" charset="0"/>
                          <a:ea typeface="宋体" panose="02010600030101010101" pitchFamily="2" charset="-122"/>
                          <a:cs typeface="Times New Roman" panose="02020603050405020304" pitchFamily="18" charset="0"/>
                        </a:rPr>
                        <m:t>𝐀𝐏</m:t>
                      </m:r>
                      <m:r>
                        <a:rPr lang="en-US" altLang="zh-CN" sz="22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200" b="1" i="1">
                          <a:effectLst/>
                          <a:latin typeface="Cambria Math" panose="02040503050406030204" pitchFamily="18" charset="0"/>
                          <a:ea typeface="宋体" panose="02010600030101010101" pitchFamily="2" charset="-122"/>
                          <a:cs typeface="Times New Roman" panose="02020603050405020304" pitchFamily="18" charset="0"/>
                        </a:rPr>
                        <m:t>𝐏</m:t>
                      </m:r>
                      <m:r>
                        <a:rPr lang="en-US" altLang="zh-CN" sz="2200" b="1" i="1">
                          <a:effectLst/>
                          <a:latin typeface="Cambria Math" panose="02040503050406030204" pitchFamily="18" charset="0"/>
                          <a:ea typeface="宋体" panose="02010600030101010101" pitchFamily="2" charset="-122"/>
                          <a:cs typeface="Times New Roman" panose="02020603050405020304" pitchFamily="18" charset="0"/>
                        </a:rPr>
                        <m:t>𝚲</m:t>
                      </m:r>
                      <m:r>
                        <a:rPr lang="en-US" altLang="zh-CN" sz="2200" i="1">
                          <a:effectLst/>
                          <a:latin typeface="Cambria Math" panose="02040503050406030204" pitchFamily="18" charset="0"/>
                          <a:ea typeface="宋体" panose="02010600030101010101" pitchFamily="2" charset="-122"/>
                          <a:cs typeface="Times New Roman" panose="02020603050405020304" pitchFamily="18" charset="0"/>
                        </a:rPr>
                        <m:t>.</m:t>
                      </m:r>
                    </m:oMath>
                  </m:oMathPara>
                </a14:m>
                <a:endParaRPr lang="zh-CN" altLang="zh-CN" sz="2200" dirty="0">
                  <a:effectLst/>
                  <a:latin typeface="Cambria" panose="02040503050406030204" pitchFamily="18" charset="0"/>
                  <a:ea typeface="宋体" panose="02010600030101010101" pitchFamily="2" charset="-122"/>
                  <a:cs typeface="Times New Roman" panose="02020603050405020304" pitchFamily="18" charset="0"/>
                </a:endParaRPr>
              </a:p>
              <a:p>
                <a:pPr>
                  <a:spcBef>
                    <a:spcPts val="900"/>
                  </a:spcBef>
                  <a:spcAft>
                    <a:spcPts val="900"/>
                  </a:spcAft>
                </a:pPr>
                <a:r>
                  <a:rPr lang="zh-CN" altLang="zh-CN" sz="2200" dirty="0">
                    <a:effectLst/>
                    <a:latin typeface="Cambria" panose="02040503050406030204" pitchFamily="18" charset="0"/>
                    <a:ea typeface="宋体" panose="02010600030101010101" pitchFamily="2" charset="-122"/>
                    <a:cs typeface="Times New Roman" panose="02020603050405020304" pitchFamily="18" charset="0"/>
                  </a:rPr>
                  <a:t>又 </a:t>
                </a:r>
                <a14:m>
                  <m:oMath xmlns:m="http://schemas.openxmlformats.org/officeDocument/2006/math">
                    <m:r>
                      <a:rPr lang="en-US" altLang="zh-CN" sz="22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200" b="1" i="1">
                        <a:effectLst/>
                        <a:latin typeface="Cambria Math" panose="02040503050406030204" pitchFamily="18" charset="0"/>
                        <a:ea typeface="宋体" panose="02010600030101010101" pitchFamily="2" charset="-122"/>
                        <a:cs typeface="Times New Roman" panose="02020603050405020304" pitchFamily="18" charset="0"/>
                      </a:rPr>
                      <m:t>𝐏</m:t>
                    </m:r>
                    <m:r>
                      <a:rPr lang="en-US" altLang="zh-CN" sz="2200" i="1">
                        <a:effectLst/>
                        <a:latin typeface="Cambria Math" panose="02040503050406030204" pitchFamily="18" charset="0"/>
                        <a:ea typeface="宋体" panose="02010600030101010101" pitchFamily="2" charset="-122"/>
                        <a:cs typeface="Times New Roman" panose="02020603050405020304" pitchFamily="18" charset="0"/>
                      </a:rPr>
                      <m:t>|=−27≠0</m:t>
                    </m:r>
                  </m:oMath>
                </a14:m>
                <a:r>
                  <a:rPr lang="en-US" altLang="zh-CN" sz="22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200" dirty="0">
                    <a:effectLst/>
                    <a:latin typeface="Cambria" panose="02040503050406030204" pitchFamily="18" charset="0"/>
                    <a:ea typeface="宋体" panose="02010600030101010101" pitchFamily="2" charset="-122"/>
                    <a:cs typeface="Times New Roman" panose="02020603050405020304" pitchFamily="18" charset="0"/>
                  </a:rPr>
                  <a:t>故存在可逆矩阵 </a:t>
                </a:r>
                <a14:m>
                  <m:oMath xmlns:m="http://schemas.openxmlformats.org/officeDocument/2006/math">
                    <m:r>
                      <a:rPr lang="en-US" altLang="zh-CN" sz="2200" b="1" i="1">
                        <a:effectLst/>
                        <a:latin typeface="Cambria Math" panose="02040503050406030204" pitchFamily="18" charset="0"/>
                        <a:ea typeface="宋体" panose="02010600030101010101" pitchFamily="2" charset="-122"/>
                        <a:cs typeface="Times New Roman" panose="02020603050405020304" pitchFamily="18" charset="0"/>
                      </a:rPr>
                      <m:t>𝐏</m:t>
                    </m:r>
                    <m:r>
                      <a:rPr lang="en-US" altLang="zh-CN" sz="2200" i="1">
                        <a:effectLst/>
                        <a:latin typeface="Cambria Math" panose="02040503050406030204" pitchFamily="18" charset="0"/>
                        <a:ea typeface="宋体" panose="02010600030101010101" pitchFamily="2" charset="-122"/>
                        <a:cs typeface="Times New Roman" panose="02020603050405020304" pitchFamily="18" charset="0"/>
                      </a:rPr>
                      <m:t>=</m:t>
                    </m:r>
                    <m:d>
                      <m:dPr>
                        <m:ctrlPr>
                          <a:rPr lang="zh-CN" altLang="zh-CN" sz="2200" i="1">
                            <a:effectLst/>
                            <a:latin typeface="Cambria Math" panose="02040503050406030204" pitchFamily="18" charset="0"/>
                            <a:ea typeface="Cambria Math" panose="02040503050406030204" pitchFamily="18" charset="0"/>
                            <a:cs typeface="Times New Roman" panose="02020603050405020304" pitchFamily="18" charset="0"/>
                          </a:rPr>
                        </m:ctrlPr>
                      </m:dPr>
                      <m:e>
                        <m:m>
                          <m:mPr>
                            <m:plcHide m:val="on"/>
                            <m:mcs>
                              <m:mc>
                                <m:mcPr>
                                  <m:count m:val="3"/>
                                  <m:mcJc m:val="center"/>
                                </m:mcPr>
                              </m:mc>
                            </m:mcs>
                            <m:ctrlPr>
                              <a:rPr lang="zh-CN" altLang="zh-CN" sz="2200" i="1">
                                <a:effectLst/>
                                <a:latin typeface="Cambria Math" panose="02040503050406030204" pitchFamily="18" charset="0"/>
                                <a:ea typeface="Cambria Math" panose="02040503050406030204" pitchFamily="18" charset="0"/>
                                <a:cs typeface="Times New Roman" panose="02020603050405020304" pitchFamily="18" charset="0"/>
                              </a:rPr>
                            </m:ctrlPr>
                          </m:mPr>
                          <m:mr>
                            <m:e>
                              <m:r>
                                <a:rPr lang="en-US" altLang="zh-CN" sz="2200" i="1">
                                  <a:effectLst/>
                                  <a:latin typeface="Cambria Math" panose="02040503050406030204" pitchFamily="18" charset="0"/>
                                  <a:ea typeface="宋体" panose="02010600030101010101" pitchFamily="2" charset="-122"/>
                                  <a:cs typeface="Times New Roman" panose="02020603050405020304" pitchFamily="18" charset="0"/>
                                </a:rPr>
                                <m:t>1</m:t>
                              </m:r>
                            </m:e>
                            <m:e>
                              <m:r>
                                <a:rPr lang="en-US" altLang="zh-CN" sz="2200" i="1">
                                  <a:effectLst/>
                                  <a:latin typeface="Cambria Math" panose="02040503050406030204" pitchFamily="18" charset="0"/>
                                  <a:ea typeface="宋体" panose="02010600030101010101" pitchFamily="2" charset="-122"/>
                                  <a:cs typeface="Times New Roman" panose="02020603050405020304" pitchFamily="18" charset="0"/>
                                </a:rPr>
                                <m:t>2</m:t>
                              </m:r>
                            </m:e>
                            <m:e>
                              <m:r>
                                <a:rPr lang="en-US" altLang="zh-CN" sz="2200" i="1">
                                  <a:effectLst/>
                                  <a:latin typeface="Cambria Math" panose="02040503050406030204" pitchFamily="18" charset="0"/>
                                  <a:ea typeface="宋体" panose="02010600030101010101" pitchFamily="2" charset="-122"/>
                                  <a:cs typeface="Times New Roman" panose="02020603050405020304" pitchFamily="18" charset="0"/>
                                </a:rPr>
                                <m:t>2</m:t>
                              </m:r>
                            </m:e>
                          </m:mr>
                          <m:mr>
                            <m:e>
                              <m:r>
                                <a:rPr lang="en-US" altLang="zh-CN" sz="2200" i="1">
                                  <a:effectLst/>
                                  <a:latin typeface="Cambria Math" panose="02040503050406030204" pitchFamily="18" charset="0"/>
                                  <a:ea typeface="宋体" panose="02010600030101010101" pitchFamily="2" charset="-122"/>
                                  <a:cs typeface="Times New Roman" panose="02020603050405020304" pitchFamily="18" charset="0"/>
                                </a:rPr>
                                <m:t>2</m:t>
                              </m:r>
                            </m:e>
                            <m:e>
                              <m:r>
                                <a:rPr lang="en-US" altLang="zh-CN" sz="2200" i="1">
                                  <a:effectLst/>
                                  <a:latin typeface="Cambria Math" panose="02040503050406030204" pitchFamily="18" charset="0"/>
                                  <a:ea typeface="宋体" panose="02010600030101010101" pitchFamily="2" charset="-122"/>
                                  <a:cs typeface="Times New Roman" panose="02020603050405020304" pitchFamily="18" charset="0"/>
                                </a:rPr>
                                <m:t>1</m:t>
                              </m:r>
                            </m:e>
                            <m:e>
                              <m:r>
                                <a:rPr lang="en-US" altLang="zh-CN" sz="2200" i="1">
                                  <a:effectLst/>
                                  <a:latin typeface="Cambria Math" panose="02040503050406030204" pitchFamily="18" charset="0"/>
                                  <a:ea typeface="宋体" panose="02010600030101010101" pitchFamily="2" charset="-122"/>
                                  <a:cs typeface="Times New Roman" panose="02020603050405020304" pitchFamily="18" charset="0"/>
                                </a:rPr>
                                <m:t>−2</m:t>
                              </m:r>
                            </m:e>
                          </m:mr>
                          <m:mr>
                            <m:e>
                              <m:r>
                                <a:rPr lang="en-US" altLang="zh-CN" sz="2200" i="1">
                                  <a:effectLst/>
                                  <a:latin typeface="Cambria Math" panose="02040503050406030204" pitchFamily="18" charset="0"/>
                                  <a:ea typeface="宋体" panose="02010600030101010101" pitchFamily="2" charset="-122"/>
                                  <a:cs typeface="Times New Roman" panose="02020603050405020304" pitchFamily="18" charset="0"/>
                                </a:rPr>
                                <m:t>2</m:t>
                              </m:r>
                            </m:e>
                            <m:e>
                              <m:r>
                                <a:rPr lang="en-US" altLang="zh-CN" sz="2200" i="1">
                                  <a:effectLst/>
                                  <a:latin typeface="Cambria Math" panose="02040503050406030204" pitchFamily="18" charset="0"/>
                                  <a:ea typeface="宋体" panose="02010600030101010101" pitchFamily="2" charset="-122"/>
                                  <a:cs typeface="Times New Roman" panose="02020603050405020304" pitchFamily="18" charset="0"/>
                                </a:rPr>
                                <m:t>−2</m:t>
                              </m:r>
                            </m:e>
                            <m:e>
                              <m:r>
                                <a:rPr lang="en-US" altLang="zh-CN" sz="2200" i="1">
                                  <a:effectLst/>
                                  <a:latin typeface="Cambria Math" panose="02040503050406030204" pitchFamily="18" charset="0"/>
                                  <a:ea typeface="宋体" panose="02010600030101010101" pitchFamily="2" charset="-122"/>
                                  <a:cs typeface="Times New Roman" panose="02020603050405020304" pitchFamily="18" charset="0"/>
                                </a:rPr>
                                <m:t>1</m:t>
                              </m:r>
                            </m:e>
                          </m:mr>
                        </m:m>
                      </m:e>
                    </m:d>
                  </m:oMath>
                </a14:m>
                <a:r>
                  <a:rPr lang="en-US" altLang="zh-CN" sz="22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200" dirty="0">
                    <a:effectLst/>
                    <a:latin typeface="Cambria" panose="02040503050406030204" pitchFamily="18" charset="0"/>
                    <a:ea typeface="宋体" panose="02010600030101010101" pitchFamily="2" charset="-122"/>
                    <a:cs typeface="Times New Roman" panose="02020603050405020304" pitchFamily="18" charset="0"/>
                  </a:rPr>
                  <a:t>使得</a:t>
                </a:r>
              </a:p>
              <a:p>
                <a:pPr>
                  <a:spcBef>
                    <a:spcPts val="900"/>
                  </a:spcBef>
                  <a:spcAft>
                    <a:spcPts val="900"/>
                  </a:spcAft>
                </a:pPr>
                <a14:m>
                  <m:oMathPara xmlns:m="http://schemas.openxmlformats.org/officeDocument/2006/math">
                    <m:oMathParaPr>
                      <m:jc m:val="centerGroup"/>
                    </m:oMathParaPr>
                    <m:oMath xmlns:m="http://schemas.openxmlformats.org/officeDocument/2006/math">
                      <m:sSup>
                        <m:sSupPr>
                          <m:ctrlPr>
                            <a:rPr lang="zh-CN" altLang="zh-CN" sz="22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200" b="1" i="1">
                              <a:effectLst/>
                              <a:latin typeface="Cambria Math" panose="02040503050406030204" pitchFamily="18" charset="0"/>
                              <a:ea typeface="宋体" panose="02010600030101010101" pitchFamily="2" charset="-122"/>
                              <a:cs typeface="Times New Roman" panose="02020603050405020304" pitchFamily="18" charset="0"/>
                            </a:rPr>
                            <m:t>𝐏</m:t>
                          </m:r>
                        </m:e>
                        <m:sup>
                          <m:r>
                            <a:rPr lang="en-US" altLang="zh-CN" sz="2200" i="1">
                              <a:effectLst/>
                              <a:latin typeface="Cambria Math" panose="02040503050406030204" pitchFamily="18" charset="0"/>
                              <a:ea typeface="宋体" panose="02010600030101010101" pitchFamily="2" charset="-122"/>
                              <a:cs typeface="Times New Roman" panose="02020603050405020304" pitchFamily="18" charset="0"/>
                            </a:rPr>
                            <m:t>−1</m:t>
                          </m:r>
                        </m:sup>
                      </m:sSup>
                      <m:r>
                        <a:rPr lang="en-US" altLang="zh-CN" sz="2200" b="1" i="1">
                          <a:effectLst/>
                          <a:latin typeface="Cambria Math" panose="02040503050406030204" pitchFamily="18" charset="0"/>
                          <a:ea typeface="宋体" panose="02010600030101010101" pitchFamily="2" charset="-122"/>
                          <a:cs typeface="Times New Roman" panose="02020603050405020304" pitchFamily="18" charset="0"/>
                        </a:rPr>
                        <m:t>𝐀𝐏</m:t>
                      </m:r>
                      <m:r>
                        <a:rPr lang="en-US" altLang="zh-CN" sz="2200" i="1">
                          <a:effectLst/>
                          <a:latin typeface="Cambria Math" panose="02040503050406030204" pitchFamily="18" charset="0"/>
                          <a:ea typeface="宋体" panose="02010600030101010101" pitchFamily="2" charset="-122"/>
                          <a:cs typeface="Times New Roman" panose="02020603050405020304" pitchFamily="18" charset="0"/>
                        </a:rPr>
                        <m:t>=</m:t>
                      </m:r>
                      <m:d>
                        <m:dPr>
                          <m:ctrlPr>
                            <a:rPr lang="zh-CN" altLang="zh-CN" sz="2200" i="1">
                              <a:effectLst/>
                              <a:latin typeface="Cambria Math" panose="02040503050406030204" pitchFamily="18" charset="0"/>
                              <a:ea typeface="Cambria Math" panose="02040503050406030204" pitchFamily="18" charset="0"/>
                              <a:cs typeface="Times New Roman" panose="02020603050405020304" pitchFamily="18" charset="0"/>
                            </a:rPr>
                          </m:ctrlPr>
                        </m:dPr>
                        <m:e>
                          <m:m>
                            <m:mPr>
                              <m:plcHide m:val="on"/>
                              <m:mcs>
                                <m:mc>
                                  <m:mcPr>
                                    <m:count m:val="3"/>
                                    <m:mcJc m:val="center"/>
                                  </m:mcPr>
                                </m:mc>
                              </m:mcs>
                              <m:ctrlPr>
                                <a:rPr lang="zh-CN" altLang="zh-CN" sz="2200" i="1">
                                  <a:effectLst/>
                                  <a:latin typeface="Cambria Math" panose="02040503050406030204" pitchFamily="18" charset="0"/>
                                  <a:ea typeface="Cambria Math" panose="02040503050406030204" pitchFamily="18" charset="0"/>
                                  <a:cs typeface="Times New Roman" panose="02020603050405020304" pitchFamily="18" charset="0"/>
                                </a:rPr>
                              </m:ctrlPr>
                            </m:mPr>
                            <m:mr>
                              <m:e>
                                <m:r>
                                  <a:rPr lang="en-US" altLang="zh-CN" sz="2200" i="1">
                                    <a:effectLst/>
                                    <a:latin typeface="Cambria Math" panose="02040503050406030204" pitchFamily="18" charset="0"/>
                                    <a:ea typeface="宋体" panose="02010600030101010101" pitchFamily="2" charset="-122"/>
                                    <a:cs typeface="Times New Roman" panose="02020603050405020304" pitchFamily="18" charset="0"/>
                                  </a:rPr>
                                  <m:t>−2</m:t>
                                </m:r>
                              </m:e>
                              <m:e>
                                <m:r>
                                  <a:rPr lang="en-US" altLang="zh-CN" sz="2200" i="1">
                                    <a:effectLst/>
                                    <a:latin typeface="Cambria Math" panose="02040503050406030204" pitchFamily="18" charset="0"/>
                                    <a:ea typeface="宋体" panose="02010600030101010101" pitchFamily="2" charset="-122"/>
                                    <a:cs typeface="Times New Roman" panose="02020603050405020304" pitchFamily="18" charset="0"/>
                                  </a:rPr>
                                  <m:t>0</m:t>
                                </m:r>
                              </m:e>
                              <m:e>
                                <m:r>
                                  <a:rPr lang="en-US" altLang="zh-CN" sz="2200" i="1">
                                    <a:effectLst/>
                                    <a:latin typeface="Cambria Math" panose="02040503050406030204" pitchFamily="18" charset="0"/>
                                    <a:ea typeface="宋体" panose="02010600030101010101" pitchFamily="2" charset="-122"/>
                                    <a:cs typeface="Times New Roman" panose="02020603050405020304" pitchFamily="18" charset="0"/>
                                  </a:rPr>
                                  <m:t>0</m:t>
                                </m:r>
                              </m:e>
                            </m:mr>
                            <m:mr>
                              <m:e>
                                <m:r>
                                  <a:rPr lang="en-US" altLang="zh-CN" sz="2200" i="1">
                                    <a:effectLst/>
                                    <a:latin typeface="Cambria Math" panose="02040503050406030204" pitchFamily="18" charset="0"/>
                                    <a:ea typeface="宋体" panose="02010600030101010101" pitchFamily="2" charset="-122"/>
                                    <a:cs typeface="Times New Roman" panose="02020603050405020304" pitchFamily="18" charset="0"/>
                                  </a:rPr>
                                  <m:t>0</m:t>
                                </m:r>
                              </m:e>
                              <m:e>
                                <m:r>
                                  <a:rPr lang="en-US" altLang="zh-CN" sz="2200" i="1">
                                    <a:effectLst/>
                                    <a:latin typeface="Cambria Math" panose="02040503050406030204" pitchFamily="18" charset="0"/>
                                    <a:ea typeface="宋体" panose="02010600030101010101" pitchFamily="2" charset="-122"/>
                                    <a:cs typeface="Times New Roman" panose="02020603050405020304" pitchFamily="18" charset="0"/>
                                  </a:rPr>
                                  <m:t>1</m:t>
                                </m:r>
                              </m:e>
                              <m:e>
                                <m:r>
                                  <a:rPr lang="en-US" altLang="zh-CN" sz="2200" i="1">
                                    <a:effectLst/>
                                    <a:latin typeface="Cambria Math" panose="02040503050406030204" pitchFamily="18" charset="0"/>
                                    <a:ea typeface="宋体" panose="02010600030101010101" pitchFamily="2" charset="-122"/>
                                    <a:cs typeface="Times New Roman" panose="02020603050405020304" pitchFamily="18" charset="0"/>
                                  </a:rPr>
                                  <m:t>0</m:t>
                                </m:r>
                              </m:e>
                            </m:mr>
                            <m:mr>
                              <m:e>
                                <m:r>
                                  <a:rPr lang="en-US" altLang="zh-CN" sz="2200" i="1">
                                    <a:effectLst/>
                                    <a:latin typeface="Cambria Math" panose="02040503050406030204" pitchFamily="18" charset="0"/>
                                    <a:ea typeface="宋体" panose="02010600030101010101" pitchFamily="2" charset="-122"/>
                                    <a:cs typeface="Times New Roman" panose="02020603050405020304" pitchFamily="18" charset="0"/>
                                  </a:rPr>
                                  <m:t>0</m:t>
                                </m:r>
                              </m:e>
                              <m:e>
                                <m:r>
                                  <a:rPr lang="en-US" altLang="zh-CN" sz="2200" i="1">
                                    <a:effectLst/>
                                    <a:latin typeface="Cambria Math" panose="02040503050406030204" pitchFamily="18" charset="0"/>
                                    <a:ea typeface="宋体" panose="02010600030101010101" pitchFamily="2" charset="-122"/>
                                    <a:cs typeface="Times New Roman" panose="02020603050405020304" pitchFamily="18" charset="0"/>
                                  </a:rPr>
                                  <m:t>0</m:t>
                                </m:r>
                              </m:e>
                              <m:e>
                                <m:r>
                                  <a:rPr lang="en-US" altLang="zh-CN" sz="2200" i="1">
                                    <a:effectLst/>
                                    <a:latin typeface="Cambria Math" panose="02040503050406030204" pitchFamily="18" charset="0"/>
                                    <a:ea typeface="宋体" panose="02010600030101010101" pitchFamily="2" charset="-122"/>
                                    <a:cs typeface="Times New Roman" panose="02020603050405020304" pitchFamily="18" charset="0"/>
                                  </a:rPr>
                                  <m:t>4</m:t>
                                </m:r>
                              </m:e>
                            </m:mr>
                          </m:m>
                        </m:e>
                      </m:d>
                      <m:r>
                        <a:rPr lang="en-US" altLang="zh-CN" sz="2200" i="1">
                          <a:effectLst/>
                          <a:latin typeface="Cambria Math" panose="02040503050406030204" pitchFamily="18" charset="0"/>
                          <a:ea typeface="宋体" panose="02010600030101010101" pitchFamily="2" charset="-122"/>
                          <a:cs typeface="Times New Roman" panose="02020603050405020304" pitchFamily="18" charset="0"/>
                        </a:rPr>
                        <m:t>.</m:t>
                      </m:r>
                    </m:oMath>
                  </m:oMathPara>
                </a14:m>
                <a:endParaRPr lang="zh-CN" altLang="zh-CN" sz="2200" dirty="0">
                  <a:effectLst/>
                  <a:latin typeface="Cambria" panose="02040503050406030204" pitchFamily="18" charset="0"/>
                  <a:ea typeface="宋体" panose="02010600030101010101" pitchFamily="2" charset="-122"/>
                  <a:cs typeface="Times New Roman" panose="02020603050405020304" pitchFamily="18" charset="0"/>
                </a:endParaRPr>
              </a:p>
            </p:txBody>
          </p:sp>
        </mc:Choice>
        <mc:Fallback xmlns="">
          <p:sp>
            <p:nvSpPr>
              <p:cNvPr id="9" name="文本框 8">
                <a:extLst>
                  <a:ext uri="{FF2B5EF4-FFF2-40B4-BE49-F238E27FC236}">
                    <a16:creationId xmlns:a16="http://schemas.microsoft.com/office/drawing/2014/main" id="{064479BA-8E95-07E4-6179-4F8778544864}"/>
                  </a:ext>
                </a:extLst>
              </p:cNvPr>
              <p:cNvSpPr txBox="1">
                <a:spLocks noRot="1" noChangeAspect="1" noMove="1" noResize="1" noEditPoints="1" noAdjustHandles="1" noChangeArrowheads="1" noChangeShapeType="1" noTextEdit="1"/>
              </p:cNvSpPr>
              <p:nvPr/>
            </p:nvSpPr>
            <p:spPr>
              <a:xfrm>
                <a:off x="537072" y="3512785"/>
                <a:ext cx="10843352" cy="3134833"/>
              </a:xfrm>
              <a:prstGeom prst="rect">
                <a:avLst/>
              </a:prstGeom>
              <a:blipFill>
                <a:blip r:embed="rId4"/>
                <a:stretch>
                  <a:fillRect l="-702" t="-161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999817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BB6E42E0-DF11-CCA4-1C0F-AFB4DBA807BF}"/>
                  </a:ext>
                </a:extLst>
              </p:cNvPr>
              <p:cNvSpPr txBox="1"/>
              <p:nvPr/>
            </p:nvSpPr>
            <p:spPr>
              <a:xfrm>
                <a:off x="903383" y="3247088"/>
                <a:ext cx="9166034" cy="461665"/>
              </a:xfrm>
              <a:prstGeom prst="rect">
                <a:avLst/>
              </a:prstGeom>
              <a:noFill/>
            </p:spPr>
            <p:txBody>
              <a:bodyPr wrap="square">
                <a:spAutoFit/>
              </a:bodyPr>
              <a:lstStyle/>
              <a:p>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这个例题就是在将</a:t>
                </a:r>
                <a:r>
                  <a:rPr lang="zh-CN" altLang="zh-CN" sz="2400" dirty="0">
                    <a:solidFill>
                      <a:srgbClr val="FF0000"/>
                    </a:solidFill>
                    <a:effectLst/>
                    <a:latin typeface="Cambria" panose="02040503050406030204" pitchFamily="18" charset="0"/>
                    <a:ea typeface="宋体" panose="02010600030101010101" pitchFamily="2" charset="-122"/>
                    <a:cs typeface="Times New Roman" panose="02020603050405020304" pitchFamily="18" charset="0"/>
                  </a:rPr>
                  <a:t>矩阵 </a:t>
                </a:r>
                <a14:m>
                  <m:oMath xmlns:m="http://schemas.openxmlformats.org/officeDocument/2006/math">
                    <m:r>
                      <a:rPr lang="en-US" altLang="zh-CN" sz="2400" b="1" i="1">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𝐀</m:t>
                    </m:r>
                    <m:r>
                      <a:rPr lang="en-US" altLang="zh-CN" sz="2400" b="1">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 </m:t>
                    </m:r>
                  </m:oMath>
                </a14:m>
                <a:r>
                  <a:rPr lang="zh-CN" altLang="zh-CN" sz="2400" dirty="0">
                    <a:solidFill>
                      <a:srgbClr val="FF0000"/>
                    </a:solidFill>
                    <a:effectLst/>
                    <a:latin typeface="Cambria" panose="02040503050406030204" pitchFamily="18" charset="0"/>
                    <a:ea typeface="宋体" panose="02010600030101010101" pitchFamily="2" charset="-122"/>
                    <a:cs typeface="Times New Roman" panose="02020603050405020304" pitchFamily="18" charset="0"/>
                  </a:rPr>
                  <a:t>对角化</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后续会详细讨论这个问题</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endParaRPr lang="zh-CN" altLang="en-US" sz="2400" dirty="0"/>
              </a:p>
            </p:txBody>
          </p:sp>
        </mc:Choice>
        <mc:Fallback xmlns="">
          <p:sp>
            <p:nvSpPr>
              <p:cNvPr id="3" name="文本框 2">
                <a:extLst>
                  <a:ext uri="{FF2B5EF4-FFF2-40B4-BE49-F238E27FC236}">
                    <a16:creationId xmlns:a16="http://schemas.microsoft.com/office/drawing/2014/main" id="{BB6E42E0-DF11-CCA4-1C0F-AFB4DBA807BF}"/>
                  </a:ext>
                </a:extLst>
              </p:cNvPr>
              <p:cNvSpPr txBox="1">
                <a:spLocks noRot="1" noChangeAspect="1" noMove="1" noResize="1" noEditPoints="1" noAdjustHandles="1" noChangeArrowheads="1" noChangeShapeType="1" noTextEdit="1"/>
              </p:cNvSpPr>
              <p:nvPr/>
            </p:nvSpPr>
            <p:spPr>
              <a:xfrm>
                <a:off x="903383" y="3247088"/>
                <a:ext cx="9166034" cy="461665"/>
              </a:xfrm>
              <a:prstGeom prst="rect">
                <a:avLst/>
              </a:prstGeom>
              <a:blipFill>
                <a:blip r:embed="rId2"/>
                <a:stretch>
                  <a:fillRect l="-416" t="-16216" b="-2702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0116873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B263FD90-9C26-CEAF-E386-C5AE8CCE089A}"/>
                  </a:ext>
                </a:extLst>
              </p:cNvPr>
              <p:cNvSpPr txBox="1"/>
              <p:nvPr/>
            </p:nvSpPr>
            <p:spPr>
              <a:xfrm>
                <a:off x="246043" y="876884"/>
                <a:ext cx="11699914" cy="1128514"/>
              </a:xfrm>
              <a:prstGeom prst="rect">
                <a:avLst/>
              </a:prstGeom>
              <a:noFill/>
            </p:spPr>
            <p:txBody>
              <a:bodyPr wrap="square">
                <a:spAutoFit/>
              </a:bodyPr>
              <a:lstStyle/>
              <a:p>
                <a:pPr indent="304800">
                  <a:lnSpc>
                    <a:spcPct val="150000"/>
                  </a:lnSpc>
                  <a:spcBef>
                    <a:spcPts val="900"/>
                  </a:spcBef>
                  <a:spcAft>
                    <a:spcPts val="900"/>
                  </a:spcAft>
                </a:pPr>
                <a:r>
                  <a:rPr lang="en-US" altLang="zh-CN" sz="2400" dirty="0" err="1">
                    <a:effectLst/>
                    <a:latin typeface="Cambria" panose="02040503050406030204" pitchFamily="18" charset="0"/>
                    <a:ea typeface="宋体" panose="02010600030101010101" pitchFamily="2" charset="-122"/>
                    <a:cs typeface="Times New Roman" panose="02020603050405020304" pitchFamily="18" charset="0"/>
                  </a:rPr>
                  <a:t>MatLab</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求特征值和特征向量很方便</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en-US"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用命令 </a:t>
                </a:r>
                <a14:m>
                  <m:oMath xmlns:m="http://schemas.openxmlformats.org/officeDocument/2006/math">
                    <m:r>
                      <m:rPr>
                        <m:sty m:val="p"/>
                      </m:rPr>
                      <a:rPr lang="en-US" altLang="zh-CN" sz="2400">
                        <a:effectLst/>
                        <a:latin typeface="Cambria Math" panose="02040503050406030204" pitchFamily="18" charset="0"/>
                        <a:ea typeface="宋体" panose="02010600030101010101" pitchFamily="2" charset="-122"/>
                        <a:cs typeface="Times New Roman" panose="02020603050405020304" pitchFamily="18" charset="0"/>
                      </a:rPr>
                      <m:t>eig</m:t>
                    </m:r>
                    <m:r>
                      <a:rPr lang="en-US" altLang="zh-CN" sz="2400">
                        <a:effectLst/>
                        <a:latin typeface="Cambria Math" panose="02040503050406030204" pitchFamily="18" charset="0"/>
                        <a:ea typeface="宋体" panose="02010600030101010101" pitchFamily="2" charset="-122"/>
                        <a:cs typeface="Times New Roman" panose="02020603050405020304" pitchFamily="18" charset="0"/>
                      </a:rPr>
                      <m:t>(</m:t>
                    </m:r>
                    <m:r>
                      <m:rPr>
                        <m:sty m:val="p"/>
                      </m:rPr>
                      <a:rPr lang="en-US" altLang="zh-CN" sz="2400">
                        <a:effectLst/>
                        <a:latin typeface="Cambria Math" panose="02040503050406030204" pitchFamily="18" charset="0"/>
                        <a:ea typeface="宋体" panose="02010600030101010101" pitchFamily="2" charset="-122"/>
                        <a:cs typeface="Times New Roman" panose="02020603050405020304" pitchFamily="18" charset="0"/>
                      </a:rPr>
                      <m:t>A</m:t>
                    </m:r>
                    <m:r>
                      <a:rPr lang="en-US" altLang="zh-CN" sz="2400">
                        <a:effectLst/>
                        <a:latin typeface="Cambria Math" panose="02040503050406030204" pitchFamily="18" charset="0"/>
                        <a:ea typeface="宋体" panose="02010600030101010101" pitchFamily="2" charset="-122"/>
                        <a:cs typeface="Times New Roman" panose="02020603050405020304" pitchFamily="18" charset="0"/>
                      </a:rPr>
                      <m:t>)</m:t>
                    </m:r>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可以同时得到特征向量和特征值</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下图是对上面例题的结论进行了验证</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endParaRPr lang="zh-CN" altLang="zh-CN" sz="2400" dirty="0">
                  <a:effectLst/>
                  <a:latin typeface="Cambria" panose="02040503050406030204" pitchFamily="18" charset="0"/>
                  <a:ea typeface="宋体" panose="02010600030101010101" pitchFamily="2" charset="-122"/>
                  <a:cs typeface="Times New Roman" panose="02020603050405020304" pitchFamily="18" charset="0"/>
                </a:endParaRPr>
              </a:p>
            </p:txBody>
          </p:sp>
        </mc:Choice>
        <mc:Fallback xmlns="">
          <p:sp>
            <p:nvSpPr>
              <p:cNvPr id="3" name="文本框 2">
                <a:extLst>
                  <a:ext uri="{FF2B5EF4-FFF2-40B4-BE49-F238E27FC236}">
                    <a16:creationId xmlns:a16="http://schemas.microsoft.com/office/drawing/2014/main" id="{B263FD90-9C26-CEAF-E386-C5AE8CCE089A}"/>
                  </a:ext>
                </a:extLst>
              </p:cNvPr>
              <p:cNvSpPr txBox="1">
                <a:spLocks noRot="1" noChangeAspect="1" noMove="1" noResize="1" noEditPoints="1" noAdjustHandles="1" noChangeArrowheads="1" noChangeShapeType="1" noTextEdit="1"/>
              </p:cNvSpPr>
              <p:nvPr/>
            </p:nvSpPr>
            <p:spPr>
              <a:xfrm>
                <a:off x="246043" y="876884"/>
                <a:ext cx="11699914" cy="1128514"/>
              </a:xfrm>
              <a:prstGeom prst="rect">
                <a:avLst/>
              </a:prstGeom>
              <a:blipFill>
                <a:blip r:embed="rId2"/>
                <a:stretch>
                  <a:fillRect l="-759" r="-542" b="-12360"/>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658C326E-1863-82F5-747D-EAA56F893D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6531" y="2140714"/>
            <a:ext cx="2344757" cy="3692992"/>
          </a:xfrm>
          <a:prstGeom prst="rect">
            <a:avLst/>
          </a:prstGeom>
          <a:ln>
            <a:solidFill>
              <a:schemeClr val="accent5">
                <a:lumMod val="75000"/>
              </a:schemeClr>
            </a:solidFill>
          </a:ln>
        </p:spPr>
      </p:pic>
      <p:pic>
        <p:nvPicPr>
          <p:cNvPr id="7" name="图片 6">
            <a:extLst>
              <a:ext uri="{FF2B5EF4-FFF2-40B4-BE49-F238E27FC236}">
                <a16:creationId xmlns:a16="http://schemas.microsoft.com/office/drawing/2014/main" id="{34A316E4-D79C-68E0-19E9-626078A2F90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70924" y="2140714"/>
            <a:ext cx="3112074" cy="4519545"/>
          </a:xfrm>
          <a:prstGeom prst="rect">
            <a:avLst/>
          </a:prstGeom>
          <a:ln>
            <a:solidFill>
              <a:schemeClr val="accent5">
                <a:lumMod val="75000"/>
              </a:schemeClr>
            </a:solidFill>
          </a:ln>
        </p:spPr>
      </p:pic>
      <p:pic>
        <p:nvPicPr>
          <p:cNvPr id="9" name="图片 8">
            <a:extLst>
              <a:ext uri="{FF2B5EF4-FFF2-40B4-BE49-F238E27FC236}">
                <a16:creationId xmlns:a16="http://schemas.microsoft.com/office/drawing/2014/main" id="{CD0542DC-6152-B414-8463-CC8A5C9F478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17894" y="2092409"/>
            <a:ext cx="2898125" cy="4532965"/>
          </a:xfrm>
          <a:prstGeom prst="rect">
            <a:avLst/>
          </a:prstGeom>
          <a:ln>
            <a:solidFill>
              <a:schemeClr val="accent5">
                <a:lumMod val="75000"/>
              </a:schemeClr>
            </a:solidFill>
          </a:ln>
        </p:spPr>
      </p:pic>
    </p:spTree>
    <p:extLst>
      <p:ext uri="{BB962C8B-B14F-4D97-AF65-F5344CB8AC3E}">
        <p14:creationId xmlns:p14="http://schemas.microsoft.com/office/powerpoint/2010/main" val="5376836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086B90BA-B234-743F-B02F-54F247EF8A44}"/>
                  </a:ext>
                </a:extLst>
              </p:cNvPr>
              <p:cNvSpPr txBox="1"/>
              <p:nvPr/>
            </p:nvSpPr>
            <p:spPr>
              <a:xfrm>
                <a:off x="517792" y="1113471"/>
                <a:ext cx="10653311" cy="2028761"/>
              </a:xfrm>
              <a:prstGeom prst="rect">
                <a:avLst/>
              </a:prstGeom>
              <a:noFill/>
            </p:spPr>
            <p:txBody>
              <a:bodyPr wrap="square">
                <a:spAutoFit/>
              </a:bodyPr>
              <a:lstStyle/>
              <a:p>
                <a:pPr>
                  <a:lnSpc>
                    <a:spcPct val="150000"/>
                  </a:lnSpc>
                  <a:spcBef>
                    <a:spcPts val="900"/>
                  </a:spcBef>
                  <a:spcAft>
                    <a:spcPts val="900"/>
                  </a:spcAft>
                </a:pPr>
                <a:r>
                  <a:rPr lang="zh-CN" altLang="zh-CN" sz="2400" b="1" dirty="0">
                    <a:solidFill>
                      <a:srgbClr val="0070C0"/>
                    </a:solidFill>
                    <a:effectLst/>
                    <a:latin typeface="Cambria" panose="02040503050406030204" pitchFamily="18" charset="0"/>
                    <a:ea typeface="宋体" panose="02010600030101010101" pitchFamily="2" charset="-122"/>
                    <a:cs typeface="Times New Roman" panose="02020603050405020304" pitchFamily="18" charset="0"/>
                  </a:rPr>
                  <a:t>定义 </a:t>
                </a:r>
                <a:r>
                  <a:rPr lang="en-US" altLang="zh-CN" sz="2400" b="1" dirty="0">
                    <a:solidFill>
                      <a:srgbClr val="0070C0"/>
                    </a:solidFill>
                    <a:effectLst/>
                    <a:latin typeface="Cambria" panose="02040503050406030204" pitchFamily="18" charset="0"/>
                    <a:ea typeface="宋体" panose="02010600030101010101" pitchFamily="2" charset="-122"/>
                    <a:cs typeface="Times New Roman" panose="02020603050405020304" pitchFamily="18" charset="0"/>
                  </a:rPr>
                  <a:t>6.1.1</a:t>
                </a:r>
                <a:r>
                  <a:rPr lang="en-US" altLang="zh-CN" sz="2400" dirty="0">
                    <a:solidFill>
                      <a:srgbClr val="0070C0"/>
                    </a:solidFill>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设</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14:m>
                  <m:oMath xmlns:m="http://schemas.openxmlformats.org/officeDocument/2006/math">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𝑨</m:t>
                    </m:r>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是</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14:m>
                  <m:oMath xmlns:m="http://schemas.openxmlformats.org/officeDocument/2006/math">
                    <m:r>
                      <m:rPr>
                        <m:sty m:val="p"/>
                      </m:rPr>
                      <a:rPr lang="en-US" altLang="zh-CN" sz="2400">
                        <a:effectLst/>
                        <a:latin typeface="Cambria Math" panose="02040503050406030204" pitchFamily="18" charset="0"/>
                        <a:ea typeface="宋体" panose="02010600030101010101" pitchFamily="2" charset="-122"/>
                        <a:cs typeface="Times New Roman" panose="02020603050405020304" pitchFamily="18" charset="0"/>
                      </a:rPr>
                      <m:t>n</m:t>
                    </m:r>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阶矩阵</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若存在数</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14:m>
                  <m:oMath xmlns:m="http://schemas.openxmlformats.org/officeDocument/2006/math">
                    <m:r>
                      <m:rPr>
                        <m:sty m:val="p"/>
                      </m:rPr>
                      <a:rPr lang="en-US" altLang="zh-CN" sz="2400">
                        <a:effectLst/>
                        <a:latin typeface="Cambria Math" panose="02040503050406030204" pitchFamily="18" charset="0"/>
                        <a:ea typeface="宋体" panose="02010600030101010101" pitchFamily="2" charset="-122"/>
                        <a:cs typeface="Times New Roman" panose="02020603050405020304" pitchFamily="18" charset="0"/>
                      </a:rPr>
                      <m:t>λ</m:t>
                    </m:r>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和</a:t>
                </a:r>
                <a:r>
                  <a:rPr lang="en-US" altLang="zh-CN" sz="2400" i="1" dirty="0">
                    <a:effectLst/>
                    <a:latin typeface="Cambria" panose="02040503050406030204" pitchFamily="18" charset="0"/>
                    <a:ea typeface="宋体" panose="02010600030101010101" pitchFamily="2" charset="-122"/>
                    <a:cs typeface="Times New Roman" panose="02020603050405020304" pitchFamily="18" charset="0"/>
                  </a:rPr>
                  <a:t> </a:t>
                </a:r>
                <a14:m>
                  <m:oMath xmlns:m="http://schemas.openxmlformats.org/officeDocument/2006/math">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𝑛</m:t>
                    </m:r>
                  </m:oMath>
                </a14:m>
                <a:r>
                  <a:rPr lang="en-US" altLang="zh-CN" sz="2400" i="1"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维非零向量</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14:m>
                  <m:oMath xmlns:m="http://schemas.openxmlformats.org/officeDocument/2006/math">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𝒙</m:t>
                    </m:r>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使得</a:t>
                </a:r>
              </a:p>
              <a:p>
                <a:pPr algn="ctr">
                  <a:lnSpc>
                    <a:spcPct val="150000"/>
                  </a:lnSpc>
                  <a:spcBef>
                    <a:spcPts val="900"/>
                  </a:spcBef>
                  <a:spcAft>
                    <a:spcPts val="900"/>
                  </a:spcAft>
                </a:pPr>
                <a14:m>
                  <m:oMathPara xmlns:m="http://schemas.openxmlformats.org/officeDocument/2006/math">
                    <m:oMathParaPr>
                      <m:jc m:val="centerGroup"/>
                    </m:oMathParaPr>
                    <m:oMath xmlns:m="http://schemas.openxmlformats.org/officeDocument/2006/math">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𝑨𝒙</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𝜆</m:t>
                      </m:r>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𝒙</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oMath>
                  </m:oMathPara>
                </a14:m>
                <a:endParaRPr lang="zh-CN" altLang="zh-CN" sz="2400" dirty="0">
                  <a:effectLst/>
                  <a:latin typeface="Cambria" panose="02040503050406030204" pitchFamily="18" charset="0"/>
                  <a:ea typeface="宋体" panose="02010600030101010101" pitchFamily="2" charset="-122"/>
                  <a:cs typeface="Times New Roman" panose="02020603050405020304" pitchFamily="18" charset="0"/>
                </a:endParaRPr>
              </a:p>
              <a:p>
                <a:pPr>
                  <a:lnSpc>
                    <a:spcPct val="150000"/>
                  </a:lnSpc>
                  <a:spcBef>
                    <a:spcPts val="900"/>
                  </a:spcBef>
                  <a:spcAft>
                    <a:spcPts val="900"/>
                  </a:spcAft>
                </a:pP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则 </a:t>
                </a:r>
                <a14:m>
                  <m:oMath xmlns:m="http://schemas.openxmlformats.org/officeDocument/2006/math">
                    <m:r>
                      <m:rPr>
                        <m:sty m:val="p"/>
                      </m:rPr>
                      <a:rPr lang="en-US" altLang="zh-CN" sz="2400">
                        <a:effectLst/>
                        <a:latin typeface="Cambria Math" panose="02040503050406030204" pitchFamily="18" charset="0"/>
                        <a:ea typeface="宋体" panose="02010600030101010101" pitchFamily="2" charset="-122"/>
                        <a:cs typeface="Times New Roman" panose="02020603050405020304" pitchFamily="18" charset="0"/>
                      </a:rPr>
                      <m:t>λ</m:t>
                    </m:r>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称为矩阵</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14:m>
                  <m:oMath xmlns:m="http://schemas.openxmlformats.org/officeDocument/2006/math">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𝑨</m:t>
                    </m:r>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的</a:t>
                </a:r>
                <a:r>
                  <a:rPr lang="zh-CN" altLang="zh-CN" sz="2400" b="1" dirty="0">
                    <a:solidFill>
                      <a:srgbClr val="FF0000"/>
                    </a:solidFill>
                    <a:effectLst/>
                    <a:latin typeface="Cambria" panose="02040503050406030204" pitchFamily="18" charset="0"/>
                    <a:ea typeface="宋体" panose="02010600030101010101" pitchFamily="2" charset="-122"/>
                    <a:cs typeface="Times New Roman" panose="02020603050405020304" pitchFamily="18" charset="0"/>
                  </a:rPr>
                  <a:t>特征值</a:t>
                </a:r>
                <a:r>
                  <a:rPr lang="en-US" altLang="zh-CN" sz="2400" i="1" dirty="0">
                    <a:effectLst/>
                    <a:latin typeface="Cambria" panose="02040503050406030204" pitchFamily="18" charset="0"/>
                    <a:ea typeface="宋体" panose="02010600030101010101" pitchFamily="2" charset="-122"/>
                    <a:cs typeface="Times New Roman" panose="02020603050405020304" pitchFamily="18" charset="0"/>
                  </a:rPr>
                  <a:t>; </a:t>
                </a:r>
                <a14:m>
                  <m:oMath xmlns:m="http://schemas.openxmlformats.org/officeDocument/2006/math">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𝒙</m:t>
                    </m:r>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称为矩阵</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14:m>
                  <m:oMath xmlns:m="http://schemas.openxmlformats.org/officeDocument/2006/math">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𝑨</m:t>
                    </m:r>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的对应于特征值</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14:m>
                  <m:oMath xmlns:m="http://schemas.openxmlformats.org/officeDocument/2006/math">
                    <m:r>
                      <m:rPr>
                        <m:sty m:val="p"/>
                      </m:rPr>
                      <a:rPr lang="en-US" altLang="zh-CN" sz="2400">
                        <a:effectLst/>
                        <a:latin typeface="Cambria Math" panose="02040503050406030204" pitchFamily="18" charset="0"/>
                        <a:ea typeface="宋体" panose="02010600030101010101" pitchFamily="2" charset="-122"/>
                        <a:cs typeface="Times New Roman" panose="02020603050405020304" pitchFamily="18" charset="0"/>
                      </a:rPr>
                      <m:t>λ</m:t>
                    </m:r>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的</a:t>
                </a:r>
                <a:r>
                  <a:rPr lang="zh-CN" altLang="zh-CN" sz="2400" b="1" dirty="0">
                    <a:solidFill>
                      <a:srgbClr val="FF0000"/>
                    </a:solidFill>
                    <a:effectLst/>
                    <a:latin typeface="Cambria" panose="02040503050406030204" pitchFamily="18" charset="0"/>
                    <a:ea typeface="宋体" panose="02010600030101010101" pitchFamily="2" charset="-122"/>
                    <a:cs typeface="Times New Roman" panose="02020603050405020304" pitchFamily="18" charset="0"/>
                  </a:rPr>
                  <a:t>特征向量</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endParaRPr lang="zh-CN" altLang="zh-CN" sz="2400" dirty="0">
                  <a:effectLst/>
                  <a:latin typeface="Cambria" panose="02040503050406030204" pitchFamily="18" charset="0"/>
                  <a:ea typeface="宋体" panose="02010600030101010101" pitchFamily="2" charset="-122"/>
                  <a:cs typeface="Times New Roman" panose="02020603050405020304" pitchFamily="18" charset="0"/>
                </a:endParaRPr>
              </a:p>
            </p:txBody>
          </p:sp>
        </mc:Choice>
        <mc:Fallback xmlns="">
          <p:sp>
            <p:nvSpPr>
              <p:cNvPr id="3" name="文本框 2">
                <a:extLst>
                  <a:ext uri="{FF2B5EF4-FFF2-40B4-BE49-F238E27FC236}">
                    <a16:creationId xmlns:a16="http://schemas.microsoft.com/office/drawing/2014/main" id="{086B90BA-B234-743F-B02F-54F247EF8A44}"/>
                  </a:ext>
                </a:extLst>
              </p:cNvPr>
              <p:cNvSpPr txBox="1">
                <a:spLocks noRot="1" noChangeAspect="1" noMove="1" noResize="1" noEditPoints="1" noAdjustHandles="1" noChangeArrowheads="1" noChangeShapeType="1" noTextEdit="1"/>
              </p:cNvSpPr>
              <p:nvPr/>
            </p:nvSpPr>
            <p:spPr>
              <a:xfrm>
                <a:off x="517792" y="1113471"/>
                <a:ext cx="10653311" cy="2028761"/>
              </a:xfrm>
              <a:prstGeom prst="rect">
                <a:avLst/>
              </a:prstGeom>
              <a:blipFill>
                <a:blip r:embed="rId2"/>
                <a:stretch>
                  <a:fillRect l="-833" b="-559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A7F7E397-FF8D-E223-3FB8-E30C114FA035}"/>
                  </a:ext>
                </a:extLst>
              </p:cNvPr>
              <p:cNvSpPr txBox="1"/>
              <p:nvPr/>
            </p:nvSpPr>
            <p:spPr>
              <a:xfrm>
                <a:off x="517792" y="3715769"/>
                <a:ext cx="10653311" cy="2144177"/>
              </a:xfrm>
              <a:prstGeom prst="rect">
                <a:avLst/>
              </a:prstGeom>
              <a:solidFill>
                <a:schemeClr val="accent4">
                  <a:lumMod val="40000"/>
                  <a:lumOff val="60000"/>
                </a:schemeClr>
              </a:solidFill>
            </p:spPr>
            <p:txBody>
              <a:bodyPr wrap="square">
                <a:spAutoFit/>
              </a:bodyPr>
              <a:lstStyle/>
              <a:p>
                <a:pPr indent="304800">
                  <a:lnSpc>
                    <a:spcPct val="150000"/>
                  </a:lnSpc>
                  <a:spcBef>
                    <a:spcPts val="900"/>
                  </a:spcBef>
                  <a:spcAft>
                    <a:spcPts val="900"/>
                  </a:spcAft>
                </a:pPr>
                <a:r>
                  <a:rPr lang="en-US" altLang="zh-CN" sz="2400" dirty="0" err="1">
                    <a:effectLst/>
                    <a:latin typeface="宋体" panose="02010600030101010101" pitchFamily="2" charset="-122"/>
                    <a:ea typeface="宋体" panose="02010600030101010101" pitchFamily="2" charset="-122"/>
                    <a:cs typeface="Times New Roman" panose="02020603050405020304" pitchFamily="18" charset="0"/>
                  </a:rPr>
                  <a:t>注意</a:t>
                </a:r>
                <a:r>
                  <a:rPr lang="en-US" altLang="zh-CN" sz="2400" dirty="0">
                    <a:effectLst/>
                    <a:latin typeface="宋体" panose="02010600030101010101" pitchFamily="2" charset="-122"/>
                    <a:ea typeface="宋体" panose="02010600030101010101" pitchFamily="2" charset="-122"/>
                    <a:cs typeface="Times New Roman" panose="02020603050405020304" pitchFamily="18" charset="0"/>
                  </a:rPr>
                  <a:t>：</a:t>
                </a:r>
              </a:p>
              <a:p>
                <a:pPr marL="342900" indent="-342900">
                  <a:lnSpc>
                    <a:spcPct val="150000"/>
                  </a:lnSpc>
                  <a:spcBef>
                    <a:spcPts val="900"/>
                  </a:spcBef>
                  <a:spcAft>
                    <a:spcPts val="900"/>
                  </a:spcAft>
                  <a:buFont typeface="Wingdings" pitchFamily="2" charset="2"/>
                  <a:buChar char="Ø"/>
                </a:pPr>
                <a:r>
                  <a:rPr lang="en-US" altLang="zh-CN" sz="2400" dirty="0" err="1">
                    <a:effectLst/>
                    <a:latin typeface="宋体" panose="02010600030101010101" pitchFamily="2" charset="-122"/>
                    <a:ea typeface="宋体" panose="02010600030101010101" pitchFamily="2" charset="-122"/>
                    <a:cs typeface="Times New Roman" panose="02020603050405020304" pitchFamily="18" charset="0"/>
                  </a:rPr>
                  <a:t>特征向量是非零向量</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en-US" sz="2400" dirty="0">
                    <a:effectLst/>
                    <a:latin typeface="Cambria" panose="02040503050406030204" pitchFamily="18" charset="0"/>
                    <a:ea typeface="宋体" panose="02010600030101010101" pitchFamily="2" charset="-122"/>
                    <a:cs typeface="Times New Roman" panose="02020603050405020304" pitchFamily="18" charset="0"/>
                  </a:rPr>
                  <a:t> </a:t>
                </a:r>
                <a:r>
                  <a:rPr lang="en-US" altLang="zh-CN" sz="2400" dirty="0" err="1">
                    <a:effectLst/>
                    <a:latin typeface="宋体" panose="02010600030101010101" pitchFamily="2" charset="-122"/>
                    <a:ea typeface="宋体" panose="02010600030101010101" pitchFamily="2" charset="-122"/>
                    <a:cs typeface="Times New Roman" panose="02020603050405020304" pitchFamily="18" charset="0"/>
                  </a:rPr>
                  <a:t>零向量不是特征向量</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但特征值有可能取常数 </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0.)</a:t>
                </a:r>
                <a:endParaRPr lang="zh-CN" altLang="zh-CN" sz="2400" dirty="0">
                  <a:effectLst/>
                  <a:latin typeface="Cambria" panose="02040503050406030204" pitchFamily="18" charset="0"/>
                  <a:ea typeface="宋体" panose="02010600030101010101" pitchFamily="2" charset="-122"/>
                  <a:cs typeface="Times New Roman" panose="02020603050405020304" pitchFamily="18" charset="0"/>
                </a:endParaRPr>
              </a:p>
              <a:p>
                <a:pPr marL="342900" indent="-342900">
                  <a:lnSpc>
                    <a:spcPct val="150000"/>
                  </a:lnSpc>
                  <a:spcBef>
                    <a:spcPts val="900"/>
                  </a:spcBef>
                  <a:spcAft>
                    <a:spcPts val="900"/>
                  </a:spcAft>
                  <a:buFont typeface="Wingdings" pitchFamily="2" charset="2"/>
                  <a:buChar char="Ø"/>
                </a:pP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此时 </a:t>
                </a:r>
                <a14:m>
                  <m:oMath xmlns:m="http://schemas.openxmlformats.org/officeDocument/2006/math">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𝑘</m:t>
                    </m:r>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𝒙</m:t>
                    </m:r>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也是对应于特征值</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14:m>
                  <m:oMath xmlns:m="http://schemas.openxmlformats.org/officeDocument/2006/math">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𝜆</m:t>
                    </m:r>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的特征向量</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 </a:t>
                </a:r>
                <a14:m>
                  <m:oMath xmlns:m="http://schemas.openxmlformats.org/officeDocument/2006/math">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𝑘</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≠0</m:t>
                    </m:r>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endParaRPr lang="zh-CN" altLang="zh-CN" sz="2400" dirty="0">
                  <a:effectLst/>
                  <a:latin typeface="Cambria" panose="02040503050406030204" pitchFamily="18" charset="0"/>
                  <a:ea typeface="宋体" panose="02010600030101010101" pitchFamily="2" charset="-122"/>
                  <a:cs typeface="Times New Roman" panose="02020603050405020304" pitchFamily="18" charset="0"/>
                </a:endParaRPr>
              </a:p>
            </p:txBody>
          </p:sp>
        </mc:Choice>
        <mc:Fallback xmlns="">
          <p:sp>
            <p:nvSpPr>
              <p:cNvPr id="4" name="文本框 3">
                <a:extLst>
                  <a:ext uri="{FF2B5EF4-FFF2-40B4-BE49-F238E27FC236}">
                    <a16:creationId xmlns:a16="http://schemas.microsoft.com/office/drawing/2014/main" id="{A7F7E397-FF8D-E223-3FB8-E30C114FA035}"/>
                  </a:ext>
                </a:extLst>
              </p:cNvPr>
              <p:cNvSpPr txBox="1">
                <a:spLocks noRot="1" noChangeAspect="1" noMove="1" noResize="1" noEditPoints="1" noAdjustHandles="1" noChangeArrowheads="1" noChangeShapeType="1" noTextEdit="1"/>
              </p:cNvSpPr>
              <p:nvPr/>
            </p:nvSpPr>
            <p:spPr>
              <a:xfrm>
                <a:off x="517792" y="3715769"/>
                <a:ext cx="10653311" cy="2144177"/>
              </a:xfrm>
              <a:prstGeom prst="rect">
                <a:avLst/>
              </a:prstGeom>
              <a:blipFill>
                <a:blip r:embed="rId3"/>
                <a:stretch>
                  <a:fillRect l="-714" b="-529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241288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658679" y="2402959"/>
            <a:ext cx="8264416" cy="1938992"/>
          </a:xfrm>
          <a:prstGeom prst="rect">
            <a:avLst/>
          </a:prstGeom>
        </p:spPr>
        <p:txBody>
          <a:bodyPr wrap="square">
            <a:spAutoFit/>
          </a:bodyPr>
          <a:lstStyle/>
          <a:p>
            <a:r>
              <a:rPr lang="zh-CN" altLang="en-US" sz="6000" b="1" dirty="0">
                <a:solidFill>
                  <a:srgbClr val="0000FF"/>
                </a:solidFill>
                <a:latin typeface="+mj-ea"/>
                <a:ea typeface="+mj-ea"/>
                <a:cs typeface="Times New Roman" panose="02020603050405020304" pitchFamily="18" charset="0"/>
              </a:rPr>
              <a:t>作业：</a:t>
            </a:r>
            <a:r>
              <a:rPr lang="en-US" altLang="zh-CN" sz="6000" b="1" dirty="0">
                <a:solidFill>
                  <a:srgbClr val="0000FF"/>
                </a:solidFill>
                <a:latin typeface="+mj-ea"/>
                <a:ea typeface="+mj-ea"/>
                <a:cs typeface="Times New Roman" panose="02020603050405020304" pitchFamily="18" charset="0"/>
              </a:rPr>
              <a:t>pp.326 1,2,7,8,9</a:t>
            </a:r>
            <a:endParaRPr lang="zh-CN" altLang="en-US" sz="6000" b="1" dirty="0">
              <a:solidFill>
                <a:srgbClr val="0000FF"/>
              </a:solidFill>
              <a:latin typeface="+mj-ea"/>
              <a:ea typeface="+mj-ea"/>
            </a:endParaRPr>
          </a:p>
        </p:txBody>
      </p:sp>
    </p:spTree>
    <p:extLst>
      <p:ext uri="{BB962C8B-B14F-4D97-AF65-F5344CB8AC3E}">
        <p14:creationId xmlns:p14="http://schemas.microsoft.com/office/powerpoint/2010/main" val="94977837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ABCD9F4F-FD10-1D7C-A194-95F714E41085}"/>
                  </a:ext>
                </a:extLst>
              </p:cNvPr>
              <p:cNvSpPr txBox="1"/>
              <p:nvPr/>
            </p:nvSpPr>
            <p:spPr>
              <a:xfrm>
                <a:off x="706596" y="1715422"/>
                <a:ext cx="10818564" cy="4719241"/>
              </a:xfrm>
              <a:prstGeom prst="rect">
                <a:avLst/>
              </a:prstGeom>
              <a:noFill/>
            </p:spPr>
            <p:txBody>
              <a:bodyPr wrap="square">
                <a:spAutoFit/>
              </a:bodyPr>
              <a:lstStyle/>
              <a:p>
                <a:pPr indent="304800">
                  <a:lnSpc>
                    <a:spcPct val="150000"/>
                  </a:lnSpc>
                  <a:spcBef>
                    <a:spcPts val="900"/>
                  </a:spcBef>
                  <a:spcAft>
                    <a:spcPts val="900"/>
                  </a:spcAft>
                </a:pPr>
                <a:r>
                  <a:rPr lang="zh-CN" altLang="zh-CN" sz="2400" b="1" dirty="0">
                    <a:solidFill>
                      <a:srgbClr val="FF0000"/>
                    </a:solidFill>
                    <a:effectLst/>
                    <a:latin typeface="Cambria" panose="02040503050406030204" pitchFamily="18" charset="0"/>
                    <a:ea typeface="宋体" panose="02010600030101010101" pitchFamily="2" charset="-122"/>
                    <a:cs typeface="Times New Roman" panose="02020603050405020304" pitchFamily="18" charset="0"/>
                  </a:rPr>
                  <a:t>矩阵可对角化</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a:t>
                </a:r>
                <a:r>
                  <a:rPr lang="zh-CN" altLang="en-US"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矩阵与对角阵相似</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即存在可逆矩阵 </a:t>
                </a:r>
                <a14:m>
                  <m:oMath xmlns:m="http://schemas.openxmlformats.org/officeDocument/2006/math">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𝐏</m:t>
                    </m:r>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使</a:t>
                </a:r>
              </a:p>
              <a:p>
                <a:pPr>
                  <a:lnSpc>
                    <a:spcPct val="150000"/>
                  </a:lnSpc>
                  <a:spcBef>
                    <a:spcPts val="900"/>
                  </a:spcBef>
                  <a:spcAft>
                    <a:spcPts val="900"/>
                  </a:spcAft>
                </a:pPr>
                <a14:m>
                  <m:oMathPara xmlns:m="http://schemas.openxmlformats.org/officeDocument/2006/math">
                    <m:oMathParaPr>
                      <m:jc m:val="centerGroup"/>
                    </m:oMathParaPr>
                    <m:oMath xmlns:m="http://schemas.openxmlformats.org/officeDocument/2006/math">
                      <m:sSup>
                        <m:sSup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𝐏</m:t>
                          </m:r>
                        </m:e>
                        <m:sup>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sup>
                      </m:sSup>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𝐀𝐏</m:t>
                      </m:r>
                    </m:oMath>
                  </m:oMathPara>
                </a14:m>
                <a:endParaRPr lang="zh-CN" altLang="zh-CN" sz="2400" dirty="0">
                  <a:effectLst/>
                  <a:latin typeface="Cambria" panose="02040503050406030204" pitchFamily="18" charset="0"/>
                  <a:ea typeface="宋体" panose="02010600030101010101" pitchFamily="2" charset="-122"/>
                  <a:cs typeface="Times New Roman" panose="02020603050405020304" pitchFamily="18" charset="0"/>
                </a:endParaRPr>
              </a:p>
              <a:p>
                <a:pPr>
                  <a:lnSpc>
                    <a:spcPct val="150000"/>
                  </a:lnSpc>
                  <a:spcBef>
                    <a:spcPts val="900"/>
                  </a:spcBef>
                  <a:spcAft>
                    <a:spcPts val="900"/>
                  </a:spcAft>
                </a:pP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为对角矩阵</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a:t>
                </a:r>
                <a:endParaRPr lang="zh-CN" altLang="zh-CN" sz="2400" dirty="0">
                  <a:effectLst/>
                  <a:latin typeface="Cambria" panose="02040503050406030204" pitchFamily="18" charset="0"/>
                  <a:ea typeface="宋体" panose="02010600030101010101" pitchFamily="2" charset="-122"/>
                  <a:cs typeface="Times New Roman" panose="02020603050405020304" pitchFamily="18" charset="0"/>
                </a:endParaRPr>
              </a:p>
              <a:p>
                <a:pPr indent="304800">
                  <a:lnSpc>
                    <a:spcPct val="150000"/>
                  </a:lnSpc>
                  <a:spcBef>
                    <a:spcPts val="900"/>
                  </a:spcBef>
                  <a:spcAft>
                    <a:spcPts val="900"/>
                  </a:spcAft>
                </a:pP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本节的主要结论</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a:t>
                </a:r>
                <a:endParaRPr lang="zh-CN" altLang="zh-CN" sz="2400" dirty="0">
                  <a:effectLst/>
                  <a:latin typeface="Cambria" panose="02040503050406030204" pitchFamily="18" charset="0"/>
                  <a:ea typeface="宋体" panose="02010600030101010101" pitchFamily="2" charset="-122"/>
                  <a:cs typeface="Times New Roman" panose="02020603050405020304" pitchFamily="18" charset="0"/>
                </a:endParaRPr>
              </a:p>
              <a:p>
                <a:pPr marL="342900" lvl="0" indent="-342900">
                  <a:lnSpc>
                    <a:spcPct val="150000"/>
                  </a:lnSpc>
                  <a:spcAft>
                    <a:spcPts val="1000"/>
                  </a:spcAft>
                  <a:buFont typeface="Arial" panose="020B0604020202020204" pitchFamily="34" charset="0"/>
                  <a:buChar char="•"/>
                </a:pPr>
                <a14:m>
                  <m:oMath xmlns:m="http://schemas.openxmlformats.org/officeDocument/2006/math">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𝑛</m:t>
                    </m:r>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阶矩阵 </a:t>
                </a:r>
                <a14:m>
                  <m:oMath xmlns:m="http://schemas.openxmlformats.org/officeDocument/2006/math">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𝐀</m:t>
                    </m:r>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可对角化的充要条件是</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14:m>
                  <m:oMath xmlns:m="http://schemas.openxmlformats.org/officeDocument/2006/math">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𝐀</m:t>
                    </m:r>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有 </a:t>
                </a:r>
                <a14:m>
                  <m:oMath xmlns:m="http://schemas.openxmlformats.org/officeDocument/2006/math">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𝑛</m:t>
                    </m:r>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个线性无关的特征向量</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a:t>
                </a:r>
                <a:endParaRPr lang="zh-CN" altLang="zh-CN" sz="2400" dirty="0">
                  <a:effectLst/>
                  <a:latin typeface="Cambria" panose="02040503050406030204" pitchFamily="18" charset="0"/>
                  <a:ea typeface="宋体" panose="02010600030101010101" pitchFamily="2" charset="-122"/>
                  <a:cs typeface="Times New Roman" panose="02020603050405020304" pitchFamily="18" charset="0"/>
                </a:endParaRPr>
              </a:p>
              <a:p>
                <a:pPr marL="342900" lvl="0" indent="-342900">
                  <a:lnSpc>
                    <a:spcPct val="150000"/>
                  </a:lnSpc>
                  <a:spcAft>
                    <a:spcPts val="1000"/>
                  </a:spcAft>
                  <a:buFont typeface="Arial" panose="020B0604020202020204" pitchFamily="34" charset="0"/>
                  <a:buChar char="•"/>
                </a:pPr>
                <a14:m>
                  <m:oMath xmlns:m="http://schemas.openxmlformats.org/officeDocument/2006/math">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𝑛</m:t>
                    </m:r>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阶矩阵 </a:t>
                </a:r>
                <a14:m>
                  <m:oMath xmlns:m="http://schemas.openxmlformats.org/officeDocument/2006/math">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𝐀</m:t>
                    </m:r>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可对角化的充要条件是</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14:m>
                  <m:oMath xmlns:m="http://schemas.openxmlformats.org/officeDocument/2006/math">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𝐀</m:t>
                    </m:r>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的每个特征值的代数重数</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等于其几何重数</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a:t>
                </a:r>
                <a:endParaRPr lang="zh-CN" altLang="zh-CN" sz="2400" dirty="0">
                  <a:effectLst/>
                  <a:latin typeface="Cambria" panose="02040503050406030204" pitchFamily="18" charset="0"/>
                  <a:ea typeface="宋体" panose="02010600030101010101" pitchFamily="2" charset="-122"/>
                  <a:cs typeface="Times New Roman" panose="02020603050405020304" pitchFamily="18" charset="0"/>
                </a:endParaRPr>
              </a:p>
            </p:txBody>
          </p:sp>
        </mc:Choice>
        <mc:Fallback xmlns="">
          <p:sp>
            <p:nvSpPr>
              <p:cNvPr id="5" name="文本框 4">
                <a:extLst>
                  <a:ext uri="{FF2B5EF4-FFF2-40B4-BE49-F238E27FC236}">
                    <a16:creationId xmlns:a16="http://schemas.microsoft.com/office/drawing/2014/main" id="{ABCD9F4F-FD10-1D7C-A194-95F714E41085}"/>
                  </a:ext>
                </a:extLst>
              </p:cNvPr>
              <p:cNvSpPr txBox="1">
                <a:spLocks noRot="1" noChangeAspect="1" noMove="1" noResize="1" noEditPoints="1" noAdjustHandles="1" noChangeArrowheads="1" noChangeShapeType="1" noTextEdit="1"/>
              </p:cNvSpPr>
              <p:nvPr/>
            </p:nvSpPr>
            <p:spPr>
              <a:xfrm>
                <a:off x="706596" y="1715422"/>
                <a:ext cx="10818564" cy="4719241"/>
              </a:xfrm>
              <a:prstGeom prst="rect">
                <a:avLst/>
              </a:prstGeom>
              <a:blipFill>
                <a:blip r:embed="rId2"/>
                <a:stretch>
                  <a:fillRect l="-901" r="-732" b="-1935"/>
                </a:stretch>
              </a:blipFill>
            </p:spPr>
            <p:txBody>
              <a:bodyPr/>
              <a:lstStyle/>
              <a:p>
                <a:r>
                  <a:rPr lang="zh-CN" altLang="en-US">
                    <a:noFill/>
                  </a:rPr>
                  <a:t> </a:t>
                </a:r>
              </a:p>
            </p:txBody>
          </p:sp>
        </mc:Fallback>
      </mc:AlternateContent>
      <p:sp>
        <p:nvSpPr>
          <p:cNvPr id="2" name="矩形 1"/>
          <p:cNvSpPr/>
          <p:nvPr/>
        </p:nvSpPr>
        <p:spPr>
          <a:xfrm>
            <a:off x="706596" y="1017969"/>
            <a:ext cx="4515980" cy="523220"/>
          </a:xfrm>
          <a:prstGeom prst="rect">
            <a:avLst/>
          </a:prstGeom>
        </p:spPr>
        <p:txBody>
          <a:bodyPr wrap="none">
            <a:spAutoFit/>
          </a:bodyPr>
          <a:lstStyle/>
          <a:p>
            <a:r>
              <a:rPr lang="en-US" altLang="zh-CN" sz="2800" b="1" dirty="0">
                <a:solidFill>
                  <a:srgbClr val="0000FF"/>
                </a:solidFill>
                <a:latin typeface="+mj-ea"/>
                <a:ea typeface="+mj-ea"/>
              </a:rPr>
              <a:t>§6.2 </a:t>
            </a:r>
            <a:r>
              <a:rPr lang="zh-CN" altLang="en-US" sz="2800" b="1" dirty="0">
                <a:solidFill>
                  <a:srgbClr val="0000FF"/>
                </a:solidFill>
                <a:latin typeface="+mj-ea"/>
                <a:ea typeface="+mj-ea"/>
              </a:rPr>
              <a:t>矩阵可对角化的条件</a:t>
            </a:r>
          </a:p>
        </p:txBody>
      </p:sp>
    </p:spTree>
    <p:extLst>
      <p:ext uri="{BB962C8B-B14F-4D97-AF65-F5344CB8AC3E}">
        <p14:creationId xmlns:p14="http://schemas.microsoft.com/office/powerpoint/2010/main" val="3558349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E46B5DB2-6AF8-B336-7E7E-E49D0E3763A2}"/>
                  </a:ext>
                </a:extLst>
              </p:cNvPr>
              <p:cNvSpPr txBox="1"/>
              <p:nvPr/>
            </p:nvSpPr>
            <p:spPr>
              <a:xfrm>
                <a:off x="418641" y="789129"/>
                <a:ext cx="10697378" cy="2215991"/>
              </a:xfrm>
              <a:prstGeom prst="rect">
                <a:avLst/>
              </a:prstGeom>
              <a:noFill/>
            </p:spPr>
            <p:txBody>
              <a:bodyPr wrap="square">
                <a:spAutoFit/>
              </a:bodyPr>
              <a:lstStyle/>
              <a:p>
                <a:pPr>
                  <a:lnSpc>
                    <a:spcPct val="150000"/>
                  </a:lnSpc>
                  <a:spcBef>
                    <a:spcPts val="900"/>
                  </a:spcBef>
                  <a:spcAft>
                    <a:spcPts val="900"/>
                  </a:spcAft>
                </a:pPr>
                <a:r>
                  <a:rPr lang="zh-CN" altLang="zh-CN" sz="2400" b="1" dirty="0">
                    <a:solidFill>
                      <a:srgbClr val="0070C0"/>
                    </a:solidFill>
                    <a:effectLst/>
                    <a:latin typeface="Cambria" panose="02040503050406030204" pitchFamily="18" charset="0"/>
                    <a:ea typeface="宋体" panose="02010600030101010101" pitchFamily="2" charset="-122"/>
                    <a:cs typeface="Times New Roman" panose="02020603050405020304" pitchFamily="18" charset="0"/>
                  </a:rPr>
                  <a:t>定理 </a:t>
                </a:r>
                <a:r>
                  <a:rPr lang="en-US" altLang="zh-CN" sz="2400" b="1" dirty="0">
                    <a:solidFill>
                      <a:srgbClr val="0070C0"/>
                    </a:solidFill>
                    <a:effectLst/>
                    <a:latin typeface="Cambria" panose="02040503050406030204" pitchFamily="18" charset="0"/>
                    <a:ea typeface="宋体" panose="02010600030101010101" pitchFamily="2" charset="-122"/>
                    <a:cs typeface="Times New Roman" panose="02020603050405020304" pitchFamily="18" charset="0"/>
                  </a:rPr>
                  <a:t>6.1.6</a:t>
                </a:r>
                <a:r>
                  <a:rPr lang="en-US" altLang="zh-CN" sz="2400" dirty="0">
                    <a:solidFill>
                      <a:srgbClr val="0070C0"/>
                    </a:solidFill>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若两个矩阵相似</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则它们的特征多项式相同</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从而特征值也相同</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a:t>
                </a:r>
                <a:endParaRPr lang="zh-CN" altLang="zh-CN" sz="2400" dirty="0">
                  <a:effectLst/>
                  <a:latin typeface="Cambria" panose="02040503050406030204" pitchFamily="18" charset="0"/>
                  <a:ea typeface="宋体" panose="02010600030101010101" pitchFamily="2" charset="-122"/>
                  <a:cs typeface="Times New Roman" panose="02020603050405020304" pitchFamily="18" charset="0"/>
                </a:endParaRPr>
              </a:p>
              <a:p>
                <a:pPr>
                  <a:lnSpc>
                    <a:spcPct val="150000"/>
                  </a:lnSpc>
                  <a:spcBef>
                    <a:spcPts val="900"/>
                  </a:spcBef>
                  <a:spcAft>
                    <a:spcPts val="900"/>
                  </a:spcAft>
                </a:pPr>
                <a:r>
                  <a:rPr lang="zh-CN" altLang="zh-CN" sz="2400" dirty="0">
                    <a:solidFill>
                      <a:srgbClr val="0070C0"/>
                    </a:solidFill>
                    <a:effectLst/>
                    <a:latin typeface="Cambria" panose="02040503050406030204" pitchFamily="18" charset="0"/>
                    <a:ea typeface="宋体" panose="02010600030101010101" pitchFamily="2" charset="-122"/>
                    <a:cs typeface="Times New Roman" panose="02020603050405020304" pitchFamily="18" charset="0"/>
                  </a:rPr>
                  <a:t>证</a:t>
                </a:r>
                <a:r>
                  <a:rPr lang="en-US" altLang="zh-CN" sz="2400" dirty="0">
                    <a:solidFill>
                      <a:srgbClr val="0070C0"/>
                    </a:solidFill>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设 </a:t>
                </a:r>
                <a14:m>
                  <m:oMath xmlns:m="http://schemas.openxmlformats.org/officeDocument/2006/math">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𝐀</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𝐁</m:t>
                    </m:r>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则存在可逆矩阵 </a:t>
                </a:r>
                <a14:m>
                  <m:oMath xmlns:m="http://schemas.openxmlformats.org/officeDocument/2006/math">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𝐏</m:t>
                    </m:r>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使得</a:t>
                </a:r>
              </a:p>
              <a:p>
                <a:pPr>
                  <a:lnSpc>
                    <a:spcPct val="150000"/>
                  </a:lnSpc>
                  <a:spcBef>
                    <a:spcPts val="900"/>
                  </a:spcBef>
                  <a:spcAft>
                    <a:spcPts val="900"/>
                  </a:spcAft>
                </a:pPr>
                <a14:m>
                  <m:oMathPara xmlns:m="http://schemas.openxmlformats.org/officeDocument/2006/math">
                    <m:oMathParaPr>
                      <m:jc m:val="centerGroup"/>
                    </m:oMathParaPr>
                    <m:oMath xmlns:m="http://schemas.openxmlformats.org/officeDocument/2006/math">
                      <m:sSup>
                        <m:sSup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𝐏</m:t>
                          </m:r>
                        </m:e>
                        <m:sup>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sup>
                      </m:sSup>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𝐀𝐏</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𝐁</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oMath>
                  </m:oMathPara>
                </a14:m>
                <a:endParaRPr lang="zh-CN" altLang="zh-CN" sz="2400" dirty="0">
                  <a:effectLst/>
                  <a:latin typeface="Cambria" panose="02040503050406030204" pitchFamily="18" charset="0"/>
                  <a:ea typeface="宋体" panose="02010600030101010101" pitchFamily="2" charset="-122"/>
                  <a:cs typeface="Times New Roman" panose="02020603050405020304" pitchFamily="18" charset="0"/>
                </a:endParaRPr>
              </a:p>
            </p:txBody>
          </p:sp>
        </mc:Choice>
        <mc:Fallback xmlns="">
          <p:sp>
            <p:nvSpPr>
              <p:cNvPr id="5" name="文本框 4">
                <a:extLst>
                  <a:ext uri="{FF2B5EF4-FFF2-40B4-BE49-F238E27FC236}">
                    <a16:creationId xmlns:a16="http://schemas.microsoft.com/office/drawing/2014/main" id="{E46B5DB2-6AF8-B336-7E7E-E49D0E3763A2}"/>
                  </a:ext>
                </a:extLst>
              </p:cNvPr>
              <p:cNvSpPr txBox="1">
                <a:spLocks noRot="1" noChangeAspect="1" noMove="1" noResize="1" noEditPoints="1" noAdjustHandles="1" noChangeArrowheads="1" noChangeShapeType="1" noTextEdit="1"/>
              </p:cNvSpPr>
              <p:nvPr/>
            </p:nvSpPr>
            <p:spPr>
              <a:xfrm>
                <a:off x="418641" y="789129"/>
                <a:ext cx="10697378" cy="2215991"/>
              </a:xfrm>
              <a:prstGeom prst="rect">
                <a:avLst/>
              </a:prstGeom>
              <a:blipFill>
                <a:blip r:embed="rId2"/>
                <a:stretch>
                  <a:fillRect l="-949"/>
                </a:stretch>
              </a:blipFill>
            </p:spPr>
            <p:txBody>
              <a:bodyPr/>
              <a:lstStyle/>
              <a:p>
                <a:r>
                  <a:rPr lang="zh-CN" altLang="en-US">
                    <a:noFill/>
                  </a:rPr>
                  <a:t> </a:t>
                </a:r>
              </a:p>
            </p:txBody>
          </p:sp>
        </mc:Fallback>
      </mc:AlternateContent>
      <p:sp>
        <p:nvSpPr>
          <p:cNvPr id="6" name="文本框 5">
            <a:extLst>
              <a:ext uri="{FF2B5EF4-FFF2-40B4-BE49-F238E27FC236}">
                <a16:creationId xmlns:a16="http://schemas.microsoft.com/office/drawing/2014/main" id="{2DF447CF-FCF9-A77F-E6F2-CBE1227A3B38}"/>
              </a:ext>
            </a:extLst>
          </p:cNvPr>
          <p:cNvSpPr txBox="1"/>
          <p:nvPr/>
        </p:nvSpPr>
        <p:spPr>
          <a:xfrm>
            <a:off x="418641" y="2569726"/>
            <a:ext cx="10697378" cy="574516"/>
          </a:xfrm>
          <a:prstGeom prst="rect">
            <a:avLst/>
          </a:prstGeom>
          <a:noFill/>
        </p:spPr>
        <p:txBody>
          <a:bodyPr wrap="square">
            <a:spAutoFit/>
          </a:bodyPr>
          <a:lstStyle/>
          <a:p>
            <a:pPr>
              <a:lnSpc>
                <a:spcPct val="150000"/>
              </a:lnSpc>
              <a:spcBef>
                <a:spcPts val="900"/>
              </a:spcBef>
              <a:spcAft>
                <a:spcPts val="900"/>
              </a:spcAft>
            </a:pPr>
            <a:r>
              <a:rPr lang="en-US" altLang="zh-CN" sz="2400" dirty="0" err="1">
                <a:effectLst/>
                <a:latin typeface="宋体" panose="02010600030101010101" pitchFamily="2" charset="-122"/>
                <a:ea typeface="宋体" panose="02010600030101010101" pitchFamily="2" charset="-122"/>
                <a:cs typeface="Times New Roman" panose="02020603050405020304" pitchFamily="18" charset="0"/>
              </a:rPr>
              <a:t>于是</a:t>
            </a:r>
            <a:endParaRPr lang="zh-CN" altLang="zh-CN" sz="2400" dirty="0">
              <a:effectLst/>
              <a:latin typeface="Cambria" panose="02040503050406030204" pitchFamily="18" charset="0"/>
              <a:ea typeface="宋体" panose="02010600030101010101" pitchFamily="2"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E2126C7D-0719-A6B9-345E-23340856E906}"/>
                  </a:ext>
                </a:extLst>
              </p:cNvPr>
              <p:cNvSpPr txBox="1"/>
              <p:nvPr/>
            </p:nvSpPr>
            <p:spPr>
              <a:xfrm>
                <a:off x="418641" y="3179892"/>
                <a:ext cx="10697378" cy="1786130"/>
              </a:xfrm>
              <a:prstGeom prst="rect">
                <a:avLst/>
              </a:prstGeom>
              <a:noFill/>
            </p:spPr>
            <p:txBody>
              <a:bodyPr wrap="square">
                <a:spAutoFit/>
              </a:bodyPr>
              <a:lstStyle/>
              <a:p>
                <a:pPr>
                  <a:spcBef>
                    <a:spcPts val="900"/>
                  </a:spcBef>
                  <a:spcAft>
                    <a:spcPts val="900"/>
                  </a:spcAft>
                </a:pPr>
                <a14:m>
                  <m:oMathPara xmlns:m="http://schemas.openxmlformats.org/officeDocument/2006/math">
                    <m:oMathParaPr>
                      <m:jc m:val="centerGroup"/>
                    </m:oMathParaPr>
                    <m:oMath xmlns:m="http://schemas.openxmlformats.org/officeDocument/2006/math">
                      <m:m>
                        <m:mPr>
                          <m:plcHide m:val="on"/>
                          <m:mcs>
                            <m:mc>
                              <m:mcPr>
                                <m:count m:val="2"/>
                                <m:mcJc m:val="center"/>
                              </m:mcPr>
                            </m:mc>
                          </m:mcs>
                          <m:ctrlPr>
                            <a:rPr lang="zh-CN" altLang="zh-CN" sz="2400" i="1" smtClean="0">
                              <a:effectLst/>
                              <a:latin typeface="Cambria Math" panose="02040503050406030204" pitchFamily="18" charset="0"/>
                              <a:ea typeface="Cambria Math" panose="02040503050406030204" pitchFamily="18" charset="0"/>
                              <a:cs typeface="Times New Roman" panose="02020603050405020304" pitchFamily="18" charset="0"/>
                            </a:rPr>
                          </m:ctrlPr>
                        </m:mPr>
                        <m:mr>
                          <m:e/>
                          <m:e>
                            <m:r>
                              <a:rPr lang="en-US" altLang="zh-CN" sz="2400" i="1">
                                <a:latin typeface="Cambria Math" panose="02040503050406030204" pitchFamily="18" charset="0"/>
                                <a:cs typeface="Times New Roman" panose="02020603050405020304" pitchFamily="18" charset="0"/>
                              </a:rPr>
                              <m:t>|</m:t>
                            </m:r>
                            <m:r>
                              <a:rPr lang="en-US" altLang="zh-CN" sz="2400" i="1">
                                <a:latin typeface="Cambria Math" panose="02040503050406030204" pitchFamily="18" charset="0"/>
                                <a:cs typeface="Times New Roman" panose="02020603050405020304" pitchFamily="18" charset="0"/>
                              </a:rPr>
                              <m:t>𝜆</m:t>
                            </m:r>
                            <m:r>
                              <a:rPr lang="en-US" altLang="zh-CN" sz="2400" b="1" i="1">
                                <a:latin typeface="Cambria Math" panose="02040503050406030204" pitchFamily="18" charset="0"/>
                                <a:cs typeface="Times New Roman" panose="02020603050405020304" pitchFamily="18" charset="0"/>
                              </a:rPr>
                              <m:t>𝐄</m:t>
                            </m:r>
                            <m:r>
                              <a:rPr lang="en-US" altLang="zh-CN" sz="2400" i="1">
                                <a:latin typeface="Cambria Math" panose="02040503050406030204" pitchFamily="18" charset="0"/>
                                <a:cs typeface="Times New Roman" panose="02020603050405020304" pitchFamily="18" charset="0"/>
                              </a:rPr>
                              <m:t>−</m:t>
                            </m:r>
                            <m:r>
                              <a:rPr lang="en-US" altLang="zh-CN" sz="2400" b="1" i="1">
                                <a:latin typeface="Cambria Math" panose="02040503050406030204" pitchFamily="18" charset="0"/>
                                <a:cs typeface="Times New Roman" panose="02020603050405020304" pitchFamily="18" charset="0"/>
                              </a:rPr>
                              <m:t>𝐁</m:t>
                            </m:r>
                            <m:r>
                              <a:rPr lang="en-US" altLang="zh-CN" sz="2400" i="1">
                                <a:latin typeface="Cambria Math" panose="02040503050406030204" pitchFamily="18" charset="0"/>
                                <a:cs typeface="Times New Roman" panose="02020603050405020304" pitchFamily="18" charset="0"/>
                              </a:rPr>
                              <m:t>|=|</m:t>
                            </m:r>
                            <m:r>
                              <a:rPr lang="en-US" altLang="zh-CN" sz="2400" i="1">
                                <a:latin typeface="Cambria Math" panose="02040503050406030204" pitchFamily="18" charset="0"/>
                                <a:cs typeface="Times New Roman" panose="02020603050405020304" pitchFamily="18" charset="0"/>
                              </a:rPr>
                              <m:t>𝜆</m:t>
                            </m:r>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𝐄</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sSup>
                              <m:sSup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𝐏</m:t>
                                </m:r>
                              </m:e>
                              <m:sup>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sup>
                            </m:sSup>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𝐀𝐏</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e>
                        </m:mr>
                        <m:mr>
                          <m:e/>
                          <m:e>
                            <m:r>
                              <a:rPr lang="zh-CN" altLang="en-US" sz="2400" b="0" i="1" smtClean="0">
                                <a:effectLst/>
                                <a:latin typeface="Cambria Math" panose="02040503050406030204" pitchFamily="18" charset="0"/>
                                <a:ea typeface="宋体" panose="02010600030101010101" pitchFamily="2" charset="-122"/>
                                <a:cs typeface="Times New Roman" panose="02020603050405020304" pitchFamily="18" charset="0"/>
                              </a:rPr>
                              <m:t>                     </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sSup>
                              <m:sSup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𝐏</m:t>
                                </m:r>
                              </m:e>
                              <m:sup>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sup>
                            </m:sSup>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𝜆</m:t>
                            </m:r>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𝐄</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𝐀</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𝐏</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e>
                        </m:mr>
                        <m:mr>
                          <m:e/>
                          <m:e>
                            <m:r>
                              <a:rPr lang="zh-CN" altLang="en-US" sz="2400" b="0" i="1" smtClean="0">
                                <a:effectLst/>
                                <a:latin typeface="Cambria Math" panose="02040503050406030204" pitchFamily="18" charset="0"/>
                                <a:ea typeface="宋体" panose="02010600030101010101" pitchFamily="2" charset="-122"/>
                                <a:cs typeface="Times New Roman" panose="02020603050405020304" pitchFamily="18" charset="0"/>
                              </a:rPr>
                              <m:t>                       </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sSup>
                              <m:sSup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𝐏</m:t>
                                </m:r>
                              </m:e>
                              <m:sup>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sup>
                            </m:sSup>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𝜆</m:t>
                            </m:r>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𝐄</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𝐀</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𝐏</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e>
                        </m:mr>
                        <m:mr>
                          <m:e/>
                          <m:e>
                            <m:r>
                              <a:rPr lang="zh-CN" altLang="en-US" sz="2400" b="0" i="1" smtClean="0">
                                <a:effectLst/>
                                <a:latin typeface="Cambria Math" panose="02040503050406030204" pitchFamily="18" charset="0"/>
                                <a:ea typeface="宋体" panose="02010600030101010101" pitchFamily="2" charset="-122"/>
                                <a:cs typeface="Times New Roman" panose="02020603050405020304" pitchFamily="18" charset="0"/>
                              </a:rPr>
                              <m:t>        </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𝜆</m:t>
                            </m:r>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𝐄</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𝐀</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e>
                        </m:mr>
                      </m:m>
                    </m:oMath>
                  </m:oMathPara>
                </a14:m>
                <a:endParaRPr lang="zh-CN" altLang="zh-CN" sz="2400" dirty="0">
                  <a:effectLst/>
                  <a:latin typeface="Cambria" panose="02040503050406030204" pitchFamily="18" charset="0"/>
                  <a:ea typeface="宋体" panose="02010600030101010101" pitchFamily="2" charset="-122"/>
                  <a:cs typeface="Times New Roman" panose="02020603050405020304" pitchFamily="18" charset="0"/>
                </a:endParaRPr>
              </a:p>
            </p:txBody>
          </p:sp>
        </mc:Choice>
        <mc:Fallback xmlns="">
          <p:sp>
            <p:nvSpPr>
              <p:cNvPr id="7" name="文本框 6">
                <a:extLst>
                  <a:ext uri="{FF2B5EF4-FFF2-40B4-BE49-F238E27FC236}">
                    <a16:creationId xmlns:a16="http://schemas.microsoft.com/office/drawing/2014/main" id="{E2126C7D-0719-A6B9-345E-23340856E906}"/>
                  </a:ext>
                </a:extLst>
              </p:cNvPr>
              <p:cNvSpPr txBox="1">
                <a:spLocks noRot="1" noChangeAspect="1" noMove="1" noResize="1" noEditPoints="1" noAdjustHandles="1" noChangeArrowheads="1" noChangeShapeType="1" noTextEdit="1"/>
              </p:cNvSpPr>
              <p:nvPr/>
            </p:nvSpPr>
            <p:spPr>
              <a:xfrm>
                <a:off x="418641" y="3179892"/>
                <a:ext cx="10697378" cy="1786130"/>
              </a:xfrm>
              <a:prstGeom prst="rect">
                <a:avLst/>
              </a:prstGeom>
              <a:blipFill>
                <a:blip r:embed="rId3"/>
                <a:stretch>
                  <a:fillRect/>
                </a:stretch>
              </a:blipFill>
            </p:spPr>
            <p:txBody>
              <a:bodyPr/>
              <a:lstStyle/>
              <a:p>
                <a:r>
                  <a:rPr lang="zh-CN" altLang="en-US">
                    <a:noFill/>
                  </a:rPr>
                  <a:t> </a:t>
                </a:r>
              </a:p>
            </p:txBody>
          </p:sp>
        </mc:Fallback>
      </mc:AlternateContent>
      <p:sp>
        <p:nvSpPr>
          <p:cNvPr id="8" name="文本框 7">
            <a:extLst>
              <a:ext uri="{FF2B5EF4-FFF2-40B4-BE49-F238E27FC236}">
                <a16:creationId xmlns:a16="http://schemas.microsoft.com/office/drawing/2014/main" id="{8764EB39-5D9C-686C-7BE1-825C783DC86F}"/>
              </a:ext>
            </a:extLst>
          </p:cNvPr>
          <p:cNvSpPr txBox="1"/>
          <p:nvPr/>
        </p:nvSpPr>
        <p:spPr>
          <a:xfrm>
            <a:off x="448020" y="4826501"/>
            <a:ext cx="10697378" cy="1382366"/>
          </a:xfrm>
          <a:prstGeom prst="rect">
            <a:avLst/>
          </a:prstGeom>
          <a:noFill/>
        </p:spPr>
        <p:txBody>
          <a:bodyPr wrap="square">
            <a:spAutoFit/>
          </a:bodyPr>
          <a:lstStyle/>
          <a:p>
            <a:pPr>
              <a:lnSpc>
                <a:spcPct val="150000"/>
              </a:lnSpc>
              <a:spcBef>
                <a:spcPts val="900"/>
              </a:spcBef>
              <a:spcAft>
                <a:spcPts val="900"/>
              </a:spcAft>
            </a:pP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证毕</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a:t>
            </a:r>
            <a:endParaRPr lang="zh-CN" altLang="zh-CN" sz="2400" dirty="0">
              <a:effectLst/>
              <a:latin typeface="Cambria" panose="02040503050406030204" pitchFamily="18" charset="0"/>
              <a:ea typeface="宋体" panose="02010600030101010101" pitchFamily="2" charset="-122"/>
              <a:cs typeface="Times New Roman" panose="02020603050405020304" pitchFamily="18" charset="0"/>
            </a:endParaRPr>
          </a:p>
          <a:p>
            <a:pPr indent="228600">
              <a:lnSpc>
                <a:spcPct val="150000"/>
              </a:lnSpc>
              <a:spcBef>
                <a:spcPts val="900"/>
              </a:spcBef>
              <a:spcAft>
                <a:spcPts val="900"/>
              </a:spcAft>
            </a:pPr>
            <a:r>
              <a:rPr lang="zh-CN" altLang="en-US" sz="2400" dirty="0">
                <a:effectLst/>
                <a:latin typeface="Kaiti SC" panose="02010600040101010101" pitchFamily="2" charset="-122"/>
                <a:ea typeface="Kaiti SC" panose="02010600040101010101" pitchFamily="2" charset="-122"/>
                <a:cs typeface="Times New Roman" panose="02020603050405020304" pitchFamily="18" charset="0"/>
              </a:rPr>
              <a:t>    </a:t>
            </a:r>
            <a:r>
              <a:rPr lang="zh-CN" altLang="zh-CN" sz="2400" dirty="0">
                <a:effectLst/>
                <a:latin typeface="Kaiti SC" panose="02010600040101010101" pitchFamily="2" charset="-122"/>
                <a:ea typeface="Kaiti SC" panose="02010600040101010101" pitchFamily="2" charset="-122"/>
                <a:cs typeface="Times New Roman" panose="02020603050405020304" pitchFamily="18" charset="0"/>
              </a:rPr>
              <a:t>相似的矩阵</a:t>
            </a:r>
            <a:r>
              <a:rPr lang="en-US" altLang="zh-CN" sz="2400" dirty="0">
                <a:effectLst/>
                <a:latin typeface="Kaiti SC" panose="02010600040101010101" pitchFamily="2" charset="-122"/>
                <a:ea typeface="Kaiti SC" panose="02010600040101010101" pitchFamily="2" charset="-122"/>
                <a:cs typeface="Times New Roman" panose="02020603050405020304" pitchFamily="18" charset="0"/>
              </a:rPr>
              <a:t>, </a:t>
            </a:r>
            <a:r>
              <a:rPr lang="zh-CN" altLang="zh-CN" sz="2400" dirty="0">
                <a:effectLst/>
                <a:latin typeface="Kaiti SC" panose="02010600040101010101" pitchFamily="2" charset="-122"/>
                <a:ea typeface="Kaiti SC" panose="02010600040101010101" pitchFamily="2" charset="-122"/>
                <a:cs typeface="Times New Roman" panose="02020603050405020304" pitchFamily="18" charset="0"/>
              </a:rPr>
              <a:t>它们的特征向量是否一定相同呢</a:t>
            </a:r>
            <a:r>
              <a:rPr lang="en-US" altLang="zh-CN" sz="2400" dirty="0">
                <a:effectLst/>
                <a:latin typeface="Kaiti SC" panose="02010600040101010101" pitchFamily="2" charset="-122"/>
                <a:ea typeface="Kaiti SC" panose="02010600040101010101" pitchFamily="2" charset="-122"/>
                <a:cs typeface="Times New Roman" panose="02020603050405020304" pitchFamily="18" charset="0"/>
              </a:rPr>
              <a:t>? </a:t>
            </a:r>
            <a:r>
              <a:rPr lang="zh-CN" altLang="en-US" sz="2400" dirty="0">
                <a:effectLst/>
                <a:latin typeface="Kaiti SC" panose="02010600040101010101" pitchFamily="2" charset="-122"/>
                <a:ea typeface="Kaiti SC" panose="02010600040101010101" pitchFamily="2" charset="-122"/>
                <a:cs typeface="Times New Roman" panose="02020603050405020304" pitchFamily="18" charset="0"/>
              </a:rPr>
              <a:t> </a:t>
            </a:r>
            <a:r>
              <a:rPr lang="zh-CN" altLang="zh-CN" sz="2400" dirty="0">
                <a:effectLst/>
                <a:latin typeface="Kaiti SC" panose="02010600040101010101" pitchFamily="2" charset="-122"/>
                <a:ea typeface="Kaiti SC" panose="02010600040101010101" pitchFamily="2" charset="-122"/>
                <a:cs typeface="Times New Roman" panose="02020603050405020304" pitchFamily="18" charset="0"/>
              </a:rPr>
              <a:t>答案为否</a:t>
            </a:r>
            <a:r>
              <a:rPr lang="en-US" altLang="zh-CN" sz="2400" dirty="0">
                <a:effectLst/>
                <a:latin typeface="Kaiti SC" panose="02010600040101010101" pitchFamily="2" charset="-122"/>
                <a:ea typeface="Kaiti SC" panose="02010600040101010101" pitchFamily="2" charset="-122"/>
                <a:cs typeface="Times New Roman" panose="02020603050405020304" pitchFamily="18" charset="0"/>
              </a:rPr>
              <a:t>. </a:t>
            </a:r>
            <a:r>
              <a:rPr lang="zh-CN" altLang="en-US" sz="2400" dirty="0">
                <a:effectLst/>
                <a:latin typeface="Kaiti SC" panose="02010600040101010101" pitchFamily="2" charset="-122"/>
                <a:ea typeface="Kaiti SC" panose="02010600040101010101" pitchFamily="2" charset="-122"/>
                <a:cs typeface="Times New Roman" panose="02020603050405020304" pitchFamily="18" charset="0"/>
              </a:rPr>
              <a:t> </a:t>
            </a:r>
            <a:endParaRPr lang="zh-CN" altLang="zh-CN" sz="2400" dirty="0">
              <a:effectLst/>
              <a:latin typeface="Kaiti SC" panose="02010600040101010101" pitchFamily="2" charset="-122"/>
              <a:ea typeface="Kaiti SC"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19506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C2E924BC-26FA-D29E-CAEE-258901513A7C}"/>
                  </a:ext>
                </a:extLst>
              </p:cNvPr>
              <p:cNvSpPr txBox="1"/>
              <p:nvPr/>
            </p:nvSpPr>
            <p:spPr>
              <a:xfrm>
                <a:off x="396607" y="450632"/>
                <a:ext cx="10862632" cy="5498493"/>
              </a:xfrm>
              <a:prstGeom prst="rect">
                <a:avLst/>
              </a:prstGeom>
              <a:noFill/>
            </p:spPr>
            <p:txBody>
              <a:bodyPr wrap="square">
                <a:spAutoFit/>
              </a:bodyPr>
              <a:lstStyle/>
              <a:p>
                <a:pPr>
                  <a:lnSpc>
                    <a:spcPct val="150000"/>
                  </a:lnSpc>
                  <a:spcBef>
                    <a:spcPts val="900"/>
                  </a:spcBef>
                  <a:spcAft>
                    <a:spcPts val="900"/>
                  </a:spcAft>
                </a:pPr>
                <a:r>
                  <a:rPr lang="zh-CN" altLang="zh-CN" sz="2400" b="1" dirty="0">
                    <a:solidFill>
                      <a:srgbClr val="0070C0"/>
                    </a:solidFill>
                    <a:effectLst/>
                    <a:latin typeface="Cambria" panose="02040503050406030204" pitchFamily="18" charset="0"/>
                    <a:ea typeface="宋体" panose="02010600030101010101" pitchFamily="2" charset="-122"/>
                    <a:cs typeface="Times New Roman" panose="02020603050405020304" pitchFamily="18" charset="0"/>
                  </a:rPr>
                  <a:t>推论 </a:t>
                </a:r>
                <a:r>
                  <a:rPr lang="en-US" altLang="zh-CN" sz="2400" b="1" dirty="0">
                    <a:solidFill>
                      <a:srgbClr val="0070C0"/>
                    </a:solidFill>
                    <a:effectLst/>
                    <a:latin typeface="Cambria" panose="02040503050406030204" pitchFamily="18" charset="0"/>
                    <a:ea typeface="宋体" panose="02010600030101010101" pitchFamily="2" charset="-122"/>
                    <a:cs typeface="Times New Roman" panose="02020603050405020304" pitchFamily="18" charset="0"/>
                  </a:rPr>
                  <a:t>6.1.1</a:t>
                </a:r>
                <a:r>
                  <a:rPr lang="en-US" altLang="zh-CN" sz="2400" dirty="0">
                    <a:solidFill>
                      <a:srgbClr val="0070C0"/>
                    </a:solidFill>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若 </a:t>
                </a:r>
                <a14:m>
                  <m:oMath xmlns:m="http://schemas.openxmlformats.org/officeDocument/2006/math">
                    <m:r>
                      <m:rPr>
                        <m:sty m:val="p"/>
                      </m:rPr>
                      <a:rPr lang="en-US" altLang="zh-CN" sz="2400">
                        <a:effectLst/>
                        <a:latin typeface="Cambria Math" panose="02040503050406030204" pitchFamily="18" charset="0"/>
                        <a:ea typeface="宋体" panose="02010600030101010101" pitchFamily="2" charset="-122"/>
                        <a:cs typeface="Times New Roman" panose="02020603050405020304" pitchFamily="18" charset="0"/>
                      </a:rPr>
                      <m:t>n</m:t>
                    </m:r>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阶矩阵 </a:t>
                </a:r>
                <a14:m>
                  <m:oMath xmlns:m="http://schemas.openxmlformats.org/officeDocument/2006/math">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𝐀</m:t>
                    </m:r>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与对角阵 </a:t>
                </a:r>
                <a14:m>
                  <m:oMath xmlns:m="http://schemas.openxmlformats.org/officeDocument/2006/math">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𝚲</m:t>
                    </m:r>
                    <m:r>
                      <a:rPr lang="en-US" altLang="zh-CN" sz="2400">
                        <a:effectLst/>
                        <a:latin typeface="Cambria Math" panose="02040503050406030204" pitchFamily="18" charset="0"/>
                        <a:ea typeface="宋体" panose="02010600030101010101" pitchFamily="2" charset="-122"/>
                        <a:cs typeface="Times New Roman" panose="02020603050405020304" pitchFamily="18" charset="0"/>
                      </a:rPr>
                      <m:t>=</m:t>
                    </m:r>
                    <m:d>
                      <m:d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dPr>
                      <m:e>
                        <m:m>
                          <m:mPr>
                            <m:plcHide m:val="on"/>
                            <m:mcs>
                              <m:mc>
                                <m:mcPr>
                                  <m:count m:val="4"/>
                                  <m:mcJc m:val="center"/>
                                </m:mcPr>
                              </m:mc>
                            </m:mcs>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mPr>
                          <m:mr>
                            <m:e>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ltLang="zh-CN" sz="2400">
                                      <a:effectLst/>
                                      <a:latin typeface="Cambria Math" panose="02040503050406030204" pitchFamily="18" charset="0"/>
                                      <a:ea typeface="宋体" panose="02010600030101010101" pitchFamily="2" charset="-122"/>
                                      <a:cs typeface="Times New Roman" panose="02020603050405020304" pitchFamily="18" charset="0"/>
                                    </a:rPr>
                                    <m:t>λ</m:t>
                                  </m:r>
                                </m:e>
                                <m:sub>
                                  <m:r>
                                    <a:rPr lang="en-US" altLang="zh-CN" sz="2400">
                                      <a:effectLst/>
                                      <a:latin typeface="Cambria Math" panose="02040503050406030204" pitchFamily="18" charset="0"/>
                                      <a:ea typeface="宋体" panose="02010600030101010101" pitchFamily="2" charset="-122"/>
                                      <a:cs typeface="Times New Roman" panose="02020603050405020304" pitchFamily="18" charset="0"/>
                                    </a:rPr>
                                    <m:t>1</m:t>
                                  </m:r>
                                </m:sub>
                              </m:sSub>
                            </m:e>
                            <m:e/>
                            <m:e/>
                            <m:e/>
                          </m:mr>
                          <m:mr>
                            <m:e/>
                            <m:e>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ltLang="zh-CN" sz="2400">
                                      <a:effectLst/>
                                      <a:latin typeface="Cambria Math" panose="02040503050406030204" pitchFamily="18" charset="0"/>
                                      <a:ea typeface="宋体" panose="02010600030101010101" pitchFamily="2" charset="-122"/>
                                      <a:cs typeface="Times New Roman" panose="02020603050405020304" pitchFamily="18" charset="0"/>
                                    </a:rPr>
                                    <m:t>λ</m:t>
                                  </m:r>
                                </m:e>
                                <m:sub>
                                  <m:r>
                                    <a:rPr lang="en-US" altLang="zh-CN" sz="2400">
                                      <a:effectLst/>
                                      <a:latin typeface="Cambria Math" panose="02040503050406030204" pitchFamily="18" charset="0"/>
                                      <a:ea typeface="宋体" panose="02010600030101010101" pitchFamily="2" charset="-122"/>
                                      <a:cs typeface="Times New Roman" panose="02020603050405020304" pitchFamily="18" charset="0"/>
                                    </a:rPr>
                                    <m:t>2</m:t>
                                  </m:r>
                                </m:sub>
                              </m:sSub>
                            </m:e>
                            <m:e/>
                            <m:e/>
                          </m:mr>
                          <m:mr>
                            <m:e/>
                            <m:e/>
                            <m:e>
                              <m:r>
                                <a:rPr lang="en-US" altLang="zh-CN" sz="2400">
                                  <a:effectLst/>
                                  <a:latin typeface="Cambria Math" panose="02040503050406030204" pitchFamily="18" charset="0"/>
                                  <a:ea typeface="宋体" panose="02010600030101010101" pitchFamily="2" charset="-122"/>
                                  <a:cs typeface="Times New Roman" panose="02020603050405020304" pitchFamily="18" charset="0"/>
                                </a:rPr>
                                <m:t>⋱</m:t>
                              </m:r>
                            </m:e>
                            <m:e/>
                          </m:mr>
                          <m:mr>
                            <m:e/>
                            <m:e/>
                            <m:e/>
                            <m:e>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ltLang="zh-CN" sz="2400">
                                      <a:effectLst/>
                                      <a:latin typeface="Cambria Math" panose="02040503050406030204" pitchFamily="18" charset="0"/>
                                      <a:ea typeface="宋体" panose="02010600030101010101" pitchFamily="2" charset="-122"/>
                                      <a:cs typeface="Times New Roman" panose="02020603050405020304" pitchFamily="18" charset="0"/>
                                    </a:rPr>
                                    <m:t>λ</m:t>
                                  </m:r>
                                </m:e>
                                <m:sub>
                                  <m:r>
                                    <m:rPr>
                                      <m:sty m:val="p"/>
                                    </m:rPr>
                                    <a:rPr lang="en-US" altLang="zh-CN" sz="2400">
                                      <a:effectLst/>
                                      <a:latin typeface="Cambria Math" panose="02040503050406030204" pitchFamily="18" charset="0"/>
                                      <a:ea typeface="宋体" panose="02010600030101010101" pitchFamily="2" charset="-122"/>
                                      <a:cs typeface="Times New Roman" panose="02020603050405020304" pitchFamily="18" charset="0"/>
                                    </a:rPr>
                                    <m:t>n</m:t>
                                  </m:r>
                                </m:sub>
                              </m:sSub>
                            </m:e>
                          </m:mr>
                        </m:m>
                      </m:e>
                    </m:d>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相似</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则 </a:t>
                </a:r>
                <a14:m>
                  <m:oMath xmlns:m="http://schemas.openxmlformats.org/officeDocument/2006/math">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ltLang="zh-CN" sz="2400">
                            <a:effectLst/>
                            <a:latin typeface="Cambria Math" panose="02040503050406030204" pitchFamily="18" charset="0"/>
                            <a:ea typeface="宋体" panose="02010600030101010101" pitchFamily="2" charset="-122"/>
                            <a:cs typeface="Times New Roman" panose="02020603050405020304" pitchFamily="18" charset="0"/>
                          </a:rPr>
                          <m:t>λ</m:t>
                        </m:r>
                      </m:e>
                      <m:sub>
                        <m:r>
                          <a:rPr lang="en-US" altLang="zh-CN" sz="2400">
                            <a:effectLst/>
                            <a:latin typeface="Cambria Math" panose="02040503050406030204" pitchFamily="18" charset="0"/>
                            <a:ea typeface="宋体" panose="02010600030101010101" pitchFamily="2" charset="-122"/>
                            <a:cs typeface="Times New Roman" panose="02020603050405020304" pitchFamily="18" charset="0"/>
                          </a:rPr>
                          <m:t>1</m:t>
                        </m:r>
                      </m:sub>
                    </m:sSub>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14:m>
                  <m:oMath xmlns:m="http://schemas.openxmlformats.org/officeDocument/2006/math">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ltLang="zh-CN" sz="2400">
                            <a:effectLst/>
                            <a:latin typeface="Cambria Math" panose="02040503050406030204" pitchFamily="18" charset="0"/>
                            <a:ea typeface="宋体" panose="02010600030101010101" pitchFamily="2" charset="-122"/>
                            <a:cs typeface="Times New Roman" panose="02020603050405020304" pitchFamily="18" charset="0"/>
                          </a:rPr>
                          <m:t>λ</m:t>
                        </m:r>
                      </m:e>
                      <m:sub>
                        <m:r>
                          <a:rPr lang="en-US" altLang="zh-CN" sz="2400">
                            <a:effectLst/>
                            <a:latin typeface="Cambria Math" panose="02040503050406030204" pitchFamily="18" charset="0"/>
                            <a:ea typeface="宋体" panose="02010600030101010101" pitchFamily="2" charset="-122"/>
                            <a:cs typeface="Times New Roman" panose="02020603050405020304" pitchFamily="18" charset="0"/>
                          </a:rPr>
                          <m:t>2</m:t>
                        </m:r>
                      </m:sub>
                    </m:sSub>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14:m>
                  <m:oMath xmlns:m="http://schemas.openxmlformats.org/officeDocument/2006/math">
                    <m:r>
                      <a:rPr lang="en-US" altLang="zh-CN" sz="2400">
                        <a:effectLst/>
                        <a:latin typeface="Cambria Math" panose="02040503050406030204" pitchFamily="18" charset="0"/>
                        <a:ea typeface="宋体" panose="02010600030101010101" pitchFamily="2" charset="-122"/>
                        <a:cs typeface="Times New Roman" panose="02020603050405020304" pitchFamily="18" charset="0"/>
                      </a:rPr>
                      <m:t>⋯</m:t>
                    </m:r>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14:m>
                  <m:oMath xmlns:m="http://schemas.openxmlformats.org/officeDocument/2006/math">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ltLang="zh-CN" sz="2400">
                            <a:effectLst/>
                            <a:latin typeface="Cambria Math" panose="02040503050406030204" pitchFamily="18" charset="0"/>
                            <a:ea typeface="宋体" panose="02010600030101010101" pitchFamily="2" charset="-122"/>
                            <a:cs typeface="Times New Roman" panose="02020603050405020304" pitchFamily="18" charset="0"/>
                          </a:rPr>
                          <m:t>λ</m:t>
                        </m:r>
                      </m:e>
                      <m:sub>
                        <m:r>
                          <m:rPr>
                            <m:sty m:val="p"/>
                          </m:rPr>
                          <a:rPr lang="en-US" altLang="zh-CN" sz="2400">
                            <a:effectLst/>
                            <a:latin typeface="Cambria Math" panose="02040503050406030204" pitchFamily="18" charset="0"/>
                            <a:ea typeface="宋体" panose="02010600030101010101" pitchFamily="2" charset="-122"/>
                            <a:cs typeface="Times New Roman" panose="02020603050405020304" pitchFamily="18" charset="0"/>
                          </a:rPr>
                          <m:t>n</m:t>
                        </m:r>
                      </m:sub>
                    </m:sSub>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是 </a:t>
                </a:r>
                <a14:m>
                  <m:oMath xmlns:m="http://schemas.openxmlformats.org/officeDocument/2006/math">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𝐀</m:t>
                    </m:r>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的 </a:t>
                </a:r>
                <a14:m>
                  <m:oMath xmlns:m="http://schemas.openxmlformats.org/officeDocument/2006/math">
                    <m:r>
                      <m:rPr>
                        <m:sty m:val="p"/>
                      </m:rPr>
                      <a:rPr lang="en-US" altLang="zh-CN" sz="2400">
                        <a:effectLst/>
                        <a:latin typeface="Cambria Math" panose="02040503050406030204" pitchFamily="18" charset="0"/>
                        <a:ea typeface="宋体" panose="02010600030101010101" pitchFamily="2" charset="-122"/>
                        <a:cs typeface="Times New Roman" panose="02020603050405020304" pitchFamily="18" charset="0"/>
                      </a:rPr>
                      <m:t>n</m:t>
                    </m:r>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个特征值</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a:t>
                </a:r>
                <a:endParaRPr lang="zh-CN" altLang="zh-CN" sz="2400" dirty="0">
                  <a:effectLst/>
                  <a:latin typeface="Cambria" panose="02040503050406030204" pitchFamily="18" charset="0"/>
                  <a:ea typeface="宋体" panose="02010600030101010101" pitchFamily="2" charset="-122"/>
                  <a:cs typeface="Times New Roman" panose="02020603050405020304" pitchFamily="18" charset="0"/>
                </a:endParaRPr>
              </a:p>
              <a:p>
                <a:pPr>
                  <a:lnSpc>
                    <a:spcPct val="150000"/>
                  </a:lnSpc>
                  <a:spcBef>
                    <a:spcPts val="900"/>
                  </a:spcBef>
                  <a:spcAft>
                    <a:spcPts val="900"/>
                  </a:spcAft>
                </a:pPr>
                <a:r>
                  <a:rPr lang="en-US" altLang="zh-CN" sz="2400" dirty="0" err="1">
                    <a:solidFill>
                      <a:srgbClr val="0070C0"/>
                    </a:solidFill>
                    <a:effectLst/>
                    <a:latin typeface="宋体" panose="02010600030101010101" pitchFamily="2" charset="-122"/>
                    <a:ea typeface="宋体" panose="02010600030101010101" pitchFamily="2" charset="-122"/>
                    <a:cs typeface="Times New Roman" panose="02020603050405020304" pitchFamily="18" charset="0"/>
                  </a:rPr>
                  <a:t>证</a:t>
                </a:r>
                <a:r>
                  <a:rPr lang="en-US" altLang="zh-CN" sz="2400" dirty="0">
                    <a:solidFill>
                      <a:srgbClr val="0070C0"/>
                    </a:solidFill>
                    <a:effectLst/>
                    <a:latin typeface="Cambria" panose="02040503050406030204" pitchFamily="18" charset="0"/>
                    <a:ea typeface="宋体" panose="02010600030101010101" pitchFamily="2" charset="-122"/>
                    <a:cs typeface="Times New Roman" panose="02020603050405020304" pitchFamily="18" charset="0"/>
                  </a:rPr>
                  <a:t>:  </a:t>
                </a:r>
                <a:r>
                  <a:rPr lang="en-US" altLang="zh-CN" sz="2400" dirty="0" err="1">
                    <a:effectLst/>
                    <a:latin typeface="宋体" panose="02010600030101010101" pitchFamily="2" charset="-122"/>
                    <a:ea typeface="宋体" panose="02010600030101010101" pitchFamily="2" charset="-122"/>
                    <a:cs typeface="Times New Roman" panose="02020603050405020304" pitchFamily="18" charset="0"/>
                  </a:rPr>
                  <a:t>因</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14:m>
                  <m:oMath xmlns:m="http://schemas.openxmlformats.org/officeDocument/2006/math">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𝚲</m:t>
                    </m:r>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en-US" altLang="zh-CN" sz="2400" dirty="0" err="1">
                    <a:effectLst/>
                    <a:latin typeface="宋体" panose="02010600030101010101" pitchFamily="2" charset="-122"/>
                    <a:ea typeface="宋体" panose="02010600030101010101" pitchFamily="2" charset="-122"/>
                    <a:cs typeface="Times New Roman" panose="02020603050405020304" pitchFamily="18" charset="0"/>
                  </a:rPr>
                  <a:t>的特征多项式为</a:t>
                </a:r>
                <a:endParaRPr lang="zh-CN" altLang="zh-CN" sz="2400" dirty="0">
                  <a:effectLst/>
                  <a:latin typeface="Cambria" panose="02040503050406030204" pitchFamily="18" charset="0"/>
                  <a:ea typeface="宋体" panose="02010600030101010101" pitchFamily="2" charset="-122"/>
                  <a:cs typeface="Times New Roman" panose="02020603050405020304" pitchFamily="18" charset="0"/>
                </a:endParaRPr>
              </a:p>
              <a:p>
                <a:pPr>
                  <a:lnSpc>
                    <a:spcPct val="150000"/>
                  </a:lnSpc>
                  <a:spcBef>
                    <a:spcPts val="900"/>
                  </a:spcBef>
                  <a:spcAft>
                    <a:spcPts val="900"/>
                  </a:spcAft>
                </a:pPr>
                <a14:m>
                  <m:oMathPara xmlns:m="http://schemas.openxmlformats.org/officeDocument/2006/math">
                    <m:oMathParaPr>
                      <m:jc m:val="centerGroup"/>
                    </m:oMathParaPr>
                    <m:oMath xmlns:m="http://schemas.openxmlformats.org/officeDocument/2006/math">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𝜆</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𝜆</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sub>
                      </m:s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𝜆</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𝜆</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2</m:t>
                          </m:r>
                        </m:sub>
                      </m:s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𝜆</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𝜆</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𝑛</m:t>
                          </m:r>
                        </m:sub>
                      </m:s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oMath>
                  </m:oMathPara>
                </a14:m>
                <a:endParaRPr lang="zh-CN" altLang="zh-CN" sz="2400" dirty="0">
                  <a:effectLst/>
                  <a:latin typeface="Cambria" panose="02040503050406030204" pitchFamily="18" charset="0"/>
                  <a:ea typeface="宋体" panose="02010600030101010101" pitchFamily="2" charset="-122"/>
                  <a:cs typeface="Times New Roman" panose="02020603050405020304" pitchFamily="18" charset="0"/>
                </a:endParaRPr>
              </a:p>
              <a:p>
                <a:pPr>
                  <a:lnSpc>
                    <a:spcPct val="150000"/>
                  </a:lnSpc>
                  <a:spcBef>
                    <a:spcPts val="900"/>
                  </a:spcBef>
                  <a:spcAft>
                    <a:spcPts val="900"/>
                  </a:spcAft>
                </a:pP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故 </a:t>
                </a:r>
                <a14:m>
                  <m:oMath xmlns:m="http://schemas.openxmlformats.org/officeDocument/2006/math">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𝜆</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sub>
                    </m:sSub>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14:m>
                  <m:oMath xmlns:m="http://schemas.openxmlformats.org/officeDocument/2006/math">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𝜆</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2</m:t>
                        </m:r>
                      </m:sub>
                    </m:sSub>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14:m>
                  <m:oMath xmlns:m="http://schemas.openxmlformats.org/officeDocument/2006/math">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14:m>
                  <m:oMath xmlns:m="http://schemas.openxmlformats.org/officeDocument/2006/math">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𝜆</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𝑛</m:t>
                        </m:r>
                      </m:sub>
                    </m:sSub>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是 </a:t>
                </a:r>
                <a14:m>
                  <m:oMath xmlns:m="http://schemas.openxmlformats.org/officeDocument/2006/math">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𝚲</m:t>
                    </m:r>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的 </a:t>
                </a:r>
                <a14:m>
                  <m:oMath xmlns:m="http://schemas.openxmlformats.org/officeDocument/2006/math">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𝑛</m:t>
                    </m:r>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个特征值</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由前述定理知 </a:t>
                </a:r>
                <a14:m>
                  <m:oMath xmlns:m="http://schemas.openxmlformats.org/officeDocument/2006/math">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𝜆</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sub>
                    </m:sSub>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14:m>
                  <m:oMath xmlns:m="http://schemas.openxmlformats.org/officeDocument/2006/math">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𝜆</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2</m:t>
                        </m:r>
                      </m:sub>
                    </m:sSub>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14:m>
                  <m:oMath xmlns:m="http://schemas.openxmlformats.org/officeDocument/2006/math">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14:m>
                  <m:oMath xmlns:m="http://schemas.openxmlformats.org/officeDocument/2006/math">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𝜆</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𝑛</m:t>
                        </m:r>
                      </m:sub>
                    </m:sSub>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也是 </a:t>
                </a:r>
                <a14:m>
                  <m:oMath xmlns:m="http://schemas.openxmlformats.org/officeDocument/2006/math">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𝐀</m:t>
                    </m:r>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的 </a:t>
                </a:r>
                <a14:m>
                  <m:oMath xmlns:m="http://schemas.openxmlformats.org/officeDocument/2006/math">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𝑛</m:t>
                    </m:r>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个特征值</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a:t>
                </a:r>
                <a:endParaRPr lang="zh-CN" altLang="zh-CN" sz="2400" dirty="0">
                  <a:effectLst/>
                  <a:latin typeface="Cambria" panose="02040503050406030204" pitchFamily="18" charset="0"/>
                  <a:ea typeface="宋体" panose="02010600030101010101" pitchFamily="2" charset="-122"/>
                  <a:cs typeface="Times New Roman" panose="02020603050405020304" pitchFamily="18" charset="0"/>
                </a:endParaRPr>
              </a:p>
            </p:txBody>
          </p:sp>
        </mc:Choice>
        <mc:Fallback xmlns="">
          <p:sp>
            <p:nvSpPr>
              <p:cNvPr id="5" name="文本框 4">
                <a:extLst>
                  <a:ext uri="{FF2B5EF4-FFF2-40B4-BE49-F238E27FC236}">
                    <a16:creationId xmlns:a16="http://schemas.microsoft.com/office/drawing/2014/main" id="{C2E924BC-26FA-D29E-CAEE-258901513A7C}"/>
                  </a:ext>
                </a:extLst>
              </p:cNvPr>
              <p:cNvSpPr txBox="1">
                <a:spLocks noRot="1" noChangeAspect="1" noMove="1" noResize="1" noEditPoints="1" noAdjustHandles="1" noChangeArrowheads="1" noChangeShapeType="1" noTextEdit="1"/>
              </p:cNvSpPr>
              <p:nvPr/>
            </p:nvSpPr>
            <p:spPr>
              <a:xfrm>
                <a:off x="396607" y="450632"/>
                <a:ext cx="10862632" cy="5498493"/>
              </a:xfrm>
              <a:prstGeom prst="rect">
                <a:avLst/>
              </a:prstGeom>
              <a:blipFill>
                <a:blip r:embed="rId2"/>
                <a:stretch>
                  <a:fillRect l="-935" r="-117" b="-138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882291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3ED4E2ED-23D9-867D-AC5C-1F77FE880629}"/>
                  </a:ext>
                </a:extLst>
              </p:cNvPr>
              <p:cNvSpPr txBox="1"/>
              <p:nvPr/>
            </p:nvSpPr>
            <p:spPr>
              <a:xfrm>
                <a:off x="537990" y="1277705"/>
                <a:ext cx="11116019" cy="4885055"/>
              </a:xfrm>
              <a:prstGeom prst="rect">
                <a:avLst/>
              </a:prstGeom>
              <a:noFill/>
            </p:spPr>
            <p:txBody>
              <a:bodyPr wrap="square">
                <a:spAutoFit/>
              </a:bodyPr>
              <a:lstStyle/>
              <a:p>
                <a:pPr>
                  <a:spcBef>
                    <a:spcPts val="900"/>
                  </a:spcBef>
                  <a:spcAft>
                    <a:spcPts val="900"/>
                  </a:spcAft>
                </a:pPr>
                <a:r>
                  <a:rPr lang="zh-CN" altLang="zh-CN" sz="2400" b="1" dirty="0">
                    <a:solidFill>
                      <a:srgbClr val="0070C0"/>
                    </a:solidFill>
                    <a:effectLst/>
                    <a:latin typeface="Cambria" panose="02040503050406030204" pitchFamily="18" charset="0"/>
                    <a:ea typeface="宋体" panose="02010600030101010101" pitchFamily="2" charset="-122"/>
                    <a:cs typeface="Times New Roman" panose="02020603050405020304" pitchFamily="18" charset="0"/>
                  </a:rPr>
                  <a:t>定理 </a:t>
                </a:r>
                <a:r>
                  <a:rPr lang="en-US" altLang="zh-CN" sz="2400" b="1" dirty="0">
                    <a:solidFill>
                      <a:srgbClr val="0070C0"/>
                    </a:solidFill>
                    <a:effectLst/>
                    <a:latin typeface="Cambria" panose="02040503050406030204" pitchFamily="18" charset="0"/>
                    <a:ea typeface="宋体" panose="02010600030101010101" pitchFamily="2" charset="-122"/>
                    <a:cs typeface="Times New Roman" panose="02020603050405020304" pitchFamily="18" charset="0"/>
                  </a:rPr>
                  <a:t>6.2.1</a:t>
                </a:r>
                <a:r>
                  <a:rPr lang="en-US" altLang="zh-CN" sz="2400" dirty="0">
                    <a:solidFill>
                      <a:srgbClr val="0070C0"/>
                    </a:solidFill>
                    <a:effectLst/>
                    <a:latin typeface="Cambria" panose="02040503050406030204" pitchFamily="18" charset="0"/>
                    <a:ea typeface="宋体" panose="02010600030101010101" pitchFamily="2" charset="-122"/>
                    <a:cs typeface="Times New Roman" panose="02020603050405020304" pitchFamily="18" charset="0"/>
                  </a:rPr>
                  <a:t>  </a:t>
                </a:r>
                <a14:m>
                  <m:oMath xmlns:m="http://schemas.openxmlformats.org/officeDocument/2006/math">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𝑛</m:t>
                    </m:r>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阶矩阵 </a:t>
                </a:r>
                <a14:m>
                  <m:oMath xmlns:m="http://schemas.openxmlformats.org/officeDocument/2006/math">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𝐀</m:t>
                    </m:r>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可对角化的充要条件是</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14:m>
                  <m:oMath xmlns:m="http://schemas.openxmlformats.org/officeDocument/2006/math">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𝐀</m:t>
                    </m:r>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有 </a:t>
                </a:r>
                <a14:m>
                  <m:oMath xmlns:m="http://schemas.openxmlformats.org/officeDocument/2006/math">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𝑛</m:t>
                    </m:r>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个线性无关的特征向量</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endParaRPr lang="zh-CN" altLang="zh-CN" sz="2400" dirty="0">
                  <a:effectLst/>
                  <a:latin typeface="Cambria" panose="02040503050406030204" pitchFamily="18" charset="0"/>
                  <a:ea typeface="宋体" panose="02010600030101010101" pitchFamily="2" charset="-122"/>
                  <a:cs typeface="Times New Roman" panose="02020603050405020304" pitchFamily="18" charset="0"/>
                </a:endParaRPr>
              </a:p>
              <a:p>
                <a:pPr>
                  <a:spcBef>
                    <a:spcPts val="900"/>
                  </a:spcBef>
                  <a:spcAft>
                    <a:spcPts val="900"/>
                  </a:spcAft>
                </a:pPr>
                <a:r>
                  <a:rPr lang="en-US" altLang="zh-CN" sz="2400" dirty="0" err="1">
                    <a:solidFill>
                      <a:srgbClr val="0070C0"/>
                    </a:solidFill>
                    <a:effectLst/>
                    <a:latin typeface="宋体" panose="02010600030101010101" pitchFamily="2" charset="-122"/>
                    <a:ea typeface="宋体" panose="02010600030101010101" pitchFamily="2" charset="-122"/>
                    <a:cs typeface="Times New Roman" panose="02020603050405020304" pitchFamily="18" charset="0"/>
                  </a:rPr>
                  <a:t>证</a:t>
                </a:r>
                <a:r>
                  <a:rPr lang="en-US" altLang="zh-CN" sz="2400" dirty="0">
                    <a:solidFill>
                      <a:srgbClr val="0070C0"/>
                    </a:solidFill>
                    <a:effectLst/>
                    <a:latin typeface="Cambria" panose="02040503050406030204" pitchFamily="18" charset="0"/>
                    <a:ea typeface="宋体" panose="02010600030101010101" pitchFamily="2" charset="-122"/>
                    <a:cs typeface="Times New Roman" panose="02020603050405020304" pitchFamily="18" charset="0"/>
                  </a:rPr>
                  <a:t>:  </a:t>
                </a:r>
                <a:r>
                  <a:rPr lang="en-US" altLang="zh-CN" sz="2400" dirty="0" err="1">
                    <a:effectLst/>
                    <a:latin typeface="宋体" panose="02010600030101010101" pitchFamily="2" charset="-122"/>
                    <a:ea typeface="宋体" panose="02010600030101010101" pitchFamily="2" charset="-122"/>
                    <a:cs typeface="Times New Roman" panose="02020603050405020304" pitchFamily="18" charset="0"/>
                  </a:rPr>
                  <a:t>必要性</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en-US" altLang="zh-CN" sz="2400" dirty="0" err="1">
                    <a:effectLst/>
                    <a:latin typeface="宋体" panose="02010600030101010101" pitchFamily="2" charset="-122"/>
                    <a:ea typeface="宋体" panose="02010600030101010101" pitchFamily="2" charset="-122"/>
                    <a:cs typeface="Times New Roman" panose="02020603050405020304" pitchFamily="18" charset="0"/>
                  </a:rPr>
                  <a:t>设</a:t>
                </a:r>
                <a:endParaRPr lang="zh-CN" altLang="zh-CN" sz="2400" dirty="0">
                  <a:effectLst/>
                  <a:latin typeface="Cambria" panose="02040503050406030204" pitchFamily="18" charset="0"/>
                  <a:ea typeface="宋体" panose="02010600030101010101" pitchFamily="2" charset="-122"/>
                  <a:cs typeface="Times New Roman" panose="02020603050405020304" pitchFamily="18" charset="0"/>
                </a:endParaRPr>
              </a:p>
              <a:p>
                <a:pPr>
                  <a:spcBef>
                    <a:spcPts val="900"/>
                  </a:spcBef>
                  <a:spcAft>
                    <a:spcPts val="900"/>
                  </a:spcAft>
                </a:pPr>
                <a14:m>
                  <m:oMathPara xmlns:m="http://schemas.openxmlformats.org/officeDocument/2006/math">
                    <m:oMathParaPr>
                      <m:jc m:val="centerGroup"/>
                    </m:oMathParaPr>
                    <m:oMath xmlns:m="http://schemas.openxmlformats.org/officeDocument/2006/math">
                      <m:sSup>
                        <m:sSup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𝐏</m:t>
                          </m:r>
                        </m:e>
                        <m:sup>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sup>
                      </m:sSup>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𝐀𝐏</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r>
                        <m:rPr>
                          <m:sty m:val="p"/>
                        </m:rPr>
                        <a:rPr lang="en-US" altLang="zh-CN" sz="2400">
                          <a:effectLst/>
                          <a:latin typeface="Cambria Math" panose="02040503050406030204" pitchFamily="18" charset="0"/>
                          <a:ea typeface="宋体" panose="02010600030101010101" pitchFamily="2" charset="-122"/>
                          <a:cs typeface="Times New Roman" panose="02020603050405020304" pitchFamily="18" charset="0"/>
                        </a:rPr>
                        <m:t>diag</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𝜆</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sub>
                      </m:s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𝜆</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2</m:t>
                          </m:r>
                        </m:sub>
                      </m:s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𝜆</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𝑛</m:t>
                          </m:r>
                        </m:sub>
                      </m:s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𝚲</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oMath>
                  </m:oMathPara>
                </a14:m>
                <a:endParaRPr lang="zh-CN" altLang="zh-CN" sz="2400" dirty="0">
                  <a:effectLst/>
                  <a:latin typeface="Cambria" panose="02040503050406030204" pitchFamily="18" charset="0"/>
                  <a:ea typeface="宋体" panose="02010600030101010101" pitchFamily="2" charset="-122"/>
                  <a:cs typeface="Times New Roman" panose="02020603050405020304" pitchFamily="18" charset="0"/>
                </a:endParaRPr>
              </a:p>
              <a:p>
                <a:pPr>
                  <a:spcBef>
                    <a:spcPts val="900"/>
                  </a:spcBef>
                  <a:spcAft>
                    <a:spcPts val="900"/>
                  </a:spcAft>
                </a:pPr>
                <a:r>
                  <a:rPr lang="en-US" altLang="zh-CN" sz="2400" dirty="0" err="1">
                    <a:effectLst/>
                    <a:latin typeface="宋体" panose="02010600030101010101" pitchFamily="2" charset="-122"/>
                    <a:ea typeface="宋体" panose="02010600030101010101" pitchFamily="2" charset="-122"/>
                    <a:cs typeface="Times New Roman" panose="02020603050405020304" pitchFamily="18" charset="0"/>
                  </a:rPr>
                  <a:t>即</a:t>
                </a:r>
                <a:endParaRPr lang="zh-CN" altLang="zh-CN" sz="2400" dirty="0">
                  <a:effectLst/>
                  <a:latin typeface="Cambria" panose="02040503050406030204" pitchFamily="18" charset="0"/>
                  <a:ea typeface="宋体" panose="02010600030101010101" pitchFamily="2" charset="-122"/>
                  <a:cs typeface="Times New Roman" panose="02020603050405020304" pitchFamily="18" charset="0"/>
                </a:endParaRPr>
              </a:p>
              <a:p>
                <a:pPr>
                  <a:spcBef>
                    <a:spcPts val="900"/>
                  </a:spcBef>
                  <a:spcAft>
                    <a:spcPts val="900"/>
                  </a:spcAft>
                </a:pPr>
                <a14:m>
                  <m:oMathPara xmlns:m="http://schemas.openxmlformats.org/officeDocument/2006/math">
                    <m:oMathParaPr>
                      <m:jc m:val="centerGroup"/>
                    </m:oMathParaPr>
                    <m:oMath xmlns:m="http://schemas.openxmlformats.org/officeDocument/2006/math">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𝐀𝐏</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𝐏</m:t>
                      </m:r>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𝚲</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oMath>
                  </m:oMathPara>
                </a14:m>
                <a:endParaRPr lang="zh-CN" altLang="zh-CN" sz="2400" dirty="0">
                  <a:effectLst/>
                  <a:latin typeface="Cambria" panose="02040503050406030204" pitchFamily="18" charset="0"/>
                  <a:ea typeface="宋体" panose="02010600030101010101" pitchFamily="2" charset="-122"/>
                  <a:cs typeface="Times New Roman" panose="02020603050405020304" pitchFamily="18" charset="0"/>
                </a:endParaRPr>
              </a:p>
              <a:p>
                <a:pPr>
                  <a:spcBef>
                    <a:spcPts val="900"/>
                  </a:spcBef>
                  <a:spcAft>
                    <a:spcPts val="900"/>
                  </a:spcAft>
                </a:pPr>
                <a:r>
                  <a:rPr lang="en-US" altLang="zh-CN" sz="2400" dirty="0" err="1">
                    <a:effectLst/>
                    <a:latin typeface="宋体" panose="02010600030101010101" pitchFamily="2" charset="-122"/>
                    <a:ea typeface="宋体" panose="02010600030101010101" pitchFamily="2" charset="-122"/>
                    <a:cs typeface="Times New Roman" panose="02020603050405020304" pitchFamily="18" charset="0"/>
                  </a:rPr>
                  <a:t>记</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14:m>
                  <m:oMath xmlns:m="http://schemas.openxmlformats.org/officeDocument/2006/math">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𝐏</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𝐱</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sub>
                    </m:s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𝐱</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2</m:t>
                        </m:r>
                      </m:sub>
                    </m:s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𝐱</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𝑛</m:t>
                        </m:r>
                      </m:sub>
                    </m:s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en-US" altLang="zh-CN" sz="2400" dirty="0" err="1">
                    <a:effectLst/>
                    <a:latin typeface="宋体" panose="02010600030101010101" pitchFamily="2" charset="-122"/>
                    <a:ea typeface="宋体" panose="02010600030101010101" pitchFamily="2" charset="-122"/>
                    <a:cs typeface="Times New Roman" panose="02020603050405020304" pitchFamily="18" charset="0"/>
                  </a:rPr>
                  <a:t>则</a:t>
                </a:r>
                <a:endParaRPr lang="zh-CN" altLang="zh-CN" sz="2400" dirty="0">
                  <a:effectLst/>
                  <a:latin typeface="Cambria" panose="02040503050406030204" pitchFamily="18" charset="0"/>
                  <a:ea typeface="宋体" panose="02010600030101010101" pitchFamily="2" charset="-122"/>
                  <a:cs typeface="Times New Roman" panose="02020603050405020304" pitchFamily="18" charset="0"/>
                </a:endParaRPr>
              </a:p>
              <a:p>
                <a:pPr>
                  <a:spcBef>
                    <a:spcPts val="900"/>
                  </a:spcBef>
                  <a:spcAft>
                    <a:spcPts val="900"/>
                  </a:spcAft>
                </a:pPr>
                <a14:m>
                  <m:oMathPara xmlns:m="http://schemas.openxmlformats.org/officeDocument/2006/math">
                    <m:oMathParaPr>
                      <m:jc m:val="centerGroup"/>
                    </m:oMathParaPr>
                    <m:oMath xmlns:m="http://schemas.openxmlformats.org/officeDocument/2006/math">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𝐀</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𝐱</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sub>
                      </m:s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𝐱</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2</m:t>
                          </m:r>
                        </m:sub>
                      </m:s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𝐱</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𝑛</m:t>
                          </m:r>
                        </m:sub>
                      </m:s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𝐱</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sub>
                      </m:s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𝐱</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2</m:t>
                          </m:r>
                        </m:sub>
                      </m:s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𝐱</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𝑛</m:t>
                          </m:r>
                        </m:sub>
                      </m:s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d>
                        <m:d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dPr>
                        <m:e>
                          <m:m>
                            <m:mPr>
                              <m:plcHide m:val="on"/>
                              <m:mcs>
                                <m:mc>
                                  <m:mcPr>
                                    <m:count m:val="4"/>
                                    <m:mcJc m:val="center"/>
                                  </m:mcPr>
                                </m:mc>
                              </m:mcs>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mPr>
                            <m:mr>
                              <m:e>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𝜆</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sub>
                                </m:sSub>
                              </m:e>
                              <m:e/>
                              <m:e/>
                              <m:e/>
                            </m:mr>
                            <m:mr>
                              <m:e/>
                              <m:e>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𝜆</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2</m:t>
                                    </m:r>
                                  </m:sub>
                                </m:sSub>
                              </m:e>
                              <m:e/>
                              <m:e/>
                            </m:mr>
                            <m:mr>
                              <m:e/>
                              <m:e/>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e>
                              <m:e/>
                            </m:mr>
                            <m:mr>
                              <m:e/>
                              <m:e/>
                              <m:e/>
                              <m:e>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𝜆</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𝑛</m:t>
                                    </m:r>
                                  </m:sub>
                                </m:sSub>
                              </m:e>
                            </m:mr>
                          </m:m>
                        </m:e>
                      </m:d>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oMath>
                  </m:oMathPara>
                </a14:m>
                <a:endParaRPr lang="zh-CN" altLang="zh-CN" sz="2400" dirty="0">
                  <a:effectLst/>
                  <a:latin typeface="Cambria" panose="02040503050406030204" pitchFamily="18" charset="0"/>
                  <a:ea typeface="宋体" panose="02010600030101010101" pitchFamily="2" charset="-122"/>
                  <a:cs typeface="Times New Roman" panose="02020603050405020304" pitchFamily="18" charset="0"/>
                </a:endParaRPr>
              </a:p>
            </p:txBody>
          </p:sp>
        </mc:Choice>
        <mc:Fallback xmlns="">
          <p:sp>
            <p:nvSpPr>
              <p:cNvPr id="3" name="文本框 2">
                <a:extLst>
                  <a:ext uri="{FF2B5EF4-FFF2-40B4-BE49-F238E27FC236}">
                    <a16:creationId xmlns:a16="http://schemas.microsoft.com/office/drawing/2014/main" id="{3ED4E2ED-23D9-867D-AC5C-1F77FE880629}"/>
                  </a:ext>
                </a:extLst>
              </p:cNvPr>
              <p:cNvSpPr txBox="1">
                <a:spLocks noRot="1" noChangeAspect="1" noMove="1" noResize="1" noEditPoints="1" noAdjustHandles="1" noChangeArrowheads="1" noChangeShapeType="1" noTextEdit="1"/>
              </p:cNvSpPr>
              <p:nvPr/>
            </p:nvSpPr>
            <p:spPr>
              <a:xfrm>
                <a:off x="537990" y="1277705"/>
                <a:ext cx="11116019" cy="4885055"/>
              </a:xfrm>
              <a:prstGeom prst="rect">
                <a:avLst/>
              </a:prstGeom>
              <a:blipFill>
                <a:blip r:embed="rId2"/>
                <a:stretch>
                  <a:fillRect l="-799" t="-129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856030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A7E82E32-1466-C201-36E4-DF913163E664}"/>
                  </a:ext>
                </a:extLst>
              </p:cNvPr>
              <p:cNvSpPr txBox="1"/>
              <p:nvPr/>
            </p:nvSpPr>
            <p:spPr>
              <a:xfrm>
                <a:off x="286439" y="1046351"/>
                <a:ext cx="11116019" cy="4267835"/>
              </a:xfrm>
              <a:prstGeom prst="rect">
                <a:avLst/>
              </a:prstGeom>
              <a:noFill/>
            </p:spPr>
            <p:txBody>
              <a:bodyPr wrap="square">
                <a:spAutoFit/>
              </a:bodyPr>
              <a:lstStyle/>
              <a:p>
                <a:pPr>
                  <a:lnSpc>
                    <a:spcPct val="150000"/>
                  </a:lnSpc>
                  <a:spcBef>
                    <a:spcPts val="900"/>
                  </a:spcBef>
                  <a:spcAft>
                    <a:spcPts val="900"/>
                  </a:spcAft>
                </a:pPr>
                <a:r>
                  <a:rPr lang="en-US" altLang="zh-CN" sz="2400" dirty="0" err="1">
                    <a:effectLst/>
                    <a:latin typeface="宋体" panose="02010600030101010101" pitchFamily="2" charset="-122"/>
                    <a:ea typeface="宋体" panose="02010600030101010101" pitchFamily="2" charset="-122"/>
                    <a:cs typeface="Times New Roman" panose="02020603050405020304" pitchFamily="18" charset="0"/>
                  </a:rPr>
                  <a:t>即</a:t>
                </a:r>
                <a:endParaRPr lang="zh-CN" altLang="zh-CN" sz="2400" dirty="0">
                  <a:effectLst/>
                  <a:latin typeface="Cambria" panose="02040503050406030204" pitchFamily="18" charset="0"/>
                  <a:ea typeface="宋体" panose="02010600030101010101" pitchFamily="2" charset="-122"/>
                  <a:cs typeface="Times New Roman" panose="02020603050405020304" pitchFamily="18" charset="0"/>
                </a:endParaRPr>
              </a:p>
              <a:p>
                <a:pPr>
                  <a:lnSpc>
                    <a:spcPct val="150000"/>
                  </a:lnSpc>
                  <a:spcBef>
                    <a:spcPts val="900"/>
                  </a:spcBef>
                  <a:spcAft>
                    <a:spcPts val="900"/>
                  </a:spcAft>
                </a:pPr>
                <a14:m>
                  <m:oMathPara xmlns:m="http://schemas.openxmlformats.org/officeDocument/2006/math">
                    <m:oMathParaPr>
                      <m:jc m:val="centerGroup"/>
                    </m:oMathParaPr>
                    <m:oMath xmlns:m="http://schemas.openxmlformats.org/officeDocument/2006/math">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𝐀</m:t>
                      </m:r>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𝐱</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sub>
                      </m:s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𝐀</m:t>
                      </m:r>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𝐱</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2</m:t>
                          </m:r>
                        </m:sub>
                      </m:s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𝐀</m:t>
                      </m:r>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𝐱</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𝑛</m:t>
                          </m:r>
                        </m:sub>
                      </m:s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𝜆</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sub>
                      </m:sSub>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𝐱</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sub>
                      </m:s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𝜆</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2</m:t>
                          </m:r>
                        </m:sub>
                      </m:sSub>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𝐱</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2</m:t>
                          </m:r>
                        </m:sub>
                      </m:s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𝜆</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𝑛</m:t>
                          </m:r>
                        </m:sub>
                      </m:sSub>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𝐱</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𝑛</m:t>
                          </m:r>
                        </m:sub>
                      </m:s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oMath>
                  </m:oMathPara>
                </a14:m>
                <a:endParaRPr lang="zh-CN" altLang="zh-CN" sz="2400" dirty="0">
                  <a:effectLst/>
                  <a:latin typeface="Cambria" panose="02040503050406030204" pitchFamily="18" charset="0"/>
                  <a:ea typeface="宋体" panose="02010600030101010101" pitchFamily="2" charset="-122"/>
                  <a:cs typeface="Times New Roman" panose="02020603050405020304" pitchFamily="18" charset="0"/>
                </a:endParaRPr>
              </a:p>
              <a:p>
                <a:pPr>
                  <a:lnSpc>
                    <a:spcPct val="150000"/>
                  </a:lnSpc>
                  <a:spcBef>
                    <a:spcPts val="900"/>
                  </a:spcBef>
                  <a:spcAft>
                    <a:spcPts val="900"/>
                  </a:spcAft>
                </a:pPr>
                <a:r>
                  <a:rPr lang="en-US" altLang="zh-CN" sz="2400" dirty="0" err="1">
                    <a:effectLst/>
                    <a:latin typeface="宋体" panose="02010600030101010101" pitchFamily="2" charset="-122"/>
                    <a:ea typeface="宋体" panose="02010600030101010101" pitchFamily="2" charset="-122"/>
                    <a:cs typeface="Times New Roman" panose="02020603050405020304" pitchFamily="18" charset="0"/>
                  </a:rPr>
                  <a:t>于是</a:t>
                </a:r>
                <a:endParaRPr lang="zh-CN" altLang="zh-CN" sz="2400" dirty="0">
                  <a:effectLst/>
                  <a:latin typeface="Cambria" panose="02040503050406030204" pitchFamily="18" charset="0"/>
                  <a:ea typeface="宋体" panose="02010600030101010101" pitchFamily="2" charset="-122"/>
                  <a:cs typeface="Times New Roman" panose="02020603050405020304" pitchFamily="18" charset="0"/>
                </a:endParaRPr>
              </a:p>
              <a:p>
                <a:pPr>
                  <a:lnSpc>
                    <a:spcPct val="150000"/>
                  </a:lnSpc>
                  <a:spcBef>
                    <a:spcPts val="900"/>
                  </a:spcBef>
                  <a:spcAft>
                    <a:spcPts val="900"/>
                  </a:spcAft>
                </a:pPr>
                <a14:m>
                  <m:oMathPara xmlns:m="http://schemas.openxmlformats.org/officeDocument/2006/math">
                    <m:oMathParaPr>
                      <m:jc m:val="centerGroup"/>
                    </m:oMathParaPr>
                    <m:oMath xmlns:m="http://schemas.openxmlformats.org/officeDocument/2006/math">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𝐀</m:t>
                      </m:r>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𝐱</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𝑖</m:t>
                          </m:r>
                        </m:sub>
                      </m:s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𝜆</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𝑖</m:t>
                          </m:r>
                        </m:sub>
                      </m:sSub>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𝐱</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𝑖</m:t>
                          </m:r>
                        </m:sub>
                      </m:s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  (</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𝑖</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=1,2,⋯,</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𝑛</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oMath>
                  </m:oMathPara>
                </a14:m>
                <a:endParaRPr lang="zh-CN" altLang="zh-CN" sz="2400" dirty="0">
                  <a:effectLst/>
                  <a:latin typeface="Cambria" panose="02040503050406030204" pitchFamily="18" charset="0"/>
                  <a:ea typeface="宋体" panose="02010600030101010101" pitchFamily="2" charset="-122"/>
                  <a:cs typeface="Times New Roman" panose="02020603050405020304" pitchFamily="18" charset="0"/>
                </a:endParaRPr>
              </a:p>
              <a:p>
                <a:pPr>
                  <a:lnSpc>
                    <a:spcPct val="150000"/>
                  </a:lnSpc>
                  <a:spcBef>
                    <a:spcPts val="900"/>
                  </a:spcBef>
                  <a:spcAft>
                    <a:spcPts val="900"/>
                  </a:spcAft>
                </a:pP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从而 </a:t>
                </a:r>
                <a14:m>
                  <m:oMath xmlns:m="http://schemas.openxmlformats.org/officeDocument/2006/math">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𝐱</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sub>
                    </m:s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𝐱</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2</m:t>
                        </m:r>
                      </m:sub>
                    </m:s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𝐱</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𝑛</m:t>
                        </m:r>
                      </m:sub>
                    </m:sSub>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是 </a:t>
                </a:r>
                <a14:m>
                  <m:oMath xmlns:m="http://schemas.openxmlformats.org/officeDocument/2006/math">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𝐀</m:t>
                    </m:r>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的 </a:t>
                </a:r>
                <a14:m>
                  <m:oMath xmlns:m="http://schemas.openxmlformats.org/officeDocument/2006/math">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𝑛</m:t>
                    </m:r>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个特征向量</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而 </a:t>
                </a:r>
                <a14:m>
                  <m:oMath xmlns:m="http://schemas.openxmlformats.org/officeDocument/2006/math">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𝐏</m:t>
                    </m:r>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可逆</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故它们是线性无关的</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a:t>
                </a:r>
                <a:endParaRPr lang="zh-CN" altLang="zh-CN" sz="2400" dirty="0">
                  <a:effectLst/>
                  <a:latin typeface="Cambria" panose="02040503050406030204" pitchFamily="18" charset="0"/>
                  <a:ea typeface="宋体" panose="02010600030101010101" pitchFamily="2" charset="-122"/>
                  <a:cs typeface="Times New Roman" panose="02020603050405020304" pitchFamily="18" charset="0"/>
                </a:endParaRPr>
              </a:p>
              <a:p>
                <a:pPr>
                  <a:lnSpc>
                    <a:spcPct val="150000"/>
                  </a:lnSpc>
                  <a:spcBef>
                    <a:spcPts val="900"/>
                  </a:spcBef>
                  <a:spcAft>
                    <a:spcPts val="900"/>
                  </a:spcAft>
                </a:pPr>
                <a:r>
                  <a:rPr lang="zh-CN" altLang="en-US"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上述步骤显然可逆</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得充分性也成立</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a:t>
                </a:r>
                <a:endParaRPr lang="zh-CN" altLang="zh-CN" sz="2400" dirty="0">
                  <a:effectLst/>
                  <a:latin typeface="Cambria" panose="02040503050406030204" pitchFamily="18" charset="0"/>
                  <a:ea typeface="宋体" panose="02010600030101010101" pitchFamily="2" charset="-122"/>
                  <a:cs typeface="Times New Roman" panose="02020603050405020304" pitchFamily="18" charset="0"/>
                </a:endParaRPr>
              </a:p>
            </p:txBody>
          </p:sp>
        </mc:Choice>
        <mc:Fallback xmlns="">
          <p:sp>
            <p:nvSpPr>
              <p:cNvPr id="2" name="文本框 1">
                <a:extLst>
                  <a:ext uri="{FF2B5EF4-FFF2-40B4-BE49-F238E27FC236}">
                    <a16:creationId xmlns:a16="http://schemas.microsoft.com/office/drawing/2014/main" id="{A7E82E32-1466-C201-36E4-DF913163E664}"/>
                  </a:ext>
                </a:extLst>
              </p:cNvPr>
              <p:cNvSpPr txBox="1">
                <a:spLocks noRot="1" noChangeAspect="1" noMove="1" noResize="1" noEditPoints="1" noAdjustHandles="1" noChangeArrowheads="1" noChangeShapeType="1" noTextEdit="1"/>
              </p:cNvSpPr>
              <p:nvPr/>
            </p:nvSpPr>
            <p:spPr>
              <a:xfrm>
                <a:off x="286439" y="1046351"/>
                <a:ext cx="11116019" cy="4267835"/>
              </a:xfrm>
              <a:prstGeom prst="rect">
                <a:avLst/>
              </a:prstGeom>
              <a:blipFill>
                <a:blip r:embed="rId2"/>
                <a:stretch>
                  <a:fillRect l="-913" b="-207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A6BAC501-1FD8-9659-987D-8EFD2123BF7B}"/>
                  </a:ext>
                </a:extLst>
              </p:cNvPr>
              <p:cNvSpPr txBox="1"/>
              <p:nvPr/>
            </p:nvSpPr>
            <p:spPr>
              <a:xfrm>
                <a:off x="881350" y="5314186"/>
                <a:ext cx="9342304" cy="946413"/>
              </a:xfrm>
              <a:prstGeom prst="rect">
                <a:avLst/>
              </a:prstGeom>
              <a:noFill/>
            </p:spPr>
            <p:txBody>
              <a:bodyPr wrap="square">
                <a:spAutoFit/>
              </a:bodyPr>
              <a:lstStyle/>
              <a:p>
                <a:pPr>
                  <a:spcBef>
                    <a:spcPts val="900"/>
                  </a:spcBef>
                  <a:spcAft>
                    <a:spcPts val="900"/>
                  </a:spcAft>
                </a:pPr>
                <a:endParaRPr lang="zh-CN" altLang="zh-CN" sz="2400" dirty="0">
                  <a:effectLst/>
                  <a:latin typeface="Cambria" panose="02040503050406030204" pitchFamily="18" charset="0"/>
                  <a:ea typeface="宋体" panose="02010600030101010101" pitchFamily="2" charset="-122"/>
                  <a:cs typeface="Times New Roman" panose="02020603050405020304" pitchFamily="18" charset="0"/>
                </a:endParaRPr>
              </a:p>
              <a:p>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若忽略</a:t>
                </a:r>
                <a:r>
                  <a:rPr lang="zh-CN" altLang="zh-CN" sz="2400" dirty="0">
                    <a:effectLst/>
                    <a:ea typeface="Cambria" panose="02040503050406030204" pitchFamily="18" charset="0"/>
                    <a:cs typeface="Times New Roman" panose="02020603050405020304" pitchFamily="18" charset="0"/>
                  </a:rPr>
                  <a:t> </a:t>
                </a:r>
                <a14:m>
                  <m:oMath xmlns:m="http://schemas.openxmlformats.org/officeDocument/2006/math">
                    <m:sSub>
                      <m:sSubPr>
                        <m:ctrlPr>
                          <a:rPr lang="zh-CN" altLang="zh-CN" sz="2400" i="1">
                            <a:effectLst/>
                            <a:latin typeface="Cambria Math" panose="02040503050406030204" pitchFamily="18" charset="0"/>
                            <a:ea typeface="Cambria Math" panose="02040503050406030204" pitchFamily="18" charset="0"/>
                          </a:rPr>
                        </m:ctrlPr>
                      </m:sSub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𝜆</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𝑘</m:t>
                        </m:r>
                      </m:sub>
                    </m:sSub>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的排列顺序</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则</a:t>
                </a:r>
                <a:r>
                  <a:rPr lang="zh-CN" altLang="zh-CN" sz="2400" dirty="0">
                    <a:effectLst/>
                    <a:ea typeface="Cambria" panose="02040503050406030204" pitchFamily="18" charset="0"/>
                    <a:cs typeface="Times New Roman" panose="02020603050405020304" pitchFamily="18" charset="0"/>
                  </a:rPr>
                  <a:t> </a:t>
                </a:r>
                <a14:m>
                  <m:oMath xmlns:m="http://schemas.openxmlformats.org/officeDocument/2006/math">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𝚲</m:t>
                    </m:r>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是唯一的</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称</a:t>
                </a:r>
                <a:r>
                  <a:rPr lang="zh-CN" altLang="zh-CN" sz="2400" dirty="0">
                    <a:effectLst/>
                    <a:ea typeface="Cambria" panose="02040503050406030204" pitchFamily="18" charset="0"/>
                    <a:cs typeface="Times New Roman" panose="02020603050405020304" pitchFamily="18" charset="0"/>
                  </a:rPr>
                  <a:t> </a:t>
                </a:r>
                <a14:m>
                  <m:oMath xmlns:m="http://schemas.openxmlformats.org/officeDocument/2006/math">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𝚲</m:t>
                    </m:r>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为</a:t>
                </a:r>
                <a:r>
                  <a:rPr lang="zh-CN" altLang="zh-CN" sz="2400" dirty="0">
                    <a:effectLst/>
                    <a:ea typeface="Cambria" panose="02040503050406030204" pitchFamily="18" charset="0"/>
                    <a:cs typeface="Times New Roman" panose="02020603050405020304" pitchFamily="18" charset="0"/>
                  </a:rPr>
                  <a:t> </a:t>
                </a:r>
                <a14:m>
                  <m:oMath xmlns:m="http://schemas.openxmlformats.org/officeDocument/2006/math">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𝐀</m:t>
                    </m:r>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的</a:t>
                </a:r>
                <a:r>
                  <a:rPr lang="zh-CN" altLang="zh-CN" sz="2400" b="1" dirty="0">
                    <a:solidFill>
                      <a:srgbClr val="FF0000"/>
                    </a:solidFill>
                    <a:effectLst/>
                    <a:latin typeface="Cambria" panose="02040503050406030204" pitchFamily="18" charset="0"/>
                    <a:ea typeface="宋体" panose="02010600030101010101" pitchFamily="2" charset="-122"/>
                    <a:cs typeface="Times New Roman" panose="02020603050405020304" pitchFamily="18" charset="0"/>
                  </a:rPr>
                  <a:t>相似标准形</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a:t>
                </a:r>
                <a:r>
                  <a:rPr lang="zh-CN" altLang="zh-CN" sz="2400" dirty="0">
                    <a:effectLst/>
                  </a:rPr>
                  <a:t> </a:t>
                </a:r>
                <a:endParaRPr lang="zh-CN" altLang="en-US" sz="2400" dirty="0"/>
              </a:p>
            </p:txBody>
          </p:sp>
        </mc:Choice>
        <mc:Fallback xmlns="">
          <p:sp>
            <p:nvSpPr>
              <p:cNvPr id="3" name="文本框 2">
                <a:extLst>
                  <a:ext uri="{FF2B5EF4-FFF2-40B4-BE49-F238E27FC236}">
                    <a16:creationId xmlns:a16="http://schemas.microsoft.com/office/drawing/2014/main" id="{A6BAC501-1FD8-9659-987D-8EFD2123BF7B}"/>
                  </a:ext>
                </a:extLst>
              </p:cNvPr>
              <p:cNvSpPr txBox="1">
                <a:spLocks noRot="1" noChangeAspect="1" noMove="1" noResize="1" noEditPoints="1" noAdjustHandles="1" noChangeArrowheads="1" noChangeShapeType="1" noTextEdit="1"/>
              </p:cNvSpPr>
              <p:nvPr/>
            </p:nvSpPr>
            <p:spPr>
              <a:xfrm>
                <a:off x="881350" y="5314186"/>
                <a:ext cx="9342304" cy="946413"/>
              </a:xfrm>
              <a:prstGeom prst="rect">
                <a:avLst/>
              </a:prstGeom>
              <a:blipFill>
                <a:blip r:embed="rId3"/>
                <a:stretch>
                  <a:fillRect l="-1087" b="-1333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8192886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4330F8FF-B545-C7CA-CBAB-3EB327278C1E}"/>
                  </a:ext>
                </a:extLst>
              </p:cNvPr>
              <p:cNvSpPr txBox="1"/>
              <p:nvPr/>
            </p:nvSpPr>
            <p:spPr>
              <a:xfrm>
                <a:off x="328670" y="959238"/>
                <a:ext cx="11534660" cy="5606663"/>
              </a:xfrm>
              <a:prstGeom prst="rect">
                <a:avLst/>
              </a:prstGeom>
              <a:noFill/>
            </p:spPr>
            <p:txBody>
              <a:bodyPr wrap="square">
                <a:spAutoFit/>
              </a:bodyPr>
              <a:lstStyle/>
              <a:p>
                <a:pPr>
                  <a:lnSpc>
                    <a:spcPct val="150000"/>
                  </a:lnSpc>
                  <a:spcBef>
                    <a:spcPts val="900"/>
                  </a:spcBef>
                  <a:spcAft>
                    <a:spcPts val="900"/>
                  </a:spcAft>
                </a:pPr>
                <a:r>
                  <a:rPr lang="zh-CN" altLang="zh-CN" sz="2400" b="1" dirty="0">
                    <a:solidFill>
                      <a:srgbClr val="0070C0"/>
                    </a:solidFill>
                    <a:effectLst/>
                    <a:latin typeface="Cambria" panose="02040503050406030204" pitchFamily="18" charset="0"/>
                    <a:ea typeface="宋体" panose="02010600030101010101" pitchFamily="2" charset="-122"/>
                    <a:cs typeface="Times New Roman" panose="02020603050405020304" pitchFamily="18" charset="0"/>
                  </a:rPr>
                  <a:t>定理 </a:t>
                </a:r>
                <a:r>
                  <a:rPr lang="en-US" altLang="zh-CN" sz="2400" b="1" dirty="0">
                    <a:solidFill>
                      <a:srgbClr val="0070C0"/>
                    </a:solidFill>
                    <a:effectLst/>
                    <a:latin typeface="Cambria" panose="02040503050406030204" pitchFamily="18" charset="0"/>
                    <a:ea typeface="宋体" panose="02010600030101010101" pitchFamily="2" charset="-122"/>
                    <a:cs typeface="Times New Roman" panose="02020603050405020304" pitchFamily="18" charset="0"/>
                  </a:rPr>
                  <a:t>6.2.2</a:t>
                </a:r>
                <a:r>
                  <a:rPr lang="en-US" altLang="zh-CN" sz="2400" dirty="0">
                    <a:solidFill>
                      <a:srgbClr val="0070C0"/>
                    </a:solidFill>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矩阵 </a:t>
                </a:r>
                <a14:m>
                  <m:oMath xmlns:m="http://schemas.openxmlformats.org/officeDocument/2006/math">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𝐀</m:t>
                    </m:r>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的属于不同特征值的特征向量是线性无关的</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endParaRPr lang="zh-CN" altLang="zh-CN" sz="2400" dirty="0">
                  <a:effectLst/>
                  <a:latin typeface="Cambria" panose="02040503050406030204" pitchFamily="18" charset="0"/>
                  <a:ea typeface="宋体" panose="02010600030101010101" pitchFamily="2" charset="-122"/>
                  <a:cs typeface="Times New Roman" panose="02020603050405020304" pitchFamily="18" charset="0"/>
                </a:endParaRPr>
              </a:p>
              <a:p>
                <a:pPr>
                  <a:lnSpc>
                    <a:spcPct val="150000"/>
                  </a:lnSpc>
                  <a:spcBef>
                    <a:spcPts val="900"/>
                  </a:spcBef>
                  <a:spcAft>
                    <a:spcPts val="900"/>
                  </a:spcAft>
                </a:pPr>
                <a:r>
                  <a:rPr lang="zh-CN" altLang="zh-CN" sz="2400" dirty="0">
                    <a:solidFill>
                      <a:srgbClr val="0070C0"/>
                    </a:solidFill>
                    <a:effectLst/>
                    <a:latin typeface="Cambria" panose="02040503050406030204" pitchFamily="18" charset="0"/>
                    <a:ea typeface="宋体" panose="02010600030101010101" pitchFamily="2" charset="-122"/>
                    <a:cs typeface="Times New Roman" panose="02020603050405020304" pitchFamily="18" charset="0"/>
                  </a:rPr>
                  <a:t>证</a:t>
                </a:r>
                <a:r>
                  <a:rPr lang="en-US" altLang="zh-CN" sz="2400" dirty="0">
                    <a:solidFill>
                      <a:srgbClr val="0070C0"/>
                    </a:solidFill>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设 </a:t>
                </a:r>
                <a14:m>
                  <m:oMath xmlns:m="http://schemas.openxmlformats.org/officeDocument/2006/math">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𝜆</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sub>
                    </m:sSub>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14:m>
                  <m:oMath xmlns:m="http://schemas.openxmlformats.org/officeDocument/2006/math">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𝜆</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2</m:t>
                        </m:r>
                      </m:sub>
                    </m:sSub>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14:m>
                  <m:oMath xmlns:m="http://schemas.openxmlformats.org/officeDocument/2006/math">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14:m>
                  <m:oMath xmlns:m="http://schemas.openxmlformats.org/officeDocument/2006/math">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𝜆</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𝑚</m:t>
                        </m:r>
                      </m:sub>
                    </m:sSub>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是方阵 </a:t>
                </a:r>
                <a14:m>
                  <m:oMath xmlns:m="http://schemas.openxmlformats.org/officeDocument/2006/math">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𝐀</m:t>
                    </m:r>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的 </a:t>
                </a:r>
                <a14:m>
                  <m:oMath xmlns:m="http://schemas.openxmlformats.org/officeDocument/2006/math">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𝑚</m:t>
                    </m:r>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个互不相同的特征值</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14:m>
                  <m:oMath xmlns:m="http://schemas.openxmlformats.org/officeDocument/2006/math">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𝐱</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sub>
                    </m:sSub>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14:m>
                  <m:oMath xmlns:m="http://schemas.openxmlformats.org/officeDocument/2006/math">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𝐱</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2</m:t>
                        </m:r>
                      </m:sub>
                    </m:sSub>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14:m>
                  <m:oMath xmlns:m="http://schemas.openxmlformats.org/officeDocument/2006/math">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14:m>
                  <m:oMath xmlns:m="http://schemas.openxmlformats.org/officeDocument/2006/math">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𝐱</m:t>
                        </m:r>
                      </m:e>
                      <m:sub>
                        <m:r>
                          <a:rPr lang="en-US" altLang="zh-CN" sz="2400" b="0" i="1" smtClean="0">
                            <a:effectLst/>
                            <a:latin typeface="Cambria Math" panose="02040503050406030204" pitchFamily="18" charset="0"/>
                            <a:ea typeface="宋体" panose="02010600030101010101" pitchFamily="2" charset="-122"/>
                            <a:cs typeface="Times New Roman" panose="02020603050405020304" pitchFamily="18" charset="0"/>
                          </a:rPr>
                          <m:t>𝑚</m:t>
                        </m:r>
                      </m:sub>
                    </m:sSub>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依次是与之对应的特征向量</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a:t>
                </a:r>
                <a:endParaRPr lang="zh-CN" altLang="zh-CN" sz="2400" dirty="0">
                  <a:effectLst/>
                  <a:latin typeface="Cambria" panose="02040503050406030204" pitchFamily="18" charset="0"/>
                  <a:ea typeface="宋体" panose="02010600030101010101" pitchFamily="2" charset="-122"/>
                  <a:cs typeface="Times New Roman" panose="02020603050405020304" pitchFamily="18" charset="0"/>
                </a:endParaRPr>
              </a:p>
              <a:p>
                <a:pPr indent="228600">
                  <a:lnSpc>
                    <a:spcPct val="150000"/>
                  </a:lnSpc>
                  <a:spcBef>
                    <a:spcPts val="900"/>
                  </a:spcBef>
                  <a:spcAft>
                    <a:spcPts val="900"/>
                  </a:spcAft>
                </a:pPr>
                <a:r>
                  <a:rPr lang="zh-CN" altLang="en-US"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用数学归纳法</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a:t>
                </a:r>
                <a:endParaRPr lang="zh-CN" altLang="zh-CN" sz="2400" dirty="0">
                  <a:effectLst/>
                  <a:latin typeface="Cambria" panose="02040503050406030204" pitchFamily="18" charset="0"/>
                  <a:ea typeface="宋体" panose="02010600030101010101" pitchFamily="2" charset="-122"/>
                  <a:cs typeface="Times New Roman" panose="02020603050405020304" pitchFamily="18" charset="0"/>
                </a:endParaRPr>
              </a:p>
              <a:p>
                <a:pPr indent="228600">
                  <a:lnSpc>
                    <a:spcPct val="150000"/>
                  </a:lnSpc>
                  <a:spcBef>
                    <a:spcPts val="900"/>
                  </a:spcBef>
                  <a:spcAft>
                    <a:spcPts val="900"/>
                  </a:spcAft>
                </a:pPr>
                <a:r>
                  <a:rPr lang="zh-CN" altLang="en-US"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当 </a:t>
                </a:r>
                <a14:m>
                  <m:oMath xmlns:m="http://schemas.openxmlformats.org/officeDocument/2006/math">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𝑚</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时</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因特征向量 </a:t>
                </a:r>
                <a14:m>
                  <m:oMath xmlns:m="http://schemas.openxmlformats.org/officeDocument/2006/math">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𝐱</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sub>
                    </m:s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𝟎</m:t>
                    </m:r>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故只含有一个向量的向量组 </a:t>
                </a:r>
                <a14:m>
                  <m:oMath xmlns:m="http://schemas.openxmlformats.org/officeDocument/2006/math">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𝐱</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sub>
                    </m:sSub>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线性无关</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a:t>
                </a:r>
                <a:endParaRPr lang="zh-CN" altLang="zh-CN" sz="2400" dirty="0">
                  <a:effectLst/>
                  <a:latin typeface="Cambria" panose="02040503050406030204" pitchFamily="18" charset="0"/>
                  <a:ea typeface="宋体" panose="02010600030101010101" pitchFamily="2" charset="-122"/>
                  <a:cs typeface="Times New Roman" panose="02020603050405020304" pitchFamily="18" charset="0"/>
                </a:endParaRPr>
              </a:p>
              <a:p>
                <a:pPr indent="228600">
                  <a:lnSpc>
                    <a:spcPct val="150000"/>
                  </a:lnSpc>
                  <a:spcBef>
                    <a:spcPts val="900"/>
                  </a:spcBef>
                  <a:spcAft>
                    <a:spcPts val="900"/>
                  </a:spcAft>
                </a:pPr>
                <a:r>
                  <a:rPr lang="zh-CN" altLang="en-US"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假设 </a:t>
                </a:r>
                <a14:m>
                  <m:oMath xmlns:m="http://schemas.openxmlformats.org/officeDocument/2006/math">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𝑚</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𝑘</m:t>
                    </m:r>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时结论成立</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即 </a:t>
                </a:r>
                <a14:m>
                  <m:oMath xmlns:m="http://schemas.openxmlformats.org/officeDocument/2006/math">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𝐱</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sub>
                    </m:sSub>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14:m>
                  <m:oMath xmlns:m="http://schemas.openxmlformats.org/officeDocument/2006/math">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𝐱</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2</m:t>
                        </m:r>
                      </m:sub>
                    </m:sSub>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14:m>
                  <m:oMath xmlns:m="http://schemas.openxmlformats.org/officeDocument/2006/math">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14:m>
                  <m:oMath xmlns:m="http://schemas.openxmlformats.org/officeDocument/2006/math">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𝐱</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𝑘</m:t>
                        </m:r>
                      </m:sub>
                    </m:sSub>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线性无关</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下证 </a:t>
                </a:r>
                <a14:m>
                  <m:oMath xmlns:m="http://schemas.openxmlformats.org/officeDocument/2006/math">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𝑚</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𝑘</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时结论也成立</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设</a:t>
                </a:r>
              </a:p>
              <a:p>
                <a:pPr indent="914400" algn="r">
                  <a:lnSpc>
                    <a:spcPct val="150000"/>
                  </a:lnSpc>
                  <a:spcBef>
                    <a:spcPts val="900"/>
                  </a:spcBef>
                  <a:spcAft>
                    <a:spcPts val="900"/>
                  </a:spcAft>
                </a:pPr>
                <a14:m>
                  <m:oMath xmlns:m="http://schemas.openxmlformats.org/officeDocument/2006/math">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𝑎</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sub>
                    </m:sSub>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𝐱</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sub>
                    </m:s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𝑎</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2</m:t>
                        </m:r>
                      </m:sub>
                    </m:sSub>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𝐱</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2</m:t>
                        </m:r>
                      </m:sub>
                    </m:s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𝑎</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𝑘</m:t>
                        </m:r>
                      </m:sub>
                    </m:sSub>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𝐱</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𝑘</m:t>
                        </m:r>
                      </m:sub>
                    </m:s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𝑎</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𝑘</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sub>
                    </m:sSub>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𝐱</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𝑘</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sub>
                    </m:s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𝟎</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6.2.1</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a:t>
                </a:r>
              </a:p>
            </p:txBody>
          </p:sp>
        </mc:Choice>
        <mc:Fallback xmlns="">
          <p:sp>
            <p:nvSpPr>
              <p:cNvPr id="3" name="文本框 2">
                <a:extLst>
                  <a:ext uri="{FF2B5EF4-FFF2-40B4-BE49-F238E27FC236}">
                    <a16:creationId xmlns:a16="http://schemas.microsoft.com/office/drawing/2014/main" id="{4330F8FF-B545-C7CA-CBAB-3EB327278C1E}"/>
                  </a:ext>
                </a:extLst>
              </p:cNvPr>
              <p:cNvSpPr txBox="1">
                <a:spLocks noRot="1" noChangeAspect="1" noMove="1" noResize="1" noEditPoints="1" noAdjustHandles="1" noChangeArrowheads="1" noChangeShapeType="1" noTextEdit="1"/>
              </p:cNvSpPr>
              <p:nvPr/>
            </p:nvSpPr>
            <p:spPr>
              <a:xfrm>
                <a:off x="328670" y="959238"/>
                <a:ext cx="11534660" cy="5606663"/>
              </a:xfrm>
              <a:prstGeom prst="rect">
                <a:avLst/>
              </a:prstGeom>
              <a:blipFill>
                <a:blip r:embed="rId2"/>
                <a:stretch>
                  <a:fillRect l="-846" r="-793" b="-152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43759837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06DF83C7-4769-7733-B3D6-8AC62F0776ED}"/>
                  </a:ext>
                </a:extLst>
              </p:cNvPr>
              <p:cNvSpPr txBox="1"/>
              <p:nvPr/>
            </p:nvSpPr>
            <p:spPr>
              <a:xfrm>
                <a:off x="328670" y="959238"/>
                <a:ext cx="11534660" cy="5909310"/>
              </a:xfrm>
              <a:prstGeom prst="rect">
                <a:avLst/>
              </a:prstGeom>
              <a:noFill/>
            </p:spPr>
            <p:txBody>
              <a:bodyPr wrap="square">
                <a:spAutoFit/>
              </a:bodyPr>
              <a:lstStyle/>
              <a:p>
                <a:pPr>
                  <a:lnSpc>
                    <a:spcPct val="150000"/>
                  </a:lnSpc>
                  <a:spcBef>
                    <a:spcPts val="900"/>
                  </a:spcBef>
                  <a:spcAft>
                    <a:spcPts val="900"/>
                  </a:spcAft>
                </a:pPr>
                <a:r>
                  <a:rPr lang="en-US" altLang="zh-CN" sz="2400" dirty="0" err="1">
                    <a:effectLst/>
                    <a:latin typeface="宋体" panose="02010600030101010101" pitchFamily="2" charset="-122"/>
                    <a:ea typeface="宋体" panose="02010600030101010101" pitchFamily="2" charset="-122"/>
                    <a:cs typeface="Times New Roman" panose="02020603050405020304" pitchFamily="18" charset="0"/>
                  </a:rPr>
                  <a:t>用</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14:m>
                  <m:oMath xmlns:m="http://schemas.openxmlformats.org/officeDocument/2006/math">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𝐀</m:t>
                    </m:r>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en-US" altLang="zh-CN" sz="2400" dirty="0" err="1">
                    <a:effectLst/>
                    <a:latin typeface="宋体" panose="02010600030101010101" pitchFamily="2" charset="-122"/>
                    <a:ea typeface="宋体" panose="02010600030101010101" pitchFamily="2" charset="-122"/>
                    <a:cs typeface="Times New Roman" panose="02020603050405020304" pitchFamily="18" charset="0"/>
                  </a:rPr>
                  <a:t>左乘上式</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en-US" altLang="zh-CN" sz="2400" dirty="0" err="1">
                    <a:effectLst/>
                    <a:latin typeface="宋体" panose="02010600030101010101" pitchFamily="2" charset="-122"/>
                    <a:ea typeface="宋体" panose="02010600030101010101" pitchFamily="2" charset="-122"/>
                    <a:cs typeface="Times New Roman" panose="02020603050405020304" pitchFamily="18" charset="0"/>
                  </a:rPr>
                  <a:t>得</a:t>
                </a:r>
                <a:endParaRPr lang="zh-CN" altLang="zh-CN" sz="2400" dirty="0">
                  <a:effectLst/>
                  <a:latin typeface="Cambria" panose="02040503050406030204" pitchFamily="18" charset="0"/>
                  <a:ea typeface="宋体" panose="02010600030101010101" pitchFamily="2" charset="-122"/>
                  <a:cs typeface="Times New Roman" panose="02020603050405020304" pitchFamily="18" charset="0"/>
                </a:endParaRPr>
              </a:p>
              <a:p>
                <a:pPr>
                  <a:lnSpc>
                    <a:spcPct val="150000"/>
                  </a:lnSpc>
                  <a:spcBef>
                    <a:spcPts val="900"/>
                  </a:spcBef>
                  <a:spcAft>
                    <a:spcPts val="900"/>
                  </a:spcAft>
                </a:pPr>
                <a14:m>
                  <m:oMathPara xmlns:m="http://schemas.openxmlformats.org/officeDocument/2006/math">
                    <m:oMathParaPr>
                      <m:jc m:val="centerGroup"/>
                    </m:oMathParaPr>
                    <m:oMath xmlns:m="http://schemas.openxmlformats.org/officeDocument/2006/math">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𝑎</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sub>
                      </m:sSub>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𝐀</m:t>
                      </m:r>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𝐱</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sub>
                      </m:s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𝑎</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2</m:t>
                          </m:r>
                        </m:sub>
                      </m:sSub>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𝐀</m:t>
                      </m:r>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𝐱</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2</m:t>
                          </m:r>
                        </m:sub>
                      </m:s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𝑎</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𝑘</m:t>
                          </m:r>
                        </m:sub>
                      </m:sSub>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𝐀</m:t>
                      </m:r>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𝐱</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𝑘</m:t>
                          </m:r>
                        </m:sub>
                      </m:s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𝑎</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𝑘</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sub>
                      </m:sSub>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𝐀</m:t>
                      </m:r>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𝐱</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𝑘</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sub>
                      </m:s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𝟎</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oMath>
                  </m:oMathPara>
                </a14:m>
                <a:endParaRPr lang="zh-CN" altLang="zh-CN" sz="2400" dirty="0">
                  <a:effectLst/>
                  <a:latin typeface="Cambria" panose="02040503050406030204" pitchFamily="18" charset="0"/>
                  <a:ea typeface="宋体" panose="02010600030101010101" pitchFamily="2" charset="-122"/>
                  <a:cs typeface="Times New Roman" panose="02020603050405020304" pitchFamily="18" charset="0"/>
                </a:endParaRPr>
              </a:p>
              <a:p>
                <a:pPr>
                  <a:lnSpc>
                    <a:spcPct val="150000"/>
                  </a:lnSpc>
                  <a:spcBef>
                    <a:spcPts val="900"/>
                  </a:spcBef>
                  <a:spcAft>
                    <a:spcPts val="900"/>
                  </a:spcAft>
                </a:pPr>
                <a:r>
                  <a:rPr lang="en-US" altLang="zh-CN" sz="2400" dirty="0" err="1">
                    <a:effectLst/>
                    <a:latin typeface="宋体" panose="02010600030101010101" pitchFamily="2" charset="-122"/>
                    <a:ea typeface="宋体" panose="02010600030101010101" pitchFamily="2" charset="-122"/>
                    <a:cs typeface="Times New Roman" panose="02020603050405020304" pitchFamily="18" charset="0"/>
                  </a:rPr>
                  <a:t>即</a:t>
                </a:r>
                <a:endParaRPr lang="zh-CN" altLang="zh-CN" sz="2400" dirty="0">
                  <a:effectLst/>
                  <a:latin typeface="Cambria" panose="02040503050406030204" pitchFamily="18" charset="0"/>
                  <a:ea typeface="宋体" panose="02010600030101010101" pitchFamily="2" charset="-122"/>
                  <a:cs typeface="Times New Roman" panose="02020603050405020304" pitchFamily="18" charset="0"/>
                </a:endParaRPr>
              </a:p>
              <a:p>
                <a:pPr indent="914400" algn="r">
                  <a:lnSpc>
                    <a:spcPct val="150000"/>
                  </a:lnSpc>
                  <a:spcBef>
                    <a:spcPts val="900"/>
                  </a:spcBef>
                  <a:spcAft>
                    <a:spcPts val="900"/>
                  </a:spcAft>
                </a:pPr>
                <a14:m>
                  <m:oMath xmlns:m="http://schemas.openxmlformats.org/officeDocument/2006/math">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𝑎</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sub>
                    </m:sSub>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𝜆</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sub>
                    </m:sSub>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𝐱</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sub>
                    </m:s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𝑎</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2</m:t>
                        </m:r>
                      </m:sub>
                    </m:sSub>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𝜆</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2</m:t>
                        </m:r>
                      </m:sub>
                    </m:sSub>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𝐱</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2</m:t>
                        </m:r>
                      </m:sub>
                    </m:s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𝑎</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𝑘</m:t>
                        </m:r>
                      </m:sub>
                    </m:sSub>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𝜆</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𝑘</m:t>
                        </m:r>
                      </m:sub>
                    </m:sSub>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𝐱</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𝑘</m:t>
                        </m:r>
                      </m:sub>
                    </m:s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𝑎</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𝑘</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sub>
                    </m:sSub>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𝜆</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𝑘</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sub>
                    </m:sSub>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𝐱</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𝑘</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sub>
                    </m:s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𝟎</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en-US"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6.2.2</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a:t>
                </a:r>
              </a:p>
              <a:p>
                <a:pPr indent="304800">
                  <a:lnSpc>
                    <a:spcPct val="150000"/>
                  </a:lnSpc>
                  <a:spcBef>
                    <a:spcPts val="900"/>
                  </a:spcBef>
                  <a:spcAft>
                    <a:spcPts val="900"/>
                  </a:spcAft>
                </a:pPr>
                <a:r>
                  <a:rPr lang="en-US" altLang="zh-CN" sz="2400" dirty="0" err="1">
                    <a:effectLst/>
                    <a:latin typeface="宋体" panose="02010600030101010101" pitchFamily="2" charset="-122"/>
                    <a:ea typeface="宋体" panose="02010600030101010101" pitchFamily="2" charset="-122"/>
                    <a:cs typeface="Times New Roman" panose="02020603050405020304" pitchFamily="18" charset="0"/>
                  </a:rPr>
                  <a:t>令</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6.2.2</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a:t>
                </a:r>
                <a14:m>
                  <m:oMath xmlns:m="http://schemas.openxmlformats.org/officeDocument/2006/math">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𝜆</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𝑘</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sub>
                    </m:sSub>
                  </m:oMath>
                </a14:m>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6.2.1</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en-US" altLang="zh-CN" sz="2400" dirty="0" err="1">
                    <a:effectLst/>
                    <a:latin typeface="宋体" panose="02010600030101010101" pitchFamily="2" charset="-122"/>
                    <a:ea typeface="宋体" panose="02010600030101010101" pitchFamily="2" charset="-122"/>
                    <a:cs typeface="Times New Roman" panose="02020603050405020304" pitchFamily="18" charset="0"/>
                  </a:rPr>
                  <a:t>得</a:t>
                </a:r>
                <a:endParaRPr lang="zh-CN" altLang="zh-CN" sz="2400" dirty="0">
                  <a:effectLst/>
                  <a:latin typeface="Cambria" panose="02040503050406030204" pitchFamily="18" charset="0"/>
                  <a:ea typeface="宋体" panose="02010600030101010101" pitchFamily="2" charset="-122"/>
                  <a:cs typeface="Times New Roman" panose="02020603050405020304" pitchFamily="18" charset="0"/>
                </a:endParaRPr>
              </a:p>
              <a:p>
                <a:pPr>
                  <a:lnSpc>
                    <a:spcPct val="150000"/>
                  </a:lnSpc>
                  <a:spcBef>
                    <a:spcPts val="900"/>
                  </a:spcBef>
                  <a:spcAft>
                    <a:spcPts val="900"/>
                  </a:spcAft>
                </a:pPr>
                <a14:m>
                  <m:oMathPara xmlns:m="http://schemas.openxmlformats.org/officeDocument/2006/math">
                    <m:oMathParaPr>
                      <m:jc m:val="centerGroup"/>
                    </m:oMathParaPr>
                    <m:oMath xmlns:m="http://schemas.openxmlformats.org/officeDocument/2006/math">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𝑎</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sub>
                      </m:s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𝜆</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sub>
                      </m:s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𝜆</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𝑘</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sub>
                      </m:s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𝐱</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sub>
                      </m:s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𝑎</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2</m:t>
                          </m:r>
                        </m:sub>
                      </m:s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𝜆</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2</m:t>
                          </m:r>
                        </m:sub>
                      </m:s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𝜆</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𝑘</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sub>
                      </m:s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𝐱</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2</m:t>
                          </m:r>
                        </m:sub>
                      </m:s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𝑎</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𝑘</m:t>
                          </m:r>
                        </m:sub>
                      </m:s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𝜆</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𝑘</m:t>
                          </m:r>
                        </m:sub>
                      </m:s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𝜆</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𝑘</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sub>
                      </m:s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𝐱</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𝑘</m:t>
                          </m:r>
                        </m:sub>
                      </m:s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𝟎</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oMath>
                  </m:oMathPara>
                </a14:m>
                <a:endParaRPr lang="zh-CN" altLang="zh-CN" sz="2400" dirty="0">
                  <a:effectLst/>
                  <a:latin typeface="Cambria" panose="02040503050406030204" pitchFamily="18" charset="0"/>
                  <a:ea typeface="宋体" panose="02010600030101010101" pitchFamily="2" charset="-122"/>
                  <a:cs typeface="Times New Roman" panose="02020603050405020304" pitchFamily="18" charset="0"/>
                </a:endParaRPr>
              </a:p>
              <a:p>
                <a:pPr>
                  <a:lnSpc>
                    <a:spcPct val="150000"/>
                  </a:lnSpc>
                  <a:spcBef>
                    <a:spcPts val="900"/>
                  </a:spcBef>
                  <a:spcAft>
                    <a:spcPts val="900"/>
                  </a:spcAft>
                </a:pP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因 </a:t>
                </a:r>
                <a14:m>
                  <m:oMath xmlns:m="http://schemas.openxmlformats.org/officeDocument/2006/math">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𝐱</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sub>
                    </m:sSub>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14:m>
                  <m:oMath xmlns:m="http://schemas.openxmlformats.org/officeDocument/2006/math">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𝐱</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2</m:t>
                        </m:r>
                      </m:sub>
                    </m:sSub>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14:m>
                  <m:oMath xmlns:m="http://schemas.openxmlformats.org/officeDocument/2006/math">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14:m>
                  <m:oMath xmlns:m="http://schemas.openxmlformats.org/officeDocument/2006/math">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𝐱</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𝑘</m:t>
                        </m:r>
                      </m:sub>
                    </m:sSub>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线性无关</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故</a:t>
                </a:r>
              </a:p>
              <a:p>
                <a:pPr>
                  <a:lnSpc>
                    <a:spcPct val="150000"/>
                  </a:lnSpc>
                  <a:spcBef>
                    <a:spcPts val="900"/>
                  </a:spcBef>
                  <a:spcAft>
                    <a:spcPts val="900"/>
                  </a:spcAft>
                </a:pPr>
                <a14:m>
                  <m:oMathPara xmlns:m="http://schemas.openxmlformats.org/officeDocument/2006/math">
                    <m:oMathParaPr>
                      <m:jc m:val="centerGroup"/>
                    </m:oMathParaPr>
                    <m:oMath xmlns:m="http://schemas.openxmlformats.org/officeDocument/2006/math">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𝑎</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𝑖</m:t>
                          </m:r>
                        </m:sub>
                      </m:s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𝜆</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𝑖</m:t>
                          </m:r>
                        </m:sub>
                      </m:s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𝜆</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𝑘</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sub>
                      </m:s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)=0  (</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𝑖</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=1,2,⋯,</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𝑘</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oMath>
                  </m:oMathPara>
                </a14:m>
                <a:endParaRPr lang="zh-CN" altLang="zh-CN" sz="2400" dirty="0">
                  <a:effectLst/>
                  <a:latin typeface="Cambria" panose="02040503050406030204" pitchFamily="18" charset="0"/>
                  <a:ea typeface="宋体" panose="02010600030101010101" pitchFamily="2" charset="-122"/>
                  <a:cs typeface="Times New Roman" panose="02020603050405020304" pitchFamily="18" charset="0"/>
                </a:endParaRPr>
              </a:p>
            </p:txBody>
          </p:sp>
        </mc:Choice>
        <mc:Fallback xmlns="">
          <p:sp>
            <p:nvSpPr>
              <p:cNvPr id="2" name="文本框 1">
                <a:extLst>
                  <a:ext uri="{FF2B5EF4-FFF2-40B4-BE49-F238E27FC236}">
                    <a16:creationId xmlns:a16="http://schemas.microsoft.com/office/drawing/2014/main" id="{06DF83C7-4769-7733-B3D6-8AC62F0776ED}"/>
                  </a:ext>
                </a:extLst>
              </p:cNvPr>
              <p:cNvSpPr txBox="1">
                <a:spLocks noRot="1" noChangeAspect="1" noMove="1" noResize="1" noEditPoints="1" noAdjustHandles="1" noChangeArrowheads="1" noChangeShapeType="1" noTextEdit="1"/>
              </p:cNvSpPr>
              <p:nvPr/>
            </p:nvSpPr>
            <p:spPr>
              <a:xfrm>
                <a:off x="328670" y="959238"/>
                <a:ext cx="11534660" cy="5909310"/>
              </a:xfrm>
              <a:prstGeom prst="rect">
                <a:avLst/>
              </a:prstGeom>
              <a:blipFill>
                <a:blip r:embed="rId2"/>
                <a:stretch>
                  <a:fillRect l="-769" r="-76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757379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4E38ED9C-6F5E-206E-957E-B941ABC02EA5}"/>
                  </a:ext>
                </a:extLst>
              </p:cNvPr>
              <p:cNvSpPr txBox="1"/>
              <p:nvPr/>
            </p:nvSpPr>
            <p:spPr>
              <a:xfrm>
                <a:off x="328670" y="1565166"/>
                <a:ext cx="11534660" cy="3483005"/>
              </a:xfrm>
              <a:prstGeom prst="rect">
                <a:avLst/>
              </a:prstGeom>
              <a:noFill/>
            </p:spPr>
            <p:txBody>
              <a:bodyPr wrap="square">
                <a:spAutoFit/>
              </a:bodyPr>
              <a:lstStyle/>
              <a:p>
                <a:pPr>
                  <a:lnSpc>
                    <a:spcPct val="150000"/>
                  </a:lnSpc>
                  <a:spcBef>
                    <a:spcPts val="900"/>
                  </a:spcBef>
                  <a:spcAft>
                    <a:spcPts val="900"/>
                  </a:spcAft>
                </a:pP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而 </a:t>
                </a:r>
                <a14:m>
                  <m:oMath xmlns:m="http://schemas.openxmlformats.org/officeDocument/2006/math">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𝜆</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𝑖</m:t>
                        </m:r>
                      </m:sub>
                    </m:s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𝜆</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𝑘</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sub>
                    </m:s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≠0</m:t>
                    </m:r>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14:m>
                  <m:oMath xmlns:m="http://schemas.openxmlformats.org/officeDocument/2006/math">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𝑖</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=1,2,⋯,</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𝑘</m:t>
                    </m:r>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从而</a:t>
                </a:r>
              </a:p>
              <a:p>
                <a:pPr>
                  <a:lnSpc>
                    <a:spcPct val="150000"/>
                  </a:lnSpc>
                  <a:spcBef>
                    <a:spcPts val="900"/>
                  </a:spcBef>
                  <a:spcAft>
                    <a:spcPts val="900"/>
                  </a:spcAft>
                </a:pPr>
                <a14:m>
                  <m:oMathPara xmlns:m="http://schemas.openxmlformats.org/officeDocument/2006/math">
                    <m:oMathParaPr>
                      <m:jc m:val="centerGroup"/>
                    </m:oMathParaPr>
                    <m:oMath xmlns:m="http://schemas.openxmlformats.org/officeDocument/2006/math">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𝑎</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𝑖</m:t>
                          </m:r>
                        </m:sub>
                      </m:s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=0  (</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𝑖</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=1,2,⋯,</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𝑘</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oMath>
                  </m:oMathPara>
                </a14:m>
                <a:endParaRPr lang="zh-CN" altLang="zh-CN" sz="2400" dirty="0">
                  <a:effectLst/>
                  <a:latin typeface="Cambria" panose="02040503050406030204" pitchFamily="18" charset="0"/>
                  <a:ea typeface="宋体" panose="02010600030101010101" pitchFamily="2" charset="-122"/>
                  <a:cs typeface="Times New Roman" panose="02020603050405020304" pitchFamily="18" charset="0"/>
                </a:endParaRPr>
              </a:p>
              <a:p>
                <a:pPr>
                  <a:lnSpc>
                    <a:spcPct val="150000"/>
                  </a:lnSpc>
                  <a:spcBef>
                    <a:spcPts val="900"/>
                  </a:spcBef>
                  <a:spcAft>
                    <a:spcPts val="900"/>
                  </a:spcAft>
                </a:pPr>
                <a:r>
                  <a:rPr lang="en-US" altLang="zh-CN" sz="2400" dirty="0" err="1">
                    <a:effectLst/>
                    <a:latin typeface="宋体" panose="02010600030101010101" pitchFamily="2" charset="-122"/>
                    <a:ea typeface="宋体" panose="02010600030101010101" pitchFamily="2" charset="-122"/>
                    <a:cs typeface="Times New Roman" panose="02020603050405020304" pitchFamily="18" charset="0"/>
                  </a:rPr>
                  <a:t>代入到</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6.2.1</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a:t>
                </a:r>
                <a:r>
                  <a:rPr lang="en-US" altLang="zh-CN" sz="2400" dirty="0" err="1">
                    <a:effectLst/>
                    <a:latin typeface="宋体" panose="02010600030101010101" pitchFamily="2" charset="-122"/>
                    <a:ea typeface="宋体" panose="02010600030101010101" pitchFamily="2" charset="-122"/>
                    <a:cs typeface="Times New Roman" panose="02020603050405020304" pitchFamily="18" charset="0"/>
                  </a:rPr>
                  <a:t>式</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en-US" altLang="zh-CN" sz="2400" dirty="0" err="1">
                    <a:effectLst/>
                    <a:latin typeface="宋体" panose="02010600030101010101" pitchFamily="2" charset="-122"/>
                    <a:ea typeface="宋体" panose="02010600030101010101" pitchFamily="2" charset="-122"/>
                    <a:cs typeface="Times New Roman" panose="02020603050405020304" pitchFamily="18" charset="0"/>
                  </a:rPr>
                  <a:t>得</a:t>
                </a:r>
                <a:endParaRPr lang="zh-CN" altLang="zh-CN" sz="2400" dirty="0">
                  <a:effectLst/>
                  <a:latin typeface="Cambria" panose="02040503050406030204" pitchFamily="18" charset="0"/>
                  <a:ea typeface="宋体" panose="02010600030101010101" pitchFamily="2" charset="-122"/>
                  <a:cs typeface="Times New Roman" panose="02020603050405020304" pitchFamily="18" charset="0"/>
                </a:endParaRPr>
              </a:p>
              <a:p>
                <a:pPr>
                  <a:lnSpc>
                    <a:spcPct val="150000"/>
                  </a:lnSpc>
                  <a:spcBef>
                    <a:spcPts val="900"/>
                  </a:spcBef>
                  <a:spcAft>
                    <a:spcPts val="900"/>
                  </a:spcAft>
                </a:pPr>
                <a14:m>
                  <m:oMathPara xmlns:m="http://schemas.openxmlformats.org/officeDocument/2006/math">
                    <m:oMathParaPr>
                      <m:jc m:val="centerGroup"/>
                    </m:oMathParaPr>
                    <m:oMath xmlns:m="http://schemas.openxmlformats.org/officeDocument/2006/math">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𝑎</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𝑘</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sub>
                      </m:sSub>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𝐱</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𝑘</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sub>
                      </m:s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𝟎</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oMath>
                  </m:oMathPara>
                </a14:m>
                <a:endParaRPr lang="zh-CN" altLang="zh-CN" sz="2400" dirty="0">
                  <a:effectLst/>
                  <a:latin typeface="Cambria" panose="02040503050406030204" pitchFamily="18" charset="0"/>
                  <a:ea typeface="宋体" panose="02010600030101010101" pitchFamily="2" charset="-122"/>
                  <a:cs typeface="Times New Roman" panose="02020603050405020304" pitchFamily="18" charset="0"/>
                </a:endParaRPr>
              </a:p>
              <a:p>
                <a:pPr>
                  <a:lnSpc>
                    <a:spcPct val="150000"/>
                  </a:lnSpc>
                  <a:spcBef>
                    <a:spcPts val="900"/>
                  </a:spcBef>
                  <a:spcAft>
                    <a:spcPts val="900"/>
                  </a:spcAft>
                </a:pP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而特征向量 </a:t>
                </a:r>
                <a14:m>
                  <m:oMath xmlns:m="http://schemas.openxmlformats.org/officeDocument/2006/math">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𝐱</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𝑘</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sub>
                    </m:s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𝟎</m:t>
                    </m:r>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故 </a:t>
                </a:r>
                <a14:m>
                  <m:oMath xmlns:m="http://schemas.openxmlformats.org/officeDocument/2006/math">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𝑎</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𝑘</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sub>
                    </m:s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=0</m:t>
                    </m:r>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得证 </a:t>
                </a:r>
                <a14:m>
                  <m:oMath xmlns:m="http://schemas.openxmlformats.org/officeDocument/2006/math">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𝐱</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sub>
                    </m:sSub>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14:m>
                  <m:oMath xmlns:m="http://schemas.openxmlformats.org/officeDocument/2006/math">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𝐱</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2</m:t>
                        </m:r>
                      </m:sub>
                    </m:sSub>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14:m>
                  <m:oMath xmlns:m="http://schemas.openxmlformats.org/officeDocument/2006/math">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14:m>
                  <m:oMath xmlns:m="http://schemas.openxmlformats.org/officeDocument/2006/math">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𝐱</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𝑘</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sub>
                    </m:sSub>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线性无关</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a:t>
                </a:r>
                <a:endParaRPr lang="zh-CN" altLang="zh-CN" sz="2400" dirty="0">
                  <a:effectLst/>
                  <a:latin typeface="Cambria" panose="02040503050406030204" pitchFamily="18" charset="0"/>
                  <a:ea typeface="宋体" panose="02010600030101010101" pitchFamily="2" charset="-122"/>
                  <a:cs typeface="Times New Roman" panose="02020603050405020304" pitchFamily="18" charset="0"/>
                </a:endParaRPr>
              </a:p>
            </p:txBody>
          </p:sp>
        </mc:Choice>
        <mc:Fallback xmlns="">
          <p:sp>
            <p:nvSpPr>
              <p:cNvPr id="2" name="文本框 1">
                <a:extLst>
                  <a:ext uri="{FF2B5EF4-FFF2-40B4-BE49-F238E27FC236}">
                    <a16:creationId xmlns:a16="http://schemas.microsoft.com/office/drawing/2014/main" id="{4E38ED9C-6F5E-206E-957E-B941ABC02EA5}"/>
                  </a:ext>
                </a:extLst>
              </p:cNvPr>
              <p:cNvSpPr txBox="1">
                <a:spLocks noRot="1" noChangeAspect="1" noMove="1" noResize="1" noEditPoints="1" noAdjustHandles="1" noChangeArrowheads="1" noChangeShapeType="1" noTextEdit="1"/>
              </p:cNvSpPr>
              <p:nvPr/>
            </p:nvSpPr>
            <p:spPr>
              <a:xfrm>
                <a:off x="328670" y="1565166"/>
                <a:ext cx="11534660" cy="3483005"/>
              </a:xfrm>
              <a:prstGeom prst="rect">
                <a:avLst/>
              </a:prstGeom>
              <a:blipFill>
                <a:blip r:embed="rId2"/>
                <a:stretch>
                  <a:fillRect l="-769" b="-290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918329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F91A1F26-AACA-5397-FCDA-A0C0C360840D}"/>
                  </a:ext>
                </a:extLst>
              </p:cNvPr>
              <p:cNvSpPr txBox="1"/>
              <p:nvPr/>
            </p:nvSpPr>
            <p:spPr>
              <a:xfrm>
                <a:off x="694063" y="3108589"/>
                <a:ext cx="10256703" cy="461665"/>
              </a:xfrm>
              <a:prstGeom prst="rect">
                <a:avLst/>
              </a:prstGeom>
              <a:noFill/>
            </p:spPr>
            <p:txBody>
              <a:bodyPr wrap="square">
                <a:spAutoFit/>
              </a:bodyPr>
              <a:lstStyle/>
              <a:p>
                <a:pPr>
                  <a:spcBef>
                    <a:spcPts val="900"/>
                  </a:spcBef>
                  <a:spcAft>
                    <a:spcPts val="900"/>
                  </a:spcAft>
                </a:pPr>
                <a:r>
                  <a:rPr lang="zh-CN" altLang="zh-CN" sz="2400" b="1" dirty="0">
                    <a:solidFill>
                      <a:srgbClr val="0070C0"/>
                    </a:solidFill>
                    <a:effectLst/>
                    <a:latin typeface="Cambria" panose="02040503050406030204" pitchFamily="18" charset="0"/>
                    <a:ea typeface="宋体" panose="02010600030101010101" pitchFamily="2" charset="-122"/>
                    <a:cs typeface="Times New Roman" panose="02020603050405020304" pitchFamily="18" charset="0"/>
                  </a:rPr>
                  <a:t>推论 </a:t>
                </a:r>
                <a:r>
                  <a:rPr lang="en-US" altLang="zh-CN" sz="2400" b="1" dirty="0">
                    <a:solidFill>
                      <a:srgbClr val="0070C0"/>
                    </a:solidFill>
                    <a:effectLst/>
                    <a:latin typeface="Cambria" panose="02040503050406030204" pitchFamily="18" charset="0"/>
                    <a:ea typeface="宋体" panose="02010600030101010101" pitchFamily="2" charset="-122"/>
                    <a:cs typeface="Times New Roman" panose="02020603050405020304" pitchFamily="18" charset="0"/>
                  </a:rPr>
                  <a:t>6.2.1</a:t>
                </a:r>
                <a:r>
                  <a:rPr lang="en-US" altLang="zh-CN" sz="2400" dirty="0">
                    <a:solidFill>
                      <a:srgbClr val="0070C0"/>
                    </a:solidFill>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若 </a:t>
                </a:r>
                <a14:m>
                  <m:oMath xmlns:m="http://schemas.openxmlformats.org/officeDocument/2006/math">
                    <m:r>
                      <m:rPr>
                        <m:sty m:val="p"/>
                      </m:rPr>
                      <a:rPr lang="en-US" altLang="zh-CN" sz="2400">
                        <a:effectLst/>
                        <a:latin typeface="Cambria Math" panose="02040503050406030204" pitchFamily="18" charset="0"/>
                        <a:ea typeface="宋体" panose="02010600030101010101" pitchFamily="2" charset="-122"/>
                        <a:cs typeface="Times New Roman" panose="02020603050405020304" pitchFamily="18" charset="0"/>
                      </a:rPr>
                      <m:t>n</m:t>
                    </m:r>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阶矩阵 </a:t>
                </a:r>
                <a14:m>
                  <m:oMath xmlns:m="http://schemas.openxmlformats.org/officeDocument/2006/math">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𝐀</m:t>
                    </m:r>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有 </a:t>
                </a:r>
                <a14:m>
                  <m:oMath xmlns:m="http://schemas.openxmlformats.org/officeDocument/2006/math">
                    <m:r>
                      <m:rPr>
                        <m:sty m:val="p"/>
                      </m:rPr>
                      <a:rPr lang="en-US" altLang="zh-CN" sz="2400">
                        <a:effectLst/>
                        <a:latin typeface="Cambria Math" panose="02040503050406030204" pitchFamily="18" charset="0"/>
                        <a:ea typeface="宋体" panose="02010600030101010101" pitchFamily="2" charset="-122"/>
                        <a:cs typeface="Times New Roman" panose="02020603050405020304" pitchFamily="18" charset="0"/>
                      </a:rPr>
                      <m:t>n</m:t>
                    </m:r>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个不同的特征值</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则 </a:t>
                </a:r>
                <a14:m>
                  <m:oMath xmlns:m="http://schemas.openxmlformats.org/officeDocument/2006/math">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𝐀</m:t>
                    </m:r>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与对角阵相似</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endParaRPr lang="zh-CN" altLang="zh-CN" sz="2400" dirty="0">
                  <a:effectLst/>
                  <a:latin typeface="Cambria" panose="02040503050406030204" pitchFamily="18" charset="0"/>
                  <a:ea typeface="宋体" panose="02010600030101010101" pitchFamily="2" charset="-122"/>
                  <a:cs typeface="Times New Roman" panose="02020603050405020304" pitchFamily="18" charset="0"/>
                </a:endParaRPr>
              </a:p>
            </p:txBody>
          </p:sp>
        </mc:Choice>
        <mc:Fallback xmlns="">
          <p:sp>
            <p:nvSpPr>
              <p:cNvPr id="3" name="文本框 2">
                <a:extLst>
                  <a:ext uri="{FF2B5EF4-FFF2-40B4-BE49-F238E27FC236}">
                    <a16:creationId xmlns:a16="http://schemas.microsoft.com/office/drawing/2014/main" id="{F91A1F26-AACA-5397-FCDA-A0C0C360840D}"/>
                  </a:ext>
                </a:extLst>
              </p:cNvPr>
              <p:cNvSpPr txBox="1">
                <a:spLocks noRot="1" noChangeAspect="1" noMove="1" noResize="1" noEditPoints="1" noAdjustHandles="1" noChangeArrowheads="1" noChangeShapeType="1" noTextEdit="1"/>
              </p:cNvSpPr>
              <p:nvPr/>
            </p:nvSpPr>
            <p:spPr>
              <a:xfrm>
                <a:off x="694063" y="3108589"/>
                <a:ext cx="10256703" cy="461665"/>
              </a:xfrm>
              <a:prstGeom prst="rect">
                <a:avLst/>
              </a:prstGeom>
              <a:blipFill>
                <a:blip r:embed="rId2"/>
                <a:stretch>
                  <a:fillRect l="-865" t="-10526" b="-2894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9738427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C68E703F-7BDC-4C64-B144-B6CA89BC21AA}"/>
                  </a:ext>
                </a:extLst>
              </p:cNvPr>
              <p:cNvSpPr txBox="1"/>
              <p:nvPr/>
            </p:nvSpPr>
            <p:spPr>
              <a:xfrm>
                <a:off x="958467" y="1274529"/>
                <a:ext cx="10025349" cy="2698175"/>
              </a:xfrm>
              <a:prstGeom prst="rect">
                <a:avLst/>
              </a:prstGeom>
              <a:noFill/>
            </p:spPr>
            <p:txBody>
              <a:bodyPr wrap="square">
                <a:spAutoFit/>
              </a:bodyPr>
              <a:lstStyle/>
              <a:p>
                <a:pPr indent="304800">
                  <a:lnSpc>
                    <a:spcPct val="150000"/>
                  </a:lnSpc>
                  <a:spcBef>
                    <a:spcPts val="900"/>
                  </a:spcBef>
                  <a:spcAft>
                    <a:spcPts val="900"/>
                  </a:spcAft>
                </a:pP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强调</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对应于同一个特征值的特征向量</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不唯一</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p>
              <a:p>
                <a:pPr marL="342900" indent="-342900">
                  <a:lnSpc>
                    <a:spcPct val="150000"/>
                  </a:lnSpc>
                  <a:spcBef>
                    <a:spcPts val="900"/>
                  </a:spcBef>
                  <a:spcAft>
                    <a:spcPts val="900"/>
                  </a:spcAft>
                  <a:buFont typeface="Wingdings" pitchFamily="2" charset="2"/>
                  <a:buChar char="u"/>
                </a:pP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如果找到了特征值</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14:m>
                  <m:oMath xmlns:m="http://schemas.openxmlformats.org/officeDocument/2006/math">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𝜆</m:t>
                    </m:r>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的一个特征向量 </a:t>
                </a:r>
                <a14:m>
                  <m:oMath xmlns:m="http://schemas.openxmlformats.org/officeDocument/2006/math">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𝒙</m:t>
                    </m:r>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则所有与 </a:t>
                </a:r>
                <a14:m>
                  <m:oMath xmlns:m="http://schemas.openxmlformats.org/officeDocument/2006/math">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𝒙</m:t>
                    </m:r>
                  </m:oMath>
                </a14:m>
                <a:r>
                  <a:rPr lang="en-US" altLang="zh-CN" sz="2400" b="1"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共线的非零向量 </a:t>
                </a:r>
                <a14:m>
                  <m:oMath xmlns:m="http://schemas.openxmlformats.org/officeDocument/2006/math">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𝑘</m:t>
                    </m:r>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𝒙</m:t>
                    </m:r>
                  </m:oMath>
                </a14:m>
                <a:r>
                  <a:rPr lang="en-US" altLang="zh-CN" sz="2400" b="1"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都是对应于该特征值</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14:m>
                  <m:oMath xmlns:m="http://schemas.openxmlformats.org/officeDocument/2006/math">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𝜆</m:t>
                    </m:r>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的特征向量</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p>
              <a:p>
                <a:pPr marL="342900" indent="-342900">
                  <a:lnSpc>
                    <a:spcPct val="150000"/>
                  </a:lnSpc>
                  <a:spcBef>
                    <a:spcPts val="900"/>
                  </a:spcBef>
                  <a:spcAft>
                    <a:spcPts val="900"/>
                  </a:spcAft>
                  <a:buFont typeface="Wingdings" pitchFamily="2" charset="2"/>
                  <a:buChar char="u"/>
                </a:pP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或者说这条直线上的全部非零向量</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14:m>
                  <m:oMath xmlns:m="http://schemas.openxmlformats.org/officeDocument/2006/math">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𝑨</m:t>
                    </m:r>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作用于它们时</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都不会被旋转</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endParaRPr lang="zh-CN" altLang="zh-CN" sz="2400" dirty="0">
                  <a:effectLst/>
                  <a:latin typeface="Cambria" panose="02040503050406030204" pitchFamily="18" charset="0"/>
                  <a:ea typeface="宋体" panose="02010600030101010101" pitchFamily="2" charset="-122"/>
                  <a:cs typeface="Times New Roman" panose="02020603050405020304" pitchFamily="18" charset="0"/>
                </a:endParaRPr>
              </a:p>
            </p:txBody>
          </p:sp>
        </mc:Choice>
        <mc:Fallback xmlns="">
          <p:sp>
            <p:nvSpPr>
              <p:cNvPr id="3" name="文本框 2">
                <a:extLst>
                  <a:ext uri="{FF2B5EF4-FFF2-40B4-BE49-F238E27FC236}">
                    <a16:creationId xmlns:a16="http://schemas.microsoft.com/office/drawing/2014/main" id="{C68E703F-7BDC-4C64-B144-B6CA89BC21AA}"/>
                  </a:ext>
                </a:extLst>
              </p:cNvPr>
              <p:cNvSpPr txBox="1">
                <a:spLocks noRot="1" noChangeAspect="1" noMove="1" noResize="1" noEditPoints="1" noAdjustHandles="1" noChangeArrowheads="1" noChangeShapeType="1" noTextEdit="1"/>
              </p:cNvSpPr>
              <p:nvPr/>
            </p:nvSpPr>
            <p:spPr>
              <a:xfrm>
                <a:off x="958467" y="1274529"/>
                <a:ext cx="10025349" cy="2698175"/>
              </a:xfrm>
              <a:prstGeom prst="rect">
                <a:avLst/>
              </a:prstGeom>
              <a:blipFill>
                <a:blip r:embed="rId2"/>
                <a:stretch>
                  <a:fillRect l="-759" b="-422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912475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9480045F-934F-0E26-6F53-7DB754411287}"/>
                  </a:ext>
                </a:extLst>
              </p:cNvPr>
              <p:cNvSpPr txBox="1"/>
              <p:nvPr/>
            </p:nvSpPr>
            <p:spPr>
              <a:xfrm>
                <a:off x="528810" y="1735075"/>
                <a:ext cx="10851614" cy="2840136"/>
              </a:xfrm>
              <a:prstGeom prst="rect">
                <a:avLst/>
              </a:prstGeom>
              <a:noFill/>
            </p:spPr>
            <p:txBody>
              <a:bodyPr wrap="square">
                <a:spAutoFit/>
              </a:bodyPr>
              <a:lstStyle/>
              <a:p>
                <a:pPr>
                  <a:lnSpc>
                    <a:spcPct val="150000"/>
                  </a:lnSpc>
                  <a:spcBef>
                    <a:spcPts val="900"/>
                  </a:spcBef>
                  <a:spcAft>
                    <a:spcPts val="900"/>
                  </a:spcAft>
                </a:pPr>
                <a:r>
                  <a:rPr lang="zh-CN" altLang="zh-CN" sz="2400" b="1" dirty="0">
                    <a:solidFill>
                      <a:srgbClr val="0070C0"/>
                    </a:solidFill>
                    <a:effectLst/>
                    <a:latin typeface="Cambria" panose="02040503050406030204" pitchFamily="18" charset="0"/>
                    <a:ea typeface="宋体" panose="02010600030101010101" pitchFamily="2" charset="-122"/>
                    <a:cs typeface="Times New Roman" panose="02020603050405020304" pitchFamily="18" charset="0"/>
                  </a:rPr>
                  <a:t>定理 </a:t>
                </a:r>
                <a:r>
                  <a:rPr lang="en-US" altLang="zh-CN" sz="2400" b="1" dirty="0">
                    <a:solidFill>
                      <a:srgbClr val="0070C0"/>
                    </a:solidFill>
                    <a:effectLst/>
                    <a:latin typeface="Cambria" panose="02040503050406030204" pitchFamily="18" charset="0"/>
                    <a:ea typeface="宋体" panose="02010600030101010101" pitchFamily="2" charset="-122"/>
                    <a:cs typeface="Times New Roman" panose="02020603050405020304" pitchFamily="18" charset="0"/>
                  </a:rPr>
                  <a:t>6.2.3</a:t>
                </a:r>
                <a:r>
                  <a:rPr lang="en-US" altLang="zh-CN" sz="2400" dirty="0">
                    <a:solidFill>
                      <a:srgbClr val="0070C0"/>
                    </a:solidFill>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设 </a:t>
                </a:r>
                <a14:m>
                  <m:oMath xmlns:m="http://schemas.openxmlformats.org/officeDocument/2006/math">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ltLang="zh-CN" sz="2400">
                            <a:effectLst/>
                            <a:latin typeface="Cambria Math" panose="02040503050406030204" pitchFamily="18" charset="0"/>
                            <a:ea typeface="宋体" panose="02010600030101010101" pitchFamily="2" charset="-122"/>
                            <a:cs typeface="Times New Roman" panose="02020603050405020304" pitchFamily="18" charset="0"/>
                          </a:rPr>
                          <m:t>λ</m:t>
                        </m:r>
                      </m:e>
                      <m:sub>
                        <m:r>
                          <a:rPr lang="en-US" altLang="zh-CN" sz="2400">
                            <a:effectLst/>
                            <a:latin typeface="Cambria Math" panose="02040503050406030204" pitchFamily="18" charset="0"/>
                            <a:ea typeface="宋体" panose="02010600030101010101" pitchFamily="2" charset="-122"/>
                            <a:cs typeface="Times New Roman" panose="02020603050405020304" pitchFamily="18" charset="0"/>
                          </a:rPr>
                          <m:t>1</m:t>
                        </m:r>
                      </m:sub>
                    </m:sSub>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14:m>
                  <m:oMath xmlns:m="http://schemas.openxmlformats.org/officeDocument/2006/math">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ltLang="zh-CN" sz="2400">
                            <a:effectLst/>
                            <a:latin typeface="Cambria Math" panose="02040503050406030204" pitchFamily="18" charset="0"/>
                            <a:ea typeface="宋体" panose="02010600030101010101" pitchFamily="2" charset="-122"/>
                            <a:cs typeface="Times New Roman" panose="02020603050405020304" pitchFamily="18" charset="0"/>
                          </a:rPr>
                          <m:t>λ</m:t>
                        </m:r>
                      </m:e>
                      <m:sub>
                        <m:r>
                          <a:rPr lang="en-US" altLang="zh-CN" sz="2400">
                            <a:effectLst/>
                            <a:latin typeface="Cambria Math" panose="02040503050406030204" pitchFamily="18" charset="0"/>
                            <a:ea typeface="宋体" panose="02010600030101010101" pitchFamily="2" charset="-122"/>
                            <a:cs typeface="Times New Roman" panose="02020603050405020304" pitchFamily="18" charset="0"/>
                          </a:rPr>
                          <m:t>2</m:t>
                        </m:r>
                      </m:sub>
                    </m:sSub>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14:m>
                  <m:oMath xmlns:m="http://schemas.openxmlformats.org/officeDocument/2006/math">
                    <m:r>
                      <a:rPr lang="en-US" altLang="zh-CN" sz="2400">
                        <a:effectLst/>
                        <a:latin typeface="Cambria Math" panose="02040503050406030204" pitchFamily="18" charset="0"/>
                        <a:ea typeface="宋体" panose="02010600030101010101" pitchFamily="2" charset="-122"/>
                        <a:cs typeface="Times New Roman" panose="02020603050405020304" pitchFamily="18" charset="0"/>
                      </a:rPr>
                      <m:t>⋯</m:t>
                    </m:r>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14:m>
                  <m:oMath xmlns:m="http://schemas.openxmlformats.org/officeDocument/2006/math">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ltLang="zh-CN" sz="2400">
                            <a:effectLst/>
                            <a:latin typeface="Cambria Math" panose="02040503050406030204" pitchFamily="18" charset="0"/>
                            <a:ea typeface="宋体" panose="02010600030101010101" pitchFamily="2" charset="-122"/>
                            <a:cs typeface="Times New Roman" panose="02020603050405020304" pitchFamily="18" charset="0"/>
                          </a:rPr>
                          <m:t>λ</m:t>
                        </m:r>
                      </m:e>
                      <m:sub>
                        <m:r>
                          <m:rPr>
                            <m:sty m:val="p"/>
                          </m:rPr>
                          <a:rPr lang="en-US" altLang="zh-CN" sz="2400">
                            <a:effectLst/>
                            <a:latin typeface="Cambria Math" panose="02040503050406030204" pitchFamily="18" charset="0"/>
                            <a:ea typeface="宋体" panose="02010600030101010101" pitchFamily="2" charset="-122"/>
                            <a:cs typeface="Times New Roman" panose="02020603050405020304" pitchFamily="18" charset="0"/>
                          </a:rPr>
                          <m:t>m</m:t>
                        </m:r>
                      </m:sub>
                    </m:sSub>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是方阵 </a:t>
                </a:r>
                <a14:m>
                  <m:oMath xmlns:m="http://schemas.openxmlformats.org/officeDocument/2006/math">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𝐀</m:t>
                    </m:r>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的 </a:t>
                </a:r>
                <a14:m>
                  <m:oMath xmlns:m="http://schemas.openxmlformats.org/officeDocument/2006/math">
                    <m:r>
                      <m:rPr>
                        <m:sty m:val="p"/>
                      </m:rPr>
                      <a:rPr lang="en-US" altLang="zh-CN" sz="2400">
                        <a:effectLst/>
                        <a:latin typeface="Cambria Math" panose="02040503050406030204" pitchFamily="18" charset="0"/>
                        <a:ea typeface="宋体" panose="02010600030101010101" pitchFamily="2" charset="-122"/>
                        <a:cs typeface="Times New Roman" panose="02020603050405020304" pitchFamily="18" charset="0"/>
                      </a:rPr>
                      <m:t>m</m:t>
                    </m:r>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个互不相同的特征值</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对应于 </a:t>
                </a:r>
                <a14:m>
                  <m:oMath xmlns:m="http://schemas.openxmlformats.org/officeDocument/2006/math">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ltLang="zh-CN" sz="2400">
                            <a:effectLst/>
                            <a:latin typeface="Cambria Math" panose="02040503050406030204" pitchFamily="18" charset="0"/>
                            <a:ea typeface="宋体" panose="02010600030101010101" pitchFamily="2" charset="-122"/>
                            <a:cs typeface="Times New Roman" panose="02020603050405020304" pitchFamily="18" charset="0"/>
                          </a:rPr>
                          <m:t>λ</m:t>
                        </m:r>
                      </m:e>
                      <m:sub>
                        <m:r>
                          <m:rPr>
                            <m:sty m:val="p"/>
                          </m:rPr>
                          <a:rPr lang="en-US" altLang="zh-CN" sz="2400">
                            <a:effectLst/>
                            <a:latin typeface="Cambria Math" panose="02040503050406030204" pitchFamily="18" charset="0"/>
                            <a:ea typeface="宋体" panose="02010600030101010101" pitchFamily="2" charset="-122"/>
                            <a:cs typeface="Times New Roman" panose="02020603050405020304" pitchFamily="18" charset="0"/>
                          </a:rPr>
                          <m:t>i</m:t>
                        </m:r>
                      </m:sub>
                    </m:sSub>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的线性无关的特征向量为 </a:t>
                </a:r>
                <a:endParaRPr lang="en-US" altLang="zh-CN" sz="2400" dirty="0">
                  <a:effectLst/>
                  <a:latin typeface="Cambria" panose="02040503050406030204" pitchFamily="18" charset="0"/>
                  <a:ea typeface="宋体" panose="02010600030101010101" pitchFamily="2" charset="-122"/>
                  <a:cs typeface="Times New Roman" panose="02020603050405020304" pitchFamily="18" charset="0"/>
                </a:endParaRPr>
              </a:p>
              <a:p>
                <a:pPr algn="ctr">
                  <a:lnSpc>
                    <a:spcPct val="150000"/>
                  </a:lnSpc>
                  <a:spcBef>
                    <a:spcPts val="900"/>
                  </a:spcBef>
                  <a:spcAft>
                    <a:spcPts val="900"/>
                  </a:spcAft>
                </a:pPr>
                <a14:m>
                  <m:oMath xmlns:m="http://schemas.openxmlformats.org/officeDocument/2006/math">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𝐱</m:t>
                        </m:r>
                      </m:e>
                      <m:sub>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ltLang="zh-CN" sz="2400">
                                <a:effectLst/>
                                <a:latin typeface="Cambria Math" panose="02040503050406030204" pitchFamily="18" charset="0"/>
                                <a:ea typeface="宋体" panose="02010600030101010101" pitchFamily="2" charset="-122"/>
                                <a:cs typeface="Times New Roman" panose="02020603050405020304" pitchFamily="18" charset="0"/>
                              </a:rPr>
                              <m:t>i</m:t>
                            </m:r>
                          </m:e>
                          <m:sub>
                            <m:r>
                              <a:rPr lang="en-US" altLang="zh-CN" sz="2400">
                                <a:effectLst/>
                                <a:latin typeface="Cambria Math" panose="02040503050406030204" pitchFamily="18" charset="0"/>
                                <a:ea typeface="宋体" panose="02010600030101010101" pitchFamily="2" charset="-122"/>
                                <a:cs typeface="Times New Roman" panose="02020603050405020304" pitchFamily="18" charset="0"/>
                              </a:rPr>
                              <m:t>1</m:t>
                            </m:r>
                          </m:sub>
                        </m:sSub>
                      </m:sub>
                    </m:sSub>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14:m>
                  <m:oMath xmlns:m="http://schemas.openxmlformats.org/officeDocument/2006/math">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𝐱</m:t>
                        </m:r>
                      </m:e>
                      <m:sub>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ltLang="zh-CN" sz="2400">
                                <a:effectLst/>
                                <a:latin typeface="Cambria Math" panose="02040503050406030204" pitchFamily="18" charset="0"/>
                                <a:ea typeface="宋体" panose="02010600030101010101" pitchFamily="2" charset="-122"/>
                                <a:cs typeface="Times New Roman" panose="02020603050405020304" pitchFamily="18" charset="0"/>
                              </a:rPr>
                              <m:t>i</m:t>
                            </m:r>
                          </m:e>
                          <m:sub>
                            <m:r>
                              <a:rPr lang="en-US" altLang="zh-CN" sz="2400">
                                <a:effectLst/>
                                <a:latin typeface="Cambria Math" panose="02040503050406030204" pitchFamily="18" charset="0"/>
                                <a:ea typeface="宋体" panose="02010600030101010101" pitchFamily="2" charset="-122"/>
                                <a:cs typeface="Times New Roman" panose="02020603050405020304" pitchFamily="18" charset="0"/>
                              </a:rPr>
                              <m:t>2</m:t>
                            </m:r>
                          </m:sub>
                        </m:sSub>
                      </m:sub>
                    </m:sSub>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14:m>
                  <m:oMath xmlns:m="http://schemas.openxmlformats.org/officeDocument/2006/math">
                    <m:r>
                      <a:rPr lang="en-US" altLang="zh-CN" sz="2400">
                        <a:effectLst/>
                        <a:latin typeface="Cambria Math" panose="02040503050406030204" pitchFamily="18" charset="0"/>
                        <a:ea typeface="宋体" panose="02010600030101010101" pitchFamily="2" charset="-122"/>
                        <a:cs typeface="Times New Roman" panose="02020603050405020304" pitchFamily="18" charset="0"/>
                      </a:rPr>
                      <m:t>⋯</m:t>
                    </m:r>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14:m>
                  <m:oMath xmlns:m="http://schemas.openxmlformats.org/officeDocument/2006/math">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𝐱</m:t>
                        </m:r>
                      </m:e>
                      <m:sub>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ltLang="zh-CN" sz="2400">
                                <a:effectLst/>
                                <a:latin typeface="Cambria Math" panose="02040503050406030204" pitchFamily="18" charset="0"/>
                                <a:ea typeface="宋体" panose="02010600030101010101" pitchFamily="2" charset="-122"/>
                                <a:cs typeface="Times New Roman" panose="02020603050405020304" pitchFamily="18" charset="0"/>
                              </a:rPr>
                              <m:t>i</m:t>
                            </m:r>
                          </m:e>
                          <m:sub>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ltLang="zh-CN" sz="2400">
                                    <a:effectLst/>
                                    <a:latin typeface="Cambria Math" panose="02040503050406030204" pitchFamily="18" charset="0"/>
                                    <a:ea typeface="宋体" panose="02010600030101010101" pitchFamily="2" charset="-122"/>
                                    <a:cs typeface="Times New Roman" panose="02020603050405020304" pitchFamily="18" charset="0"/>
                                  </a:rPr>
                                  <m:t>r</m:t>
                                </m:r>
                              </m:e>
                              <m:sub>
                                <m:r>
                                  <m:rPr>
                                    <m:sty m:val="p"/>
                                  </m:rPr>
                                  <a:rPr lang="en-US" altLang="zh-CN" sz="2400">
                                    <a:effectLst/>
                                    <a:latin typeface="Cambria Math" panose="02040503050406030204" pitchFamily="18" charset="0"/>
                                    <a:ea typeface="宋体" panose="02010600030101010101" pitchFamily="2" charset="-122"/>
                                    <a:cs typeface="Times New Roman" panose="02020603050405020304" pitchFamily="18" charset="0"/>
                                  </a:rPr>
                                  <m:t>i</m:t>
                                </m:r>
                              </m:sub>
                            </m:sSub>
                          </m:sub>
                        </m:sSub>
                      </m:sub>
                    </m:sSub>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en-US" sz="2400" dirty="0">
                    <a:effectLst/>
                    <a:latin typeface="Cambria" panose="02040503050406030204" pitchFamily="18" charset="0"/>
                    <a:ea typeface="宋体" panose="02010600030101010101" pitchFamily="2" charset="-122"/>
                    <a:cs typeface="Times New Roman" panose="02020603050405020304" pitchFamily="18" charset="0"/>
                  </a:rPr>
                  <a:t>     </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a:t>
                </a:r>
                <a14:m>
                  <m:oMath xmlns:m="http://schemas.openxmlformats.org/officeDocument/2006/math">
                    <m:r>
                      <m:rPr>
                        <m:sty m:val="p"/>
                      </m:rPr>
                      <a:rPr lang="en-US" altLang="zh-CN" sz="2400">
                        <a:effectLst/>
                        <a:latin typeface="Cambria Math" panose="02040503050406030204" pitchFamily="18" charset="0"/>
                        <a:ea typeface="宋体" panose="02010600030101010101" pitchFamily="2" charset="-122"/>
                        <a:cs typeface="Times New Roman" panose="02020603050405020304" pitchFamily="18" charset="0"/>
                      </a:rPr>
                      <m:t>i</m:t>
                    </m:r>
                    <m:r>
                      <a:rPr lang="en-US" altLang="zh-CN" sz="2400">
                        <a:effectLst/>
                        <a:latin typeface="Cambria Math" panose="02040503050406030204" pitchFamily="18" charset="0"/>
                        <a:ea typeface="宋体" panose="02010600030101010101" pitchFamily="2" charset="-122"/>
                        <a:cs typeface="Times New Roman" panose="02020603050405020304" pitchFamily="18" charset="0"/>
                      </a:rPr>
                      <m:t>=1,2,⋯,</m:t>
                    </m:r>
                    <m:r>
                      <m:rPr>
                        <m:sty m:val="p"/>
                      </m:rPr>
                      <a:rPr lang="en-US" altLang="zh-CN" sz="2400">
                        <a:effectLst/>
                        <a:latin typeface="Cambria Math" panose="02040503050406030204" pitchFamily="18" charset="0"/>
                        <a:ea typeface="宋体" panose="02010600030101010101" pitchFamily="2" charset="-122"/>
                        <a:cs typeface="Times New Roman" panose="02020603050405020304" pitchFamily="18" charset="0"/>
                      </a:rPr>
                      <m:t>m</m:t>
                    </m:r>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p>
              <a:p>
                <a:pPr>
                  <a:lnSpc>
                    <a:spcPct val="150000"/>
                  </a:lnSpc>
                  <a:spcBef>
                    <a:spcPts val="900"/>
                  </a:spcBef>
                  <a:spcAft>
                    <a:spcPts val="900"/>
                  </a:spcAft>
                </a:pP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则由所有这些特征向量</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共 </a:t>
                </a:r>
                <a14:m>
                  <m:oMath xmlns:m="http://schemas.openxmlformats.org/officeDocument/2006/math">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ltLang="zh-CN" sz="2400">
                            <a:effectLst/>
                            <a:latin typeface="Cambria Math" panose="02040503050406030204" pitchFamily="18" charset="0"/>
                            <a:ea typeface="宋体" panose="02010600030101010101" pitchFamily="2" charset="-122"/>
                            <a:cs typeface="Times New Roman" panose="02020603050405020304" pitchFamily="18" charset="0"/>
                          </a:rPr>
                          <m:t>r</m:t>
                        </m:r>
                      </m:e>
                      <m:sub>
                        <m:r>
                          <a:rPr lang="en-US" altLang="zh-CN" sz="2400">
                            <a:effectLst/>
                            <a:latin typeface="Cambria Math" panose="02040503050406030204" pitchFamily="18" charset="0"/>
                            <a:ea typeface="宋体" panose="02010600030101010101" pitchFamily="2" charset="-122"/>
                            <a:cs typeface="Times New Roman" panose="02020603050405020304" pitchFamily="18" charset="0"/>
                          </a:rPr>
                          <m:t>1</m:t>
                        </m:r>
                      </m:sub>
                    </m:sSub>
                    <m:r>
                      <a:rPr lang="en-US" altLang="zh-CN" sz="24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ltLang="zh-CN" sz="2400">
                            <a:effectLst/>
                            <a:latin typeface="Cambria Math" panose="02040503050406030204" pitchFamily="18" charset="0"/>
                            <a:ea typeface="宋体" panose="02010600030101010101" pitchFamily="2" charset="-122"/>
                            <a:cs typeface="Times New Roman" panose="02020603050405020304" pitchFamily="18" charset="0"/>
                          </a:rPr>
                          <m:t>r</m:t>
                        </m:r>
                      </m:e>
                      <m:sub>
                        <m:r>
                          <a:rPr lang="en-US" altLang="zh-CN" sz="2400">
                            <a:effectLst/>
                            <a:latin typeface="Cambria Math" panose="02040503050406030204" pitchFamily="18" charset="0"/>
                            <a:ea typeface="宋体" panose="02010600030101010101" pitchFamily="2" charset="-122"/>
                            <a:cs typeface="Times New Roman" panose="02020603050405020304" pitchFamily="18" charset="0"/>
                          </a:rPr>
                          <m:t>2</m:t>
                        </m:r>
                      </m:sub>
                    </m:sSub>
                    <m:r>
                      <a:rPr lang="en-US" altLang="zh-CN" sz="24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ltLang="zh-CN" sz="2400">
                            <a:effectLst/>
                            <a:latin typeface="Cambria Math" panose="02040503050406030204" pitchFamily="18" charset="0"/>
                            <a:ea typeface="宋体" panose="02010600030101010101" pitchFamily="2" charset="-122"/>
                            <a:cs typeface="Times New Roman" panose="02020603050405020304" pitchFamily="18" charset="0"/>
                          </a:rPr>
                          <m:t>r</m:t>
                        </m:r>
                      </m:e>
                      <m:sub>
                        <m:r>
                          <m:rPr>
                            <m:sty m:val="p"/>
                          </m:rPr>
                          <a:rPr lang="en-US" altLang="zh-CN" sz="2400">
                            <a:effectLst/>
                            <a:latin typeface="Cambria Math" panose="02040503050406030204" pitchFamily="18" charset="0"/>
                            <a:ea typeface="宋体" panose="02010600030101010101" pitchFamily="2" charset="-122"/>
                            <a:cs typeface="Times New Roman" panose="02020603050405020304" pitchFamily="18" charset="0"/>
                          </a:rPr>
                          <m:t>m</m:t>
                        </m:r>
                      </m:sub>
                    </m:sSub>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个</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构成的向量组是线性无关的</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endParaRPr lang="zh-CN" altLang="zh-CN" sz="2400" dirty="0">
                  <a:effectLst/>
                  <a:latin typeface="Cambria" panose="02040503050406030204" pitchFamily="18" charset="0"/>
                  <a:ea typeface="宋体" panose="02010600030101010101" pitchFamily="2" charset="-122"/>
                  <a:cs typeface="Times New Roman" panose="02020603050405020304" pitchFamily="18" charset="0"/>
                </a:endParaRPr>
              </a:p>
            </p:txBody>
          </p:sp>
        </mc:Choice>
        <mc:Fallback xmlns="">
          <p:sp>
            <p:nvSpPr>
              <p:cNvPr id="3" name="文本框 2">
                <a:extLst>
                  <a:ext uri="{FF2B5EF4-FFF2-40B4-BE49-F238E27FC236}">
                    <a16:creationId xmlns:a16="http://schemas.microsoft.com/office/drawing/2014/main" id="{9480045F-934F-0E26-6F53-7DB754411287}"/>
                  </a:ext>
                </a:extLst>
              </p:cNvPr>
              <p:cNvSpPr txBox="1">
                <a:spLocks noRot="1" noChangeAspect="1" noMove="1" noResize="1" noEditPoints="1" noAdjustHandles="1" noChangeArrowheads="1" noChangeShapeType="1" noTextEdit="1"/>
              </p:cNvSpPr>
              <p:nvPr/>
            </p:nvSpPr>
            <p:spPr>
              <a:xfrm>
                <a:off x="528810" y="1735075"/>
                <a:ext cx="10851614" cy="2840136"/>
              </a:xfrm>
              <a:prstGeom prst="rect">
                <a:avLst/>
              </a:prstGeom>
              <a:blipFill>
                <a:blip r:embed="rId2"/>
                <a:stretch>
                  <a:fillRect l="-818" b="-400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23790821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E17BBE7F-507E-7773-5310-485C7FE83637}"/>
                  </a:ext>
                </a:extLst>
              </p:cNvPr>
              <p:cNvSpPr txBox="1"/>
              <p:nvPr/>
            </p:nvSpPr>
            <p:spPr>
              <a:xfrm>
                <a:off x="637142" y="961657"/>
                <a:ext cx="10917716" cy="2467342"/>
              </a:xfrm>
              <a:prstGeom prst="rect">
                <a:avLst/>
              </a:prstGeom>
              <a:noFill/>
            </p:spPr>
            <p:txBody>
              <a:bodyPr wrap="square">
                <a:spAutoFit/>
              </a:bodyPr>
              <a:lstStyle/>
              <a:p>
                <a:pPr>
                  <a:lnSpc>
                    <a:spcPct val="150000"/>
                  </a:lnSpc>
                  <a:spcBef>
                    <a:spcPts val="900"/>
                  </a:spcBef>
                  <a:spcAft>
                    <a:spcPts val="900"/>
                  </a:spcAft>
                </a:pPr>
                <a:r>
                  <a:rPr lang="zh-CN" altLang="zh-CN" sz="2400" b="1" dirty="0">
                    <a:solidFill>
                      <a:srgbClr val="0070C0"/>
                    </a:solidFill>
                    <a:effectLst/>
                    <a:latin typeface="Cambria" panose="02040503050406030204" pitchFamily="18" charset="0"/>
                    <a:ea typeface="宋体" panose="02010600030101010101" pitchFamily="2" charset="-122"/>
                    <a:cs typeface="Times New Roman" panose="02020603050405020304" pitchFamily="18" charset="0"/>
                  </a:rPr>
                  <a:t>定理  </a:t>
                </a:r>
                <a:r>
                  <a:rPr lang="en-US" altLang="zh-CN" sz="2400" b="1" dirty="0">
                    <a:solidFill>
                      <a:srgbClr val="0070C0"/>
                    </a:solidFill>
                    <a:effectLst/>
                    <a:latin typeface="Cambria" panose="02040503050406030204" pitchFamily="18" charset="0"/>
                    <a:ea typeface="宋体" panose="02010600030101010101" pitchFamily="2" charset="-122"/>
                    <a:cs typeface="Times New Roman" panose="02020603050405020304" pitchFamily="18" charset="0"/>
                  </a:rPr>
                  <a:t>6.2.4</a:t>
                </a:r>
                <a:r>
                  <a:rPr lang="en-US" altLang="zh-CN" sz="2400" dirty="0">
                    <a:solidFill>
                      <a:srgbClr val="0070C0"/>
                    </a:solidFill>
                    <a:effectLst/>
                    <a:latin typeface="Cambria" panose="02040503050406030204" pitchFamily="18" charset="0"/>
                    <a:ea typeface="宋体" panose="02010600030101010101" pitchFamily="2" charset="-122"/>
                    <a:cs typeface="Times New Roman" panose="02020603050405020304" pitchFamily="18" charset="0"/>
                  </a:rPr>
                  <a:t>  </a:t>
                </a:r>
                <a14:m>
                  <m:oMath xmlns:m="http://schemas.openxmlformats.org/officeDocument/2006/math">
                    <m:r>
                      <m:rPr>
                        <m:sty m:val="p"/>
                      </m:rPr>
                      <a:rPr lang="en-US" altLang="zh-CN" sz="2400">
                        <a:effectLst/>
                        <a:latin typeface="Cambria Math" panose="02040503050406030204" pitchFamily="18" charset="0"/>
                        <a:ea typeface="宋体" panose="02010600030101010101" pitchFamily="2" charset="-122"/>
                        <a:cs typeface="Times New Roman" panose="02020603050405020304" pitchFamily="18" charset="0"/>
                      </a:rPr>
                      <m:t>n</m:t>
                    </m:r>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阶矩阵 </a:t>
                </a:r>
                <a14:m>
                  <m:oMath xmlns:m="http://schemas.openxmlformats.org/officeDocument/2006/math">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𝐀</m:t>
                    </m:r>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可对角化的充要条件是</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14:m>
                  <m:oMath xmlns:m="http://schemas.openxmlformats.org/officeDocument/2006/math">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𝐀</m:t>
                    </m:r>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的每个特征值的代数重数等于其几何重数</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endParaRPr lang="zh-CN" altLang="zh-CN" sz="2400" dirty="0">
                  <a:effectLst/>
                  <a:latin typeface="Cambria" panose="02040503050406030204" pitchFamily="18" charset="0"/>
                  <a:ea typeface="宋体" panose="02010600030101010101" pitchFamily="2" charset="-122"/>
                  <a:cs typeface="Times New Roman" panose="02020603050405020304" pitchFamily="18" charset="0"/>
                </a:endParaRPr>
              </a:p>
              <a:p>
                <a:pPr>
                  <a:lnSpc>
                    <a:spcPct val="150000"/>
                  </a:lnSpc>
                  <a:spcBef>
                    <a:spcPts val="900"/>
                  </a:spcBef>
                  <a:spcAft>
                    <a:spcPts val="900"/>
                  </a:spcAft>
                </a:pPr>
                <a:r>
                  <a:rPr lang="zh-CN" altLang="zh-CN" sz="2400" b="1" dirty="0">
                    <a:solidFill>
                      <a:srgbClr val="0070C0"/>
                    </a:solidFill>
                    <a:effectLst/>
                    <a:latin typeface="Cambria" panose="02040503050406030204" pitchFamily="18" charset="0"/>
                    <a:ea typeface="宋体" panose="02010600030101010101" pitchFamily="2" charset="-122"/>
                    <a:cs typeface="Times New Roman" panose="02020603050405020304" pitchFamily="18" charset="0"/>
                  </a:rPr>
                  <a:t>推论  </a:t>
                </a:r>
                <a:r>
                  <a:rPr lang="en-US" altLang="zh-CN" sz="2400" b="1" dirty="0">
                    <a:solidFill>
                      <a:srgbClr val="0070C0"/>
                    </a:solidFill>
                    <a:effectLst/>
                    <a:latin typeface="Cambria" panose="02040503050406030204" pitchFamily="18" charset="0"/>
                    <a:ea typeface="宋体" panose="02010600030101010101" pitchFamily="2" charset="-122"/>
                    <a:cs typeface="Times New Roman" panose="02020603050405020304" pitchFamily="18" charset="0"/>
                  </a:rPr>
                  <a:t>6.2.2</a:t>
                </a:r>
                <a:r>
                  <a:rPr lang="en-US" altLang="zh-CN" sz="2400" dirty="0">
                    <a:solidFill>
                      <a:srgbClr val="0070C0"/>
                    </a:solidFill>
                    <a:effectLst/>
                    <a:latin typeface="Cambria" panose="02040503050406030204" pitchFamily="18" charset="0"/>
                    <a:ea typeface="宋体" panose="02010600030101010101" pitchFamily="2" charset="-122"/>
                    <a:cs typeface="Times New Roman" panose="02020603050405020304" pitchFamily="18" charset="0"/>
                  </a:rPr>
                  <a:t>  </a:t>
                </a:r>
                <a14:m>
                  <m:oMath xmlns:m="http://schemas.openxmlformats.org/officeDocument/2006/math">
                    <m:r>
                      <m:rPr>
                        <m:sty m:val="p"/>
                      </m:rPr>
                      <a:rPr lang="en-US" altLang="zh-CN" sz="2400">
                        <a:effectLst/>
                        <a:latin typeface="Cambria Math" panose="02040503050406030204" pitchFamily="18" charset="0"/>
                        <a:ea typeface="宋体" panose="02010600030101010101" pitchFamily="2" charset="-122"/>
                        <a:cs typeface="Times New Roman" panose="02020603050405020304" pitchFamily="18" charset="0"/>
                      </a:rPr>
                      <m:t>n</m:t>
                    </m:r>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阶矩阵 </a:t>
                </a:r>
                <a14:m>
                  <m:oMath xmlns:m="http://schemas.openxmlformats.org/officeDocument/2006/math">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𝐀</m:t>
                    </m:r>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可对角化的充要条件是</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14:m>
                  <m:oMath xmlns:m="http://schemas.openxmlformats.org/officeDocument/2006/math">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𝐀</m:t>
                    </m:r>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的每个重根特征值的代数重数等于其几何重数</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a:t>
                </a:r>
                <a:endParaRPr lang="zh-CN" altLang="zh-CN" sz="2400" dirty="0">
                  <a:effectLst/>
                  <a:latin typeface="Cambria" panose="02040503050406030204" pitchFamily="18" charset="0"/>
                  <a:ea typeface="宋体" panose="02010600030101010101" pitchFamily="2" charset="-122"/>
                  <a:cs typeface="Times New Roman" panose="02020603050405020304" pitchFamily="18" charset="0"/>
                </a:endParaRPr>
              </a:p>
            </p:txBody>
          </p:sp>
        </mc:Choice>
        <mc:Fallback xmlns="">
          <p:sp>
            <p:nvSpPr>
              <p:cNvPr id="3" name="文本框 2">
                <a:extLst>
                  <a:ext uri="{FF2B5EF4-FFF2-40B4-BE49-F238E27FC236}">
                    <a16:creationId xmlns:a16="http://schemas.microsoft.com/office/drawing/2014/main" id="{E17BBE7F-507E-7773-5310-485C7FE83637}"/>
                  </a:ext>
                </a:extLst>
              </p:cNvPr>
              <p:cNvSpPr txBox="1">
                <a:spLocks noRot="1" noChangeAspect="1" noMove="1" noResize="1" noEditPoints="1" noAdjustHandles="1" noChangeArrowheads="1" noChangeShapeType="1" noTextEdit="1"/>
              </p:cNvSpPr>
              <p:nvPr/>
            </p:nvSpPr>
            <p:spPr>
              <a:xfrm>
                <a:off x="637142" y="961657"/>
                <a:ext cx="10917716" cy="2467342"/>
              </a:xfrm>
              <a:prstGeom prst="rect">
                <a:avLst/>
              </a:prstGeom>
              <a:blipFill>
                <a:blip r:embed="rId2"/>
                <a:stretch>
                  <a:fillRect l="-930" b="-461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1CE16D0E-AC48-B813-2F02-96D2AED2EEED}"/>
                  </a:ext>
                </a:extLst>
              </p:cNvPr>
              <p:cNvSpPr txBox="1"/>
              <p:nvPr/>
            </p:nvSpPr>
            <p:spPr>
              <a:xfrm>
                <a:off x="404526" y="4003982"/>
                <a:ext cx="10917716" cy="574516"/>
              </a:xfrm>
              <a:prstGeom prst="rect">
                <a:avLst/>
              </a:prstGeom>
              <a:noFill/>
            </p:spPr>
            <p:txBody>
              <a:bodyPr wrap="square">
                <a:spAutoFit/>
              </a:bodyPr>
              <a:lstStyle/>
              <a:p>
                <a:pPr indent="228600">
                  <a:lnSpc>
                    <a:spcPct val="150000"/>
                  </a:lnSpc>
                  <a:spcBef>
                    <a:spcPts val="900"/>
                  </a:spcBef>
                  <a:spcAft>
                    <a:spcPts val="900"/>
                  </a:spcAft>
                </a:pPr>
                <a:r>
                  <a:rPr lang="zh-CN" altLang="en-US"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检验矩阵 </a:t>
                </a:r>
                <a14:m>
                  <m:oMath xmlns:m="http://schemas.openxmlformats.org/officeDocument/2006/math">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𝐀</m:t>
                    </m:r>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是否可对角化</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只需检验</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a:t>
                </a:r>
                <a:endParaRPr lang="zh-CN" altLang="zh-CN" sz="2400" dirty="0">
                  <a:effectLst/>
                  <a:latin typeface="Cambria" panose="02040503050406030204" pitchFamily="18" charset="0"/>
                  <a:ea typeface="宋体" panose="02010600030101010101" pitchFamily="2" charset="-122"/>
                  <a:cs typeface="Times New Roman" panose="02020603050405020304" pitchFamily="18" charset="0"/>
                </a:endParaRPr>
              </a:p>
            </p:txBody>
          </p:sp>
        </mc:Choice>
        <mc:Fallback xmlns="">
          <p:sp>
            <p:nvSpPr>
              <p:cNvPr id="4" name="文本框 3">
                <a:extLst>
                  <a:ext uri="{FF2B5EF4-FFF2-40B4-BE49-F238E27FC236}">
                    <a16:creationId xmlns:a16="http://schemas.microsoft.com/office/drawing/2014/main" id="{1CE16D0E-AC48-B813-2F02-96D2AED2EEED}"/>
                  </a:ext>
                </a:extLst>
              </p:cNvPr>
              <p:cNvSpPr txBox="1">
                <a:spLocks noRot="1" noChangeAspect="1" noMove="1" noResize="1" noEditPoints="1" noAdjustHandles="1" noChangeArrowheads="1" noChangeShapeType="1" noTextEdit="1"/>
              </p:cNvSpPr>
              <p:nvPr/>
            </p:nvSpPr>
            <p:spPr>
              <a:xfrm>
                <a:off x="404526" y="4003982"/>
                <a:ext cx="10917716" cy="574516"/>
              </a:xfrm>
              <a:prstGeom prst="rect">
                <a:avLst/>
              </a:prstGeom>
              <a:blipFill>
                <a:blip r:embed="rId3"/>
                <a:stretch>
                  <a:fillRect b="-21739"/>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2CC97717-4688-1166-E9DD-CD638DC9C487}"/>
              </a:ext>
            </a:extLst>
          </p:cNvPr>
          <p:cNvPicPr>
            <a:picLocks noChangeAspect="1"/>
          </p:cNvPicPr>
          <p:nvPr/>
        </p:nvPicPr>
        <p:blipFill>
          <a:blip r:embed="rId4"/>
          <a:stretch>
            <a:fillRect/>
          </a:stretch>
        </p:blipFill>
        <p:spPr>
          <a:xfrm>
            <a:off x="869758" y="4698577"/>
            <a:ext cx="10452484" cy="1538543"/>
          </a:xfrm>
          <a:prstGeom prst="rect">
            <a:avLst/>
          </a:prstGeom>
        </p:spPr>
      </p:pic>
      <p:sp>
        <p:nvSpPr>
          <p:cNvPr id="6" name="文本框 5">
            <a:extLst>
              <a:ext uri="{FF2B5EF4-FFF2-40B4-BE49-F238E27FC236}">
                <a16:creationId xmlns:a16="http://schemas.microsoft.com/office/drawing/2014/main" id="{33D2F65B-A593-8DDD-8D3C-5E585F80B240}"/>
              </a:ext>
            </a:extLst>
          </p:cNvPr>
          <p:cNvSpPr txBox="1"/>
          <p:nvPr/>
        </p:nvSpPr>
        <p:spPr>
          <a:xfrm>
            <a:off x="637142" y="6234374"/>
            <a:ext cx="10917716" cy="574516"/>
          </a:xfrm>
          <a:prstGeom prst="rect">
            <a:avLst/>
          </a:prstGeom>
          <a:noFill/>
        </p:spPr>
        <p:txBody>
          <a:bodyPr wrap="square">
            <a:spAutoFit/>
          </a:bodyPr>
          <a:lstStyle/>
          <a:p>
            <a:pPr indent="228600">
              <a:lnSpc>
                <a:spcPct val="150000"/>
              </a:lnSpc>
              <a:spcBef>
                <a:spcPts val="900"/>
              </a:spcBef>
              <a:spcAft>
                <a:spcPts val="900"/>
              </a:spcAft>
            </a:pP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单根特征值不予考虑</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a:t>
            </a:r>
            <a:endParaRPr lang="zh-CN" altLang="zh-CN" sz="2400" dirty="0">
              <a:effectLst/>
              <a:latin typeface="Cambria" panose="02040503050406030204" pitchFamily="18" charset="0"/>
              <a:ea typeface="宋体" panose="02010600030101010101" pitchFamily="2" charset="-122"/>
              <a:cs typeface="Times New Roman" panose="02020603050405020304" pitchFamily="18" charset="0"/>
            </a:endParaRPr>
          </a:p>
        </p:txBody>
      </p:sp>
      <p:sp>
        <p:nvSpPr>
          <p:cNvPr id="7" name="文本框 6">
            <a:extLst>
              <a:ext uri="{FF2B5EF4-FFF2-40B4-BE49-F238E27FC236}">
                <a16:creationId xmlns:a16="http://schemas.microsoft.com/office/drawing/2014/main" id="{7506DAB9-FB02-DBC0-FF0D-0907B24A6AA5}"/>
              </a:ext>
            </a:extLst>
          </p:cNvPr>
          <p:cNvSpPr txBox="1"/>
          <p:nvPr/>
        </p:nvSpPr>
        <p:spPr>
          <a:xfrm>
            <a:off x="0" y="3996044"/>
            <a:ext cx="760164" cy="1015663"/>
          </a:xfrm>
          <a:prstGeom prst="rect">
            <a:avLst/>
          </a:prstGeom>
          <a:noFill/>
        </p:spPr>
        <p:txBody>
          <a:bodyPr wrap="square" rtlCol="0">
            <a:spAutoFit/>
          </a:bodyPr>
          <a:lstStyle/>
          <a:p>
            <a:r>
              <a:rPr kumimoji="1" lang="zh-CN" altLang="en-US" sz="6000" dirty="0"/>
              <a:t>🚥</a:t>
            </a:r>
          </a:p>
        </p:txBody>
      </p:sp>
    </p:spTree>
    <p:extLst>
      <p:ext uri="{BB962C8B-B14F-4D97-AF65-F5344CB8AC3E}">
        <p14:creationId xmlns:p14="http://schemas.microsoft.com/office/powerpoint/2010/main" val="792229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4EF917C5-A574-AD0F-5B7A-75A07673EBEB}"/>
                  </a:ext>
                </a:extLst>
              </p:cNvPr>
              <p:cNvSpPr txBox="1"/>
              <p:nvPr/>
            </p:nvSpPr>
            <p:spPr>
              <a:xfrm>
                <a:off x="451691" y="524452"/>
                <a:ext cx="11105003" cy="5985549"/>
              </a:xfrm>
              <a:prstGeom prst="rect">
                <a:avLst/>
              </a:prstGeom>
              <a:noFill/>
            </p:spPr>
            <p:txBody>
              <a:bodyPr wrap="square">
                <a:spAutoFit/>
              </a:bodyPr>
              <a:lstStyle/>
              <a:p>
                <a:pPr>
                  <a:lnSpc>
                    <a:spcPct val="150000"/>
                  </a:lnSpc>
                  <a:spcBef>
                    <a:spcPts val="900"/>
                  </a:spcBef>
                  <a:spcAft>
                    <a:spcPts val="900"/>
                  </a:spcAft>
                </a:pPr>
                <a:r>
                  <a:rPr lang="zh-CN" altLang="zh-CN" sz="2400" b="1" dirty="0">
                    <a:solidFill>
                      <a:srgbClr val="0070C0"/>
                    </a:solidFill>
                    <a:effectLst/>
                    <a:latin typeface="Cambria" panose="02040503050406030204" pitchFamily="18" charset="0"/>
                    <a:ea typeface="宋体" panose="02010600030101010101" pitchFamily="2" charset="-122"/>
                    <a:cs typeface="Times New Roman" panose="02020603050405020304" pitchFamily="18" charset="0"/>
                  </a:rPr>
                  <a:t>例  </a:t>
                </a:r>
                <a:r>
                  <a:rPr lang="en-US" altLang="zh-CN" sz="2400" b="1" dirty="0">
                    <a:solidFill>
                      <a:srgbClr val="0070C0"/>
                    </a:solidFill>
                    <a:effectLst/>
                    <a:latin typeface="Cambria" panose="02040503050406030204" pitchFamily="18" charset="0"/>
                    <a:ea typeface="宋体" panose="02010600030101010101" pitchFamily="2" charset="-122"/>
                    <a:cs typeface="Times New Roman" panose="02020603050405020304" pitchFamily="18" charset="0"/>
                  </a:rPr>
                  <a:t>6.2.2</a:t>
                </a:r>
                <a:r>
                  <a:rPr lang="en-US" altLang="zh-CN" sz="2400" dirty="0">
                    <a:solidFill>
                      <a:srgbClr val="0070C0"/>
                    </a:solidFill>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讨论矩阵 </a:t>
                </a:r>
                <a14:m>
                  <m:oMath xmlns:m="http://schemas.openxmlformats.org/officeDocument/2006/math">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𝐀</m:t>
                    </m:r>
                    <m:r>
                      <a:rPr lang="en-US" altLang="zh-CN" sz="2400">
                        <a:effectLst/>
                        <a:latin typeface="Cambria Math" panose="02040503050406030204" pitchFamily="18" charset="0"/>
                        <a:ea typeface="宋体" panose="02010600030101010101" pitchFamily="2" charset="-122"/>
                        <a:cs typeface="Times New Roman" panose="02020603050405020304" pitchFamily="18" charset="0"/>
                      </a:rPr>
                      <m:t>=</m:t>
                    </m:r>
                    <m:d>
                      <m:d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dPr>
                      <m:e>
                        <m:m>
                          <m:mPr>
                            <m:plcHide m:val="on"/>
                            <m:mcs>
                              <m:mc>
                                <m:mcPr>
                                  <m:count m:val="3"/>
                                  <m:mcJc m:val="center"/>
                                </m:mcPr>
                              </m:mc>
                            </m:mcs>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mPr>
                          <m:m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a:effectLst/>
                                  <a:latin typeface="Cambria Math" panose="02040503050406030204" pitchFamily="18" charset="0"/>
                                  <a:ea typeface="宋体" panose="02010600030101010101" pitchFamily="2" charset="-122"/>
                                  <a:cs typeface="Times New Roman" panose="02020603050405020304" pitchFamily="18" charset="0"/>
                                </a:rPr>
                                <m:t>1</m:t>
                              </m:r>
                            </m:e>
                            <m:e>
                              <m:r>
                                <a:rPr lang="en-US" altLang="zh-CN" sz="2400">
                                  <a:effectLst/>
                                  <a:latin typeface="Cambria Math" panose="02040503050406030204" pitchFamily="18" charset="0"/>
                                  <a:ea typeface="宋体" panose="02010600030101010101" pitchFamily="2" charset="-122"/>
                                  <a:cs typeface="Times New Roman" panose="02020603050405020304" pitchFamily="18" charset="0"/>
                                </a:rPr>
                                <m:t>1</m:t>
                              </m:r>
                            </m:e>
                            <m:e>
                              <m:r>
                                <a:rPr lang="en-US" altLang="zh-CN" sz="2400">
                                  <a:effectLst/>
                                  <a:latin typeface="Cambria Math" panose="02040503050406030204" pitchFamily="18" charset="0"/>
                                  <a:ea typeface="宋体" panose="02010600030101010101" pitchFamily="2" charset="-122"/>
                                  <a:cs typeface="Times New Roman" panose="02020603050405020304" pitchFamily="18" charset="0"/>
                                </a:rPr>
                                <m:t>0</m:t>
                              </m:r>
                            </m:e>
                          </m:mr>
                          <m:m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a:effectLst/>
                                  <a:latin typeface="Cambria Math" panose="02040503050406030204" pitchFamily="18" charset="0"/>
                                  <a:ea typeface="宋体" panose="02010600030101010101" pitchFamily="2" charset="-122"/>
                                  <a:cs typeface="Times New Roman" panose="02020603050405020304" pitchFamily="18" charset="0"/>
                                </a:rPr>
                                <m:t>4</m:t>
                              </m:r>
                            </m:e>
                            <m:e>
                              <m:r>
                                <a:rPr lang="en-US" altLang="zh-CN" sz="2400">
                                  <a:effectLst/>
                                  <a:latin typeface="Cambria Math" panose="02040503050406030204" pitchFamily="18" charset="0"/>
                                  <a:ea typeface="宋体" panose="02010600030101010101" pitchFamily="2" charset="-122"/>
                                  <a:cs typeface="Times New Roman" panose="02020603050405020304" pitchFamily="18" charset="0"/>
                                </a:rPr>
                                <m:t>3</m:t>
                              </m:r>
                            </m:e>
                            <m:e>
                              <m:r>
                                <a:rPr lang="en-US" altLang="zh-CN" sz="2400">
                                  <a:effectLst/>
                                  <a:latin typeface="Cambria Math" panose="02040503050406030204" pitchFamily="18" charset="0"/>
                                  <a:ea typeface="宋体" panose="02010600030101010101" pitchFamily="2" charset="-122"/>
                                  <a:cs typeface="Times New Roman" panose="02020603050405020304" pitchFamily="18" charset="0"/>
                                </a:rPr>
                                <m:t>0</m:t>
                              </m:r>
                            </m:e>
                          </m:mr>
                          <m:mr>
                            <m:e>
                              <m:r>
                                <a:rPr lang="en-US" altLang="zh-CN" sz="2400">
                                  <a:effectLst/>
                                  <a:latin typeface="Cambria Math" panose="02040503050406030204" pitchFamily="18" charset="0"/>
                                  <a:ea typeface="宋体" panose="02010600030101010101" pitchFamily="2" charset="-122"/>
                                  <a:cs typeface="Times New Roman" panose="02020603050405020304" pitchFamily="18" charset="0"/>
                                </a:rPr>
                                <m:t>1</m:t>
                              </m:r>
                            </m:e>
                            <m:e>
                              <m:r>
                                <a:rPr lang="en-US" altLang="zh-CN" sz="2400">
                                  <a:effectLst/>
                                  <a:latin typeface="Cambria Math" panose="02040503050406030204" pitchFamily="18" charset="0"/>
                                  <a:ea typeface="宋体" panose="02010600030101010101" pitchFamily="2" charset="-122"/>
                                  <a:cs typeface="Times New Roman" panose="02020603050405020304" pitchFamily="18" charset="0"/>
                                </a:rPr>
                                <m:t>0</m:t>
                              </m:r>
                            </m:e>
                            <m:e>
                              <m:r>
                                <a:rPr lang="en-US" altLang="zh-CN" sz="2400">
                                  <a:effectLst/>
                                  <a:latin typeface="Cambria Math" panose="02040503050406030204" pitchFamily="18" charset="0"/>
                                  <a:ea typeface="宋体" panose="02010600030101010101" pitchFamily="2" charset="-122"/>
                                  <a:cs typeface="Times New Roman" panose="02020603050405020304" pitchFamily="18" charset="0"/>
                                </a:rPr>
                                <m:t>2</m:t>
                              </m:r>
                            </m:e>
                          </m:mr>
                        </m:m>
                      </m:e>
                    </m:d>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是否可以对角化</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endParaRPr lang="zh-CN" altLang="zh-CN" sz="2400" dirty="0">
                  <a:effectLst/>
                  <a:latin typeface="Cambria" panose="02040503050406030204" pitchFamily="18" charset="0"/>
                  <a:ea typeface="宋体" panose="02010600030101010101" pitchFamily="2" charset="-122"/>
                  <a:cs typeface="Times New Roman" panose="02020603050405020304" pitchFamily="18" charset="0"/>
                </a:endParaRPr>
              </a:p>
              <a:p>
                <a:pPr>
                  <a:lnSpc>
                    <a:spcPct val="150000"/>
                  </a:lnSpc>
                  <a:spcBef>
                    <a:spcPts val="900"/>
                  </a:spcBef>
                  <a:spcAft>
                    <a:spcPts val="900"/>
                  </a:spcAft>
                </a:pPr>
                <a:r>
                  <a:rPr lang="en-US" altLang="zh-CN" sz="2400" dirty="0" err="1">
                    <a:solidFill>
                      <a:srgbClr val="0070C0"/>
                    </a:solidFill>
                    <a:effectLst/>
                    <a:latin typeface="宋体" panose="02010600030101010101" pitchFamily="2" charset="-122"/>
                    <a:ea typeface="宋体" panose="02010600030101010101" pitchFamily="2" charset="-122"/>
                    <a:cs typeface="Times New Roman" panose="02020603050405020304" pitchFamily="18" charset="0"/>
                  </a:rPr>
                  <a:t>解</a:t>
                </a:r>
                <a:r>
                  <a:rPr lang="en-US" altLang="zh-CN" sz="2400" dirty="0">
                    <a:solidFill>
                      <a:srgbClr val="0070C0"/>
                    </a:solidFill>
                    <a:effectLst/>
                    <a:latin typeface="Cambria" panose="02040503050406030204" pitchFamily="18" charset="0"/>
                    <a:ea typeface="宋体" panose="02010600030101010101" pitchFamily="2" charset="-122"/>
                    <a:cs typeface="Times New Roman" panose="02020603050405020304" pitchFamily="18" charset="0"/>
                  </a:rPr>
                  <a:t>:  </a:t>
                </a:r>
                <a14:m>
                  <m:oMath xmlns:m="http://schemas.openxmlformats.org/officeDocument/2006/math">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𝐀</m:t>
                    </m:r>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en-US" altLang="zh-CN" sz="2400" dirty="0" err="1">
                    <a:effectLst/>
                    <a:latin typeface="宋体" panose="02010600030101010101" pitchFamily="2" charset="-122"/>
                    <a:ea typeface="宋体" panose="02010600030101010101" pitchFamily="2" charset="-122"/>
                    <a:cs typeface="Times New Roman" panose="02020603050405020304" pitchFamily="18" charset="0"/>
                  </a:rPr>
                  <a:t>的特征多项式为</a:t>
                </a:r>
                <a:endParaRPr lang="zh-CN" altLang="zh-CN" sz="2400" dirty="0">
                  <a:effectLst/>
                  <a:latin typeface="Cambria" panose="02040503050406030204" pitchFamily="18" charset="0"/>
                  <a:ea typeface="宋体" panose="02010600030101010101" pitchFamily="2" charset="-122"/>
                  <a:cs typeface="Times New Roman" panose="02020603050405020304" pitchFamily="18" charset="0"/>
                </a:endParaRPr>
              </a:p>
              <a:p>
                <a:pPr>
                  <a:lnSpc>
                    <a:spcPct val="150000"/>
                  </a:lnSpc>
                  <a:spcBef>
                    <a:spcPts val="900"/>
                  </a:spcBef>
                  <a:spcAft>
                    <a:spcPts val="900"/>
                  </a:spcAft>
                </a:pPr>
                <a14:m>
                  <m:oMathPara xmlns:m="http://schemas.openxmlformats.org/officeDocument/2006/math">
                    <m:oMathParaPr>
                      <m:jc m:val="centerGroup"/>
                    </m:oMathParaPr>
                    <m:oMath xmlns:m="http://schemas.openxmlformats.org/officeDocument/2006/math">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𝜆</m:t>
                      </m:r>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𝐄</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𝐀</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d>
                        <m:dPr>
                          <m:begChr m:val="|"/>
                          <m:endChr m:val="|"/>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dPr>
                        <m:e>
                          <m:m>
                            <m:mPr>
                              <m:plcHide m:val="on"/>
                              <m:mcs>
                                <m:mc>
                                  <m:mcPr>
                                    <m:count m:val="3"/>
                                    <m:mcJc m:val="center"/>
                                  </m:mcPr>
                                </m:mc>
                              </m:mcs>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mPr>
                            <m:m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𝜆</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e>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e>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0</m:t>
                                </m:r>
                              </m:e>
                            </m:mr>
                            <m:m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4</m:t>
                                </m:r>
                              </m:e>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𝜆</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−3</m:t>
                                </m:r>
                              </m:e>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0</m:t>
                                </m:r>
                              </m:e>
                            </m:mr>
                            <m:m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e>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0</m:t>
                                </m:r>
                              </m:e>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𝜆</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−2</m:t>
                                </m:r>
                              </m:e>
                            </m:mr>
                          </m:m>
                        </m:e>
                      </m:d>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𝜆</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sSup>
                        <m:sSup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e>
                        <m:sup>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2</m:t>
                          </m:r>
                        </m:sup>
                      </m:sSup>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𝜆</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−2),</m:t>
                      </m:r>
                    </m:oMath>
                  </m:oMathPara>
                </a14:m>
                <a:endParaRPr lang="zh-CN" altLang="zh-CN" sz="2400" dirty="0">
                  <a:effectLst/>
                  <a:latin typeface="Cambria" panose="02040503050406030204" pitchFamily="18" charset="0"/>
                  <a:ea typeface="宋体" panose="02010600030101010101" pitchFamily="2" charset="-122"/>
                  <a:cs typeface="Times New Roman" panose="02020603050405020304" pitchFamily="18" charset="0"/>
                </a:endParaRPr>
              </a:p>
              <a:p>
                <a:pPr>
                  <a:lnSpc>
                    <a:spcPct val="150000"/>
                  </a:lnSpc>
                  <a:spcBef>
                    <a:spcPts val="900"/>
                  </a:spcBef>
                  <a:spcAft>
                    <a:spcPts val="900"/>
                  </a:spcAft>
                </a:pP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所以 </a:t>
                </a:r>
                <a14:m>
                  <m:oMath xmlns:m="http://schemas.openxmlformats.org/officeDocument/2006/math">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𝐀</m:t>
                    </m:r>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的特征值为 </a:t>
                </a:r>
                <a14:m>
                  <m:oMath xmlns:m="http://schemas.openxmlformats.org/officeDocument/2006/math">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𝜆</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sub>
                    </m:s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=2</m:t>
                    </m:r>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14:m>
                  <m:oMath xmlns:m="http://schemas.openxmlformats.org/officeDocument/2006/math">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𝜆</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2</m:t>
                        </m:r>
                      </m:sub>
                    </m:s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𝜆</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3</m:t>
                        </m:r>
                      </m:sub>
                    </m:s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a:t>
                </a:r>
                <a:endParaRPr lang="zh-CN" altLang="zh-CN" sz="2400" dirty="0">
                  <a:effectLst/>
                  <a:latin typeface="Cambria" panose="02040503050406030204" pitchFamily="18" charset="0"/>
                  <a:ea typeface="宋体" panose="02010600030101010101" pitchFamily="2" charset="-122"/>
                  <a:cs typeface="Times New Roman" panose="02020603050405020304" pitchFamily="18" charset="0"/>
                </a:endParaRPr>
              </a:p>
              <a:p>
                <a:pPr indent="304800">
                  <a:lnSpc>
                    <a:spcPct val="150000"/>
                  </a:lnSpc>
                  <a:spcBef>
                    <a:spcPts val="900"/>
                  </a:spcBef>
                  <a:spcAft>
                    <a:spcPts val="900"/>
                  </a:spcAft>
                </a:pPr>
                <a:r>
                  <a:rPr lang="zh-CN" altLang="en-US"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因 </a:t>
                </a:r>
                <a14:m>
                  <m:oMath xmlns:m="http://schemas.openxmlformats.org/officeDocument/2006/math">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𝜆</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sub>
                    </m:s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=2</m:t>
                    </m:r>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是单根</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其对应的线性无关特征向量的个数一定为</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1.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故只需要考虑重根特征值</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a:t>
                </a:r>
                <a:endParaRPr lang="zh-CN" altLang="zh-CN" sz="2400" dirty="0">
                  <a:effectLst/>
                  <a:latin typeface="Cambria" panose="02040503050406030204" pitchFamily="18" charset="0"/>
                  <a:ea typeface="宋体" panose="02010600030101010101" pitchFamily="2" charset="-122"/>
                  <a:cs typeface="Times New Roman" panose="02020603050405020304" pitchFamily="18" charset="0"/>
                </a:endParaRPr>
              </a:p>
            </p:txBody>
          </p:sp>
        </mc:Choice>
        <mc:Fallback xmlns="">
          <p:sp>
            <p:nvSpPr>
              <p:cNvPr id="3" name="文本框 2">
                <a:extLst>
                  <a:ext uri="{FF2B5EF4-FFF2-40B4-BE49-F238E27FC236}">
                    <a16:creationId xmlns:a16="http://schemas.microsoft.com/office/drawing/2014/main" id="{4EF917C5-A574-AD0F-5B7A-75A07673EBEB}"/>
                  </a:ext>
                </a:extLst>
              </p:cNvPr>
              <p:cNvSpPr txBox="1">
                <a:spLocks noRot="1" noChangeAspect="1" noMove="1" noResize="1" noEditPoints="1" noAdjustHandles="1" noChangeArrowheads="1" noChangeShapeType="1" noTextEdit="1"/>
              </p:cNvSpPr>
              <p:nvPr/>
            </p:nvSpPr>
            <p:spPr>
              <a:xfrm>
                <a:off x="451691" y="524452"/>
                <a:ext cx="11105003" cy="5985549"/>
              </a:xfrm>
              <a:prstGeom prst="rect">
                <a:avLst/>
              </a:prstGeom>
              <a:blipFill>
                <a:blip r:embed="rId2"/>
                <a:stretch>
                  <a:fillRect l="-913" b="-127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331899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71AD9EDF-2885-75F0-80DB-1CA2916A1D14}"/>
                  </a:ext>
                </a:extLst>
              </p:cNvPr>
              <p:cNvSpPr txBox="1"/>
              <p:nvPr/>
            </p:nvSpPr>
            <p:spPr>
              <a:xfrm>
                <a:off x="543499" y="1154445"/>
                <a:ext cx="11105002" cy="4627742"/>
              </a:xfrm>
              <a:prstGeom prst="rect">
                <a:avLst/>
              </a:prstGeom>
              <a:noFill/>
            </p:spPr>
            <p:txBody>
              <a:bodyPr wrap="square">
                <a:spAutoFit/>
              </a:bodyPr>
              <a:lstStyle/>
              <a:p>
                <a:pPr indent="228600">
                  <a:lnSpc>
                    <a:spcPct val="150000"/>
                  </a:lnSpc>
                  <a:spcBef>
                    <a:spcPts val="900"/>
                  </a:spcBef>
                  <a:spcAft>
                    <a:spcPts val="900"/>
                  </a:spcAft>
                </a:pP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当 </a:t>
                </a:r>
                <a14:m>
                  <m:oMath xmlns:m="http://schemas.openxmlformats.org/officeDocument/2006/math">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𝜆</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2</m:t>
                        </m:r>
                      </m:sub>
                    </m:s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𝜆</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3</m:t>
                        </m:r>
                      </m:sub>
                    </m:s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时</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解方程 </a:t>
                </a:r>
                <a14:m>
                  <m:oMath xmlns:m="http://schemas.openxmlformats.org/officeDocument/2006/math">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𝜆</m:t>
                    </m:r>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𝐄</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𝐀</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𝐱</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𝟎</m:t>
                    </m:r>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由</a:t>
                </a:r>
              </a:p>
              <a:p>
                <a:pPr>
                  <a:spcBef>
                    <a:spcPts val="900"/>
                  </a:spcBef>
                  <a:spcAft>
                    <a:spcPts val="900"/>
                  </a:spcAft>
                </a:pPr>
                <a14:m>
                  <m:oMathPara xmlns:m="http://schemas.openxmlformats.org/officeDocument/2006/math">
                    <m:oMathParaPr>
                      <m:jc m:val="centerGroup"/>
                    </m:oMathParaPr>
                    <m:oMath xmlns:m="http://schemas.openxmlformats.org/officeDocument/2006/math">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𝜆</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2</m:t>
                          </m:r>
                        </m:sub>
                      </m:sSub>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𝐄</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𝐀</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d>
                        <m:d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dPr>
                        <m:e>
                          <m:m>
                            <m:mPr>
                              <m:plcHide m:val="on"/>
                              <m:mcs>
                                <m:mc>
                                  <m:mcPr>
                                    <m:count m:val="3"/>
                                    <m:mcJc m:val="center"/>
                                  </m:mcPr>
                                </m:mc>
                              </m:mcs>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mPr>
                            <m:m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2</m:t>
                                </m:r>
                              </m:e>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e>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0</m:t>
                                </m:r>
                              </m:e>
                            </m:mr>
                            <m:m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4</m:t>
                                </m:r>
                              </m:e>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−2</m:t>
                                </m:r>
                              </m:e>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0</m:t>
                                </m:r>
                              </m:e>
                            </m:mr>
                            <m:m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e>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0</m:t>
                                </m:r>
                              </m:e>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e>
                            </m:mr>
                          </m:m>
                        </m:e>
                      </m:d>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d>
                        <m:d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dPr>
                        <m:e>
                          <m:m>
                            <m:mPr>
                              <m:plcHide m:val="on"/>
                              <m:mcs>
                                <m:mc>
                                  <m:mcPr>
                                    <m:count m:val="3"/>
                                    <m:mcJc m:val="center"/>
                                  </m:mcPr>
                                </m:mc>
                              </m:mcs>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mPr>
                            <m:m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e>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0</m:t>
                                </m:r>
                              </m:e>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e>
                            </m:mr>
                            <m:m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0</m:t>
                                </m:r>
                              </m:e>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e>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2</m:t>
                                </m:r>
                              </m:e>
                            </m:mr>
                            <m:m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0</m:t>
                                </m:r>
                              </m:e>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0</m:t>
                                </m:r>
                              </m:e>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0</m:t>
                                </m:r>
                              </m:e>
                            </m:mr>
                          </m:m>
                        </m:e>
                      </m:d>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oMath>
                  </m:oMathPara>
                </a14:m>
                <a:endParaRPr lang="zh-CN" altLang="zh-CN" sz="2400" dirty="0">
                  <a:effectLst/>
                  <a:latin typeface="Cambria" panose="02040503050406030204" pitchFamily="18" charset="0"/>
                  <a:ea typeface="宋体" panose="02010600030101010101" pitchFamily="2" charset="-122"/>
                  <a:cs typeface="Times New Roman" panose="02020603050405020304" pitchFamily="18" charset="0"/>
                </a:endParaRPr>
              </a:p>
              <a:p>
                <a:pPr>
                  <a:lnSpc>
                    <a:spcPct val="150000"/>
                  </a:lnSpc>
                  <a:spcBef>
                    <a:spcPts val="900"/>
                  </a:spcBef>
                  <a:spcAft>
                    <a:spcPts val="900"/>
                  </a:spcAft>
                </a:pP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得基础解系</a:t>
                </a:r>
                <a:endParaRPr lang="en-US" altLang="zh-CN" sz="2400" dirty="0">
                  <a:effectLst/>
                  <a:latin typeface="Cambria" panose="02040503050406030204" pitchFamily="18" charset="0"/>
                  <a:ea typeface="宋体" panose="02010600030101010101" pitchFamily="2" charset="-122"/>
                  <a:cs typeface="Times New Roman" panose="02020603050405020304" pitchFamily="18" charset="0"/>
                </a:endParaRPr>
              </a:p>
              <a:p>
                <a:pPr algn="ctr">
                  <a:spcBef>
                    <a:spcPts val="900"/>
                  </a:spcBef>
                  <a:spcAft>
                    <a:spcPts val="900"/>
                  </a:spcAft>
                </a:pP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 </a:t>
                </a:r>
                <a14:m>
                  <m:oMath xmlns:m="http://schemas.openxmlformats.org/officeDocument/2006/math">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𝛈</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=(−1,−2,1</m:t>
                    </m:r>
                    <m:sSup>
                      <m:sSup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e>
                      <m:sup>
                        <m:r>
                          <m:rPr>
                            <m:sty m:val="p"/>
                          </m:rPr>
                          <a:rPr lang="en-US" altLang="zh-CN" sz="2400">
                            <a:effectLst/>
                            <a:latin typeface="Cambria Math" panose="02040503050406030204" pitchFamily="18" charset="0"/>
                            <a:ea typeface="宋体" panose="02010600030101010101" pitchFamily="2" charset="-122"/>
                            <a:cs typeface="Times New Roman" panose="02020603050405020304" pitchFamily="18" charset="0"/>
                          </a:rPr>
                          <m:t>T</m:t>
                        </m:r>
                      </m:sup>
                    </m:sSup>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a:t>
                </a:r>
              </a:p>
              <a:p>
                <a:pPr>
                  <a:lnSpc>
                    <a:spcPct val="150000"/>
                  </a:lnSpc>
                  <a:spcBef>
                    <a:spcPts val="900"/>
                  </a:spcBef>
                  <a:spcAft>
                    <a:spcPts val="900"/>
                  </a:spcAft>
                </a:pP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故 </a:t>
                </a:r>
                <a14:m>
                  <m:oMath xmlns:m="http://schemas.openxmlformats.org/officeDocument/2006/math">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𝜆</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2</m:t>
                        </m:r>
                      </m:sub>
                    </m:s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𝜆</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3</m:t>
                        </m:r>
                      </m:sub>
                    </m:s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所对应的线性无关特征向量的个数是</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1.</a:t>
                </a:r>
                <a:endParaRPr lang="zh-CN" altLang="zh-CN" sz="2400" dirty="0">
                  <a:effectLst/>
                  <a:latin typeface="Cambria" panose="02040503050406030204" pitchFamily="18" charset="0"/>
                  <a:ea typeface="宋体" panose="02010600030101010101" pitchFamily="2" charset="-122"/>
                  <a:cs typeface="Times New Roman" panose="02020603050405020304" pitchFamily="18" charset="0"/>
                </a:endParaRPr>
              </a:p>
              <a:p>
                <a:pPr indent="304800">
                  <a:lnSpc>
                    <a:spcPct val="150000"/>
                  </a:lnSpc>
                  <a:spcBef>
                    <a:spcPts val="900"/>
                  </a:spcBef>
                  <a:spcAft>
                    <a:spcPts val="900"/>
                  </a:spcAft>
                </a:pPr>
                <a:r>
                  <a:rPr lang="zh-CN" altLang="en-US"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可见 </a:t>
                </a:r>
                <a14:m>
                  <m:oMath xmlns:m="http://schemas.openxmlformats.org/officeDocument/2006/math">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3</m:t>
                    </m:r>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阶矩阵 </a:t>
                </a:r>
                <a14:m>
                  <m:oMath xmlns:m="http://schemas.openxmlformats.org/officeDocument/2006/math">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𝐀</m:t>
                    </m:r>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不存在 </a:t>
                </a:r>
                <a14:m>
                  <m:oMath xmlns:m="http://schemas.openxmlformats.org/officeDocument/2006/math">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3</m:t>
                    </m:r>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个线性无关的特征向量</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故 </a:t>
                </a:r>
                <a14:m>
                  <m:oMath xmlns:m="http://schemas.openxmlformats.org/officeDocument/2006/math">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𝐀</m:t>
                    </m:r>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不能对角化</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a:t>
                </a:r>
                <a:endParaRPr lang="zh-CN" altLang="zh-CN" sz="2400" dirty="0">
                  <a:effectLst/>
                  <a:latin typeface="Cambria" panose="02040503050406030204" pitchFamily="18" charset="0"/>
                  <a:ea typeface="宋体" panose="02010600030101010101" pitchFamily="2" charset="-122"/>
                  <a:cs typeface="Times New Roman" panose="02020603050405020304" pitchFamily="18" charset="0"/>
                </a:endParaRPr>
              </a:p>
            </p:txBody>
          </p:sp>
        </mc:Choice>
        <mc:Fallback xmlns="">
          <p:sp>
            <p:nvSpPr>
              <p:cNvPr id="3" name="文本框 2">
                <a:extLst>
                  <a:ext uri="{FF2B5EF4-FFF2-40B4-BE49-F238E27FC236}">
                    <a16:creationId xmlns:a16="http://schemas.microsoft.com/office/drawing/2014/main" id="{71AD9EDF-2885-75F0-80DB-1CA2916A1D14}"/>
                  </a:ext>
                </a:extLst>
              </p:cNvPr>
              <p:cNvSpPr txBox="1">
                <a:spLocks noRot="1" noChangeAspect="1" noMove="1" noResize="1" noEditPoints="1" noAdjustHandles="1" noChangeArrowheads="1" noChangeShapeType="1" noTextEdit="1"/>
              </p:cNvSpPr>
              <p:nvPr/>
            </p:nvSpPr>
            <p:spPr>
              <a:xfrm>
                <a:off x="543499" y="1154445"/>
                <a:ext cx="11105002" cy="4627742"/>
              </a:xfrm>
              <a:prstGeom prst="rect">
                <a:avLst/>
              </a:prstGeom>
              <a:blipFill>
                <a:blip r:embed="rId2"/>
                <a:stretch>
                  <a:fillRect l="-799" b="-191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163147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497640A7-F429-BA63-C1A0-7FE45A06F436}"/>
                  </a:ext>
                </a:extLst>
              </p:cNvPr>
              <p:cNvSpPr txBox="1"/>
              <p:nvPr/>
            </p:nvSpPr>
            <p:spPr>
              <a:xfrm>
                <a:off x="473726" y="1739346"/>
                <a:ext cx="10950766" cy="3598421"/>
              </a:xfrm>
              <a:prstGeom prst="rect">
                <a:avLst/>
              </a:prstGeom>
              <a:noFill/>
            </p:spPr>
            <p:txBody>
              <a:bodyPr wrap="square">
                <a:spAutoFit/>
              </a:bodyPr>
              <a:lstStyle/>
              <a:p>
                <a:pPr indent="304800">
                  <a:lnSpc>
                    <a:spcPct val="150000"/>
                  </a:lnSpc>
                  <a:spcBef>
                    <a:spcPts val="900"/>
                  </a:spcBef>
                  <a:spcAft>
                    <a:spcPts val="900"/>
                  </a:spcAft>
                </a:pPr>
                <a:r>
                  <a:rPr lang="zh-CN" altLang="zh-CN" sz="2400" dirty="0">
                    <a:solidFill>
                      <a:srgbClr val="0070C0"/>
                    </a:solidFill>
                    <a:effectLst/>
                    <a:latin typeface="Cambria" panose="02040503050406030204" pitchFamily="18" charset="0"/>
                    <a:ea typeface="宋体" panose="02010600030101010101" pitchFamily="2" charset="-122"/>
                    <a:cs typeface="Times New Roman" panose="02020603050405020304" pitchFamily="18" charset="0"/>
                  </a:rPr>
                  <a:t>或者</a:t>
                </a:r>
                <a:r>
                  <a:rPr lang="en-US" altLang="zh-CN" sz="2400" dirty="0">
                    <a:solidFill>
                      <a:srgbClr val="0070C0"/>
                    </a:solidFill>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因 </a:t>
                </a:r>
                <a:endParaRPr lang="en-US" altLang="zh-CN" sz="2400" dirty="0">
                  <a:effectLst/>
                  <a:latin typeface="Cambria" panose="02040503050406030204" pitchFamily="18" charset="0"/>
                  <a:ea typeface="宋体" panose="02010600030101010101" pitchFamily="2" charset="-122"/>
                  <a:cs typeface="Times New Roman" panose="02020603050405020304" pitchFamily="18" charset="0"/>
                </a:endParaRPr>
              </a:p>
              <a:p>
                <a:pPr indent="304800" algn="ctr">
                  <a:lnSpc>
                    <a:spcPct val="150000"/>
                  </a:lnSpc>
                  <a:spcBef>
                    <a:spcPts val="900"/>
                  </a:spcBef>
                  <a:spcAft>
                    <a:spcPts val="900"/>
                  </a:spcAft>
                </a:pPr>
                <a14:m>
                  <m:oMath xmlns:m="http://schemas.openxmlformats.org/officeDocument/2006/math">
                    <m:r>
                      <m:rPr>
                        <m:sty m:val="p"/>
                      </m:rPr>
                      <a:rPr lang="en-US" altLang="zh-CN" sz="2400">
                        <a:effectLst/>
                        <a:latin typeface="Cambria Math" panose="02040503050406030204" pitchFamily="18" charset="0"/>
                        <a:ea typeface="宋体" panose="02010600030101010101" pitchFamily="2" charset="-122"/>
                        <a:cs typeface="Times New Roman" panose="02020603050405020304" pitchFamily="18" charset="0"/>
                      </a:rPr>
                      <m:t>r</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𝜆</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2</m:t>
                        </m:r>
                      </m:sub>
                    </m:sSub>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𝐄</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𝐀</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)=2</m:t>
                    </m:r>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p>
              <a:p>
                <a:pPr indent="304800">
                  <a:lnSpc>
                    <a:spcPct val="150000"/>
                  </a:lnSpc>
                  <a:spcBef>
                    <a:spcPts val="900"/>
                  </a:spcBef>
                  <a:spcAft>
                    <a:spcPts val="900"/>
                  </a:spcAft>
                </a:pP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则 </a:t>
                </a:r>
                <a14:m>
                  <m:oMath xmlns:m="http://schemas.openxmlformats.org/officeDocument/2006/math">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𝜆</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2</m:t>
                        </m:r>
                      </m:sub>
                    </m:s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𝜆</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3</m:t>
                        </m:r>
                      </m:sub>
                    </m:s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的几何重数为</a:t>
                </a:r>
              </a:p>
              <a:p>
                <a:pPr>
                  <a:lnSpc>
                    <a:spcPct val="150000"/>
                  </a:lnSpc>
                  <a:spcBef>
                    <a:spcPts val="900"/>
                  </a:spcBef>
                  <a:spcAft>
                    <a:spcPts val="900"/>
                  </a:spcAft>
                </a:pPr>
                <a14:m>
                  <m:oMathPara xmlns:m="http://schemas.openxmlformats.org/officeDocument/2006/math">
                    <m:oMathParaPr>
                      <m:jc m:val="centerGroup"/>
                    </m:oMathParaPr>
                    <m:oMath xmlns:m="http://schemas.openxmlformats.org/officeDocument/2006/math">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𝑛</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r>
                        <m:rPr>
                          <m:sty m:val="p"/>
                        </m:rPr>
                        <a:rPr lang="en-US" altLang="zh-CN" sz="2400">
                          <a:effectLst/>
                          <a:latin typeface="Cambria Math" panose="02040503050406030204" pitchFamily="18" charset="0"/>
                          <a:ea typeface="宋体" panose="02010600030101010101" pitchFamily="2" charset="-122"/>
                          <a:cs typeface="Times New Roman" panose="02020603050405020304" pitchFamily="18" charset="0"/>
                        </a:rPr>
                        <m:t>r</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𝜆</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2</m:t>
                          </m:r>
                        </m:sub>
                      </m:sSub>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𝐄</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𝐀</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)=3−2=1,</m:t>
                      </m:r>
                    </m:oMath>
                  </m:oMathPara>
                </a14:m>
                <a:endParaRPr lang="zh-CN" altLang="zh-CN" sz="2400" dirty="0">
                  <a:effectLst/>
                  <a:latin typeface="Cambria" panose="02040503050406030204" pitchFamily="18" charset="0"/>
                  <a:ea typeface="宋体" panose="02010600030101010101" pitchFamily="2" charset="-122"/>
                  <a:cs typeface="Times New Roman" panose="02020603050405020304" pitchFamily="18" charset="0"/>
                </a:endParaRPr>
              </a:p>
              <a:p>
                <a:pPr>
                  <a:lnSpc>
                    <a:spcPct val="150000"/>
                  </a:lnSpc>
                  <a:spcBef>
                    <a:spcPts val="900"/>
                  </a:spcBef>
                  <a:spcAft>
                    <a:spcPts val="900"/>
                  </a:spcAft>
                </a:pP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重根特征值的几何重数不等于其代数重数</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故 </a:t>
                </a:r>
                <a14:m>
                  <m:oMath xmlns:m="http://schemas.openxmlformats.org/officeDocument/2006/math">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𝐀</m:t>
                    </m:r>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不能对角化</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a:t>
                </a:r>
                <a:endParaRPr lang="zh-CN" altLang="zh-CN" sz="2400" dirty="0">
                  <a:effectLst/>
                  <a:latin typeface="Cambria" panose="02040503050406030204" pitchFamily="18" charset="0"/>
                  <a:ea typeface="宋体" panose="02010600030101010101" pitchFamily="2" charset="-122"/>
                  <a:cs typeface="Times New Roman" panose="02020603050405020304" pitchFamily="18" charset="0"/>
                </a:endParaRPr>
              </a:p>
            </p:txBody>
          </p:sp>
        </mc:Choice>
        <mc:Fallback xmlns="">
          <p:sp>
            <p:nvSpPr>
              <p:cNvPr id="3" name="文本框 2">
                <a:extLst>
                  <a:ext uri="{FF2B5EF4-FFF2-40B4-BE49-F238E27FC236}">
                    <a16:creationId xmlns:a16="http://schemas.microsoft.com/office/drawing/2014/main" id="{497640A7-F429-BA63-C1A0-7FE45A06F436}"/>
                  </a:ext>
                </a:extLst>
              </p:cNvPr>
              <p:cNvSpPr txBox="1">
                <a:spLocks noRot="1" noChangeAspect="1" noMove="1" noResize="1" noEditPoints="1" noAdjustHandles="1" noChangeArrowheads="1" noChangeShapeType="1" noTextEdit="1"/>
              </p:cNvSpPr>
              <p:nvPr/>
            </p:nvSpPr>
            <p:spPr>
              <a:xfrm>
                <a:off x="473726" y="1739346"/>
                <a:ext cx="10950766" cy="3598421"/>
              </a:xfrm>
              <a:prstGeom prst="rect">
                <a:avLst/>
              </a:prstGeom>
              <a:blipFill>
                <a:blip r:embed="rId2"/>
                <a:stretch>
                  <a:fillRect l="-927" b="-280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216708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EE5FB363-F927-D32F-5EE7-A731AF026D7C}"/>
                  </a:ext>
                </a:extLst>
              </p:cNvPr>
              <p:cNvSpPr txBox="1"/>
              <p:nvPr/>
            </p:nvSpPr>
            <p:spPr>
              <a:xfrm>
                <a:off x="297454" y="443551"/>
                <a:ext cx="11391441" cy="5493492"/>
              </a:xfrm>
              <a:prstGeom prst="rect">
                <a:avLst/>
              </a:prstGeom>
              <a:noFill/>
            </p:spPr>
            <p:txBody>
              <a:bodyPr wrap="square">
                <a:spAutoFit/>
              </a:bodyPr>
              <a:lstStyle/>
              <a:p>
                <a:pPr>
                  <a:lnSpc>
                    <a:spcPct val="150000"/>
                  </a:lnSpc>
                  <a:spcBef>
                    <a:spcPts val="900"/>
                  </a:spcBef>
                  <a:spcAft>
                    <a:spcPts val="900"/>
                  </a:spcAft>
                </a:pPr>
                <a:r>
                  <a:rPr lang="zh-CN" altLang="zh-CN" sz="2400" b="1" dirty="0">
                    <a:solidFill>
                      <a:srgbClr val="0070C0"/>
                    </a:solidFill>
                    <a:effectLst/>
                    <a:latin typeface="Cambria" panose="02040503050406030204" pitchFamily="18" charset="0"/>
                    <a:ea typeface="宋体" panose="02010600030101010101" pitchFamily="2" charset="-122"/>
                    <a:cs typeface="Times New Roman" panose="02020603050405020304" pitchFamily="18" charset="0"/>
                  </a:rPr>
                  <a:t>例 </a:t>
                </a:r>
                <a:r>
                  <a:rPr lang="en-US" altLang="zh-CN" sz="2400" b="1" dirty="0">
                    <a:solidFill>
                      <a:srgbClr val="0070C0"/>
                    </a:solidFill>
                    <a:effectLst/>
                    <a:latin typeface="Cambria" panose="02040503050406030204" pitchFamily="18" charset="0"/>
                    <a:ea typeface="宋体" panose="02010600030101010101" pitchFamily="2" charset="-122"/>
                    <a:cs typeface="Times New Roman" panose="02020603050405020304" pitchFamily="18" charset="0"/>
                  </a:rPr>
                  <a:t>6.2.3</a:t>
                </a:r>
                <a:r>
                  <a:rPr lang="en-US" altLang="zh-CN" sz="2400" dirty="0">
                    <a:solidFill>
                      <a:srgbClr val="0070C0"/>
                    </a:solidFill>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设矩阵 </a:t>
                </a:r>
                <a14:m>
                  <m:oMath xmlns:m="http://schemas.openxmlformats.org/officeDocument/2006/math">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𝐀</m:t>
                    </m:r>
                    <m:r>
                      <a:rPr lang="en-US" altLang="zh-CN" sz="2400">
                        <a:effectLst/>
                        <a:latin typeface="Cambria Math" panose="02040503050406030204" pitchFamily="18" charset="0"/>
                        <a:ea typeface="宋体" panose="02010600030101010101" pitchFamily="2" charset="-122"/>
                        <a:cs typeface="Times New Roman" panose="02020603050405020304" pitchFamily="18" charset="0"/>
                      </a:rPr>
                      <m:t>=</m:t>
                    </m:r>
                    <m:d>
                      <m:d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dPr>
                      <m:e>
                        <m:m>
                          <m:mPr>
                            <m:plcHide m:val="on"/>
                            <m:mcs>
                              <m:mc>
                                <m:mcPr>
                                  <m:count m:val="3"/>
                                  <m:mcJc m:val="center"/>
                                </m:mcPr>
                              </m:mc>
                            </m:mcs>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mPr>
                          <m:mr>
                            <m:e>
                              <m:r>
                                <a:rPr lang="en-US" altLang="zh-CN" sz="2400">
                                  <a:effectLst/>
                                  <a:latin typeface="Cambria Math" panose="02040503050406030204" pitchFamily="18" charset="0"/>
                                  <a:ea typeface="宋体" panose="02010600030101010101" pitchFamily="2" charset="-122"/>
                                  <a:cs typeface="Times New Roman" panose="02020603050405020304" pitchFamily="18" charset="0"/>
                                </a:rPr>
                                <m:t>0</m:t>
                              </m:r>
                            </m:e>
                            <m:e>
                              <m:r>
                                <a:rPr lang="en-US" altLang="zh-CN" sz="2400">
                                  <a:effectLst/>
                                  <a:latin typeface="Cambria Math" panose="02040503050406030204" pitchFamily="18" charset="0"/>
                                  <a:ea typeface="宋体" panose="02010600030101010101" pitchFamily="2" charset="-122"/>
                                  <a:cs typeface="Times New Roman" panose="02020603050405020304" pitchFamily="18" charset="0"/>
                                </a:rPr>
                                <m:t>0</m:t>
                              </m:r>
                            </m:e>
                            <m:e>
                              <m:r>
                                <a:rPr lang="en-US" altLang="zh-CN" sz="2400">
                                  <a:effectLst/>
                                  <a:latin typeface="Cambria Math" panose="02040503050406030204" pitchFamily="18" charset="0"/>
                                  <a:ea typeface="宋体" panose="02010600030101010101" pitchFamily="2" charset="-122"/>
                                  <a:cs typeface="Times New Roman" panose="02020603050405020304" pitchFamily="18" charset="0"/>
                                </a:rPr>
                                <m:t>1</m:t>
                              </m:r>
                            </m:e>
                          </m:mr>
                          <m:mr>
                            <m:e>
                              <m:r>
                                <a:rPr lang="en-US" altLang="zh-CN" sz="2400">
                                  <a:effectLst/>
                                  <a:latin typeface="Cambria Math" panose="02040503050406030204" pitchFamily="18" charset="0"/>
                                  <a:ea typeface="宋体" panose="02010600030101010101" pitchFamily="2" charset="-122"/>
                                  <a:cs typeface="Times New Roman" panose="02020603050405020304" pitchFamily="18" charset="0"/>
                                </a:rPr>
                                <m:t>1</m:t>
                              </m:r>
                            </m:e>
                            <m:e>
                              <m:r>
                                <a:rPr lang="en-US" altLang="zh-CN" sz="2400">
                                  <a:effectLst/>
                                  <a:latin typeface="Cambria Math" panose="02040503050406030204" pitchFamily="18" charset="0"/>
                                  <a:ea typeface="宋体" panose="02010600030101010101" pitchFamily="2" charset="-122"/>
                                  <a:cs typeface="Times New Roman" panose="02020603050405020304" pitchFamily="18" charset="0"/>
                                </a:rPr>
                                <m:t>1</m:t>
                              </m:r>
                            </m:e>
                            <m:e>
                              <m:r>
                                <m:rPr>
                                  <m:sty m:val="p"/>
                                </m:rPr>
                                <a:rPr lang="en-US" altLang="zh-CN" sz="2400">
                                  <a:effectLst/>
                                  <a:latin typeface="Cambria Math" panose="02040503050406030204" pitchFamily="18" charset="0"/>
                                  <a:ea typeface="宋体" panose="02010600030101010101" pitchFamily="2" charset="-122"/>
                                  <a:cs typeface="Times New Roman" panose="02020603050405020304" pitchFamily="18" charset="0"/>
                                </a:rPr>
                                <m:t>x</m:t>
                              </m:r>
                            </m:e>
                          </m:mr>
                          <m:mr>
                            <m:e>
                              <m:r>
                                <a:rPr lang="en-US" altLang="zh-CN" sz="2400">
                                  <a:effectLst/>
                                  <a:latin typeface="Cambria Math" panose="02040503050406030204" pitchFamily="18" charset="0"/>
                                  <a:ea typeface="宋体" panose="02010600030101010101" pitchFamily="2" charset="-122"/>
                                  <a:cs typeface="Times New Roman" panose="02020603050405020304" pitchFamily="18" charset="0"/>
                                </a:rPr>
                                <m:t>1</m:t>
                              </m:r>
                            </m:e>
                            <m:e>
                              <m:r>
                                <a:rPr lang="en-US" altLang="zh-CN" sz="2400">
                                  <a:effectLst/>
                                  <a:latin typeface="Cambria Math" panose="02040503050406030204" pitchFamily="18" charset="0"/>
                                  <a:ea typeface="宋体" panose="02010600030101010101" pitchFamily="2" charset="-122"/>
                                  <a:cs typeface="Times New Roman" panose="02020603050405020304" pitchFamily="18" charset="0"/>
                                </a:rPr>
                                <m:t>0</m:t>
                              </m:r>
                            </m:e>
                            <m:e>
                              <m:r>
                                <a:rPr lang="en-US" altLang="zh-CN" sz="2400">
                                  <a:effectLst/>
                                  <a:latin typeface="Cambria Math" panose="02040503050406030204" pitchFamily="18" charset="0"/>
                                  <a:ea typeface="宋体" panose="02010600030101010101" pitchFamily="2" charset="-122"/>
                                  <a:cs typeface="Times New Roman" panose="02020603050405020304" pitchFamily="18" charset="0"/>
                                </a:rPr>
                                <m:t>0</m:t>
                              </m:r>
                            </m:e>
                          </m:mr>
                        </m:m>
                      </m:e>
                    </m:d>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问 </a:t>
                </a:r>
                <a14:m>
                  <m:oMath xmlns:m="http://schemas.openxmlformats.org/officeDocument/2006/math">
                    <m:r>
                      <m:rPr>
                        <m:sty m:val="p"/>
                      </m:rPr>
                      <a:rPr lang="en-US" altLang="zh-CN" sz="2400">
                        <a:effectLst/>
                        <a:latin typeface="Cambria Math" panose="02040503050406030204" pitchFamily="18" charset="0"/>
                        <a:ea typeface="宋体" panose="02010600030101010101" pitchFamily="2" charset="-122"/>
                        <a:cs typeface="Times New Roman" panose="02020603050405020304" pitchFamily="18" charset="0"/>
                      </a:rPr>
                      <m:t>x</m:t>
                    </m:r>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为何值时</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矩阵 </a:t>
                </a:r>
                <a14:m>
                  <m:oMath xmlns:m="http://schemas.openxmlformats.org/officeDocument/2006/math">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𝐀</m:t>
                    </m:r>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能对角化</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a:t>
                </a:r>
                <a:endParaRPr lang="zh-CN" altLang="zh-CN" sz="2400" dirty="0">
                  <a:effectLst/>
                  <a:latin typeface="Cambria" panose="02040503050406030204" pitchFamily="18" charset="0"/>
                  <a:ea typeface="宋体" panose="02010600030101010101" pitchFamily="2" charset="-122"/>
                  <a:cs typeface="Times New Roman" panose="02020603050405020304" pitchFamily="18" charset="0"/>
                </a:endParaRPr>
              </a:p>
              <a:p>
                <a:pPr>
                  <a:lnSpc>
                    <a:spcPct val="150000"/>
                  </a:lnSpc>
                  <a:spcBef>
                    <a:spcPts val="900"/>
                  </a:spcBef>
                  <a:spcAft>
                    <a:spcPts val="900"/>
                  </a:spcAft>
                </a:pPr>
                <a:r>
                  <a:rPr lang="en-US" altLang="zh-CN" sz="2400" dirty="0" err="1">
                    <a:solidFill>
                      <a:srgbClr val="0070C0"/>
                    </a:solidFill>
                    <a:effectLst/>
                    <a:latin typeface="宋体" panose="02010600030101010101" pitchFamily="2" charset="-122"/>
                    <a:ea typeface="宋体" panose="02010600030101010101" pitchFamily="2" charset="-122"/>
                    <a:cs typeface="Times New Roman" panose="02020603050405020304" pitchFamily="18" charset="0"/>
                  </a:rPr>
                  <a:t>解</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14:m>
                  <m:oMath xmlns:m="http://schemas.openxmlformats.org/officeDocument/2006/math">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𝐀</m:t>
                    </m:r>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en-US" altLang="zh-CN" sz="2400" dirty="0" err="1">
                    <a:effectLst/>
                    <a:latin typeface="宋体" panose="02010600030101010101" pitchFamily="2" charset="-122"/>
                    <a:ea typeface="宋体" panose="02010600030101010101" pitchFamily="2" charset="-122"/>
                    <a:cs typeface="Times New Roman" panose="02020603050405020304" pitchFamily="18" charset="0"/>
                  </a:rPr>
                  <a:t>的特征多项式为</a:t>
                </a:r>
                <a:endParaRPr lang="zh-CN" altLang="zh-CN" sz="2400" dirty="0">
                  <a:effectLst/>
                  <a:latin typeface="Cambria" panose="02040503050406030204" pitchFamily="18" charset="0"/>
                  <a:ea typeface="宋体" panose="02010600030101010101" pitchFamily="2" charset="-122"/>
                  <a:cs typeface="Times New Roman" panose="02020603050405020304" pitchFamily="18" charset="0"/>
                </a:endParaRPr>
              </a:p>
              <a:p>
                <a:pPr>
                  <a:spcBef>
                    <a:spcPts val="900"/>
                  </a:spcBef>
                  <a:spcAft>
                    <a:spcPts val="900"/>
                  </a:spcAft>
                </a:pPr>
                <a14:m>
                  <m:oMathPara xmlns:m="http://schemas.openxmlformats.org/officeDocument/2006/math">
                    <m:oMathParaPr>
                      <m:jc m:val="centerGroup"/>
                    </m:oMathParaPr>
                    <m:oMath xmlns:m="http://schemas.openxmlformats.org/officeDocument/2006/math">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𝜆</m:t>
                      </m:r>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𝐄</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𝐀</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d>
                        <m:dPr>
                          <m:begChr m:val="|"/>
                          <m:endChr m:val="|"/>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dPr>
                        <m:e>
                          <m:m>
                            <m:mPr>
                              <m:plcHide m:val="on"/>
                              <m:mcs>
                                <m:mc>
                                  <m:mcPr>
                                    <m:count m:val="3"/>
                                    <m:mcJc m:val="center"/>
                                  </m:mcPr>
                                </m:mc>
                              </m:mcs>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mPr>
                            <m:m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𝜆</m:t>
                                </m:r>
                              </m:e>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0</m:t>
                                </m:r>
                              </m:e>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e>
                            </m:mr>
                            <m:m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e>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𝜆</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e>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𝑥</m:t>
                                </m:r>
                              </m:e>
                            </m:mr>
                            <m:m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e>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0</m:t>
                                </m:r>
                              </m:e>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𝜆</m:t>
                                </m:r>
                              </m:e>
                            </m:mr>
                          </m:m>
                        </m:e>
                      </m:d>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𝜆</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sSup>
                        <m:sSup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e>
                        <m:sup>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2</m:t>
                          </m:r>
                        </m:sup>
                      </m:sSup>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𝜆</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oMath>
                  </m:oMathPara>
                </a14:m>
                <a:endParaRPr lang="zh-CN" altLang="zh-CN" sz="2400" dirty="0">
                  <a:effectLst/>
                  <a:latin typeface="Cambria" panose="02040503050406030204" pitchFamily="18" charset="0"/>
                  <a:ea typeface="宋体" panose="02010600030101010101" pitchFamily="2" charset="-122"/>
                  <a:cs typeface="Times New Roman" panose="02020603050405020304" pitchFamily="18" charset="0"/>
                </a:endParaRPr>
              </a:p>
              <a:p>
                <a:pPr>
                  <a:lnSpc>
                    <a:spcPct val="150000"/>
                  </a:lnSpc>
                  <a:spcBef>
                    <a:spcPts val="900"/>
                  </a:spcBef>
                  <a:spcAft>
                    <a:spcPts val="900"/>
                  </a:spcAft>
                </a:pP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得 </a:t>
                </a:r>
                <a14:m>
                  <m:oMath xmlns:m="http://schemas.openxmlformats.org/officeDocument/2006/math">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𝐀</m:t>
                    </m:r>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的特征值为 </a:t>
                </a:r>
                <a14:m>
                  <m:oMath xmlns:m="http://schemas.openxmlformats.org/officeDocument/2006/math">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𝜆</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sub>
                    </m:s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14:m>
                  <m:oMath xmlns:m="http://schemas.openxmlformats.org/officeDocument/2006/math">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𝜆</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2</m:t>
                        </m:r>
                      </m:sub>
                    </m:s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𝜆</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3</m:t>
                        </m:r>
                      </m:sub>
                    </m:s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a:t>
                </a:r>
                <a:endParaRPr lang="zh-CN" altLang="zh-CN" sz="2400" dirty="0">
                  <a:effectLst/>
                  <a:latin typeface="Cambria" panose="02040503050406030204" pitchFamily="18" charset="0"/>
                  <a:ea typeface="宋体" panose="02010600030101010101" pitchFamily="2" charset="-122"/>
                  <a:cs typeface="Times New Roman" panose="02020603050405020304" pitchFamily="18" charset="0"/>
                </a:endParaRPr>
              </a:p>
              <a:p>
                <a:pPr indent="228600">
                  <a:lnSpc>
                    <a:spcPct val="150000"/>
                  </a:lnSpc>
                  <a:spcBef>
                    <a:spcPts val="900"/>
                  </a:spcBef>
                  <a:spcAft>
                    <a:spcPts val="900"/>
                  </a:spcAft>
                </a:pPr>
                <a:r>
                  <a:rPr lang="zh-CN" altLang="en-US"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对应单根 </a:t>
                </a:r>
                <a14:m>
                  <m:oMath xmlns:m="http://schemas.openxmlformats.org/officeDocument/2006/math">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𝜆</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sub>
                    </m:s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可求得线性无关的特征向量恰有 </a:t>
                </a:r>
                <a14:m>
                  <m:oMath xmlns:m="http://schemas.openxmlformats.org/officeDocument/2006/math">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个</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故矩阵 </a:t>
                </a:r>
                <a14:m>
                  <m:oMath xmlns:m="http://schemas.openxmlformats.org/officeDocument/2006/math">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𝐀</m:t>
                    </m:r>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可对角化的充要条件是</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重根 </a:t>
                </a:r>
                <a14:m>
                  <m:oMath xmlns:m="http://schemas.openxmlformats.org/officeDocument/2006/math">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𝜆</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2</m:t>
                        </m:r>
                      </m:sub>
                    </m:s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𝜆</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3</m:t>
                        </m:r>
                      </m:sub>
                    </m:s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对应有 </a:t>
                </a:r>
                <a14:m>
                  <m:oMath xmlns:m="http://schemas.openxmlformats.org/officeDocument/2006/math">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2</m:t>
                    </m:r>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个线性无关的特征向量</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a:t>
                </a:r>
                <a:r>
                  <a:rPr lang="zh-CN" altLang="en-US" sz="2400" dirty="0">
                    <a:effectLst/>
                    <a:latin typeface="Cambria" panose="02040503050406030204" pitchFamily="18" charset="0"/>
                    <a:ea typeface="宋体" panose="02010600030101010101" pitchFamily="2" charset="-122"/>
                    <a:cs typeface="Times New Roman" panose="02020603050405020304" pitchFamily="18" charset="0"/>
                  </a:rPr>
                  <a:t> </a:t>
                </a:r>
                <a:endParaRPr lang="en-US" altLang="zh-CN" sz="2400" dirty="0">
                  <a:effectLst/>
                  <a:latin typeface="Cambria" panose="02040503050406030204" pitchFamily="18" charset="0"/>
                  <a:ea typeface="宋体" panose="02010600030101010101" pitchFamily="2" charset="-122"/>
                  <a:cs typeface="Times New Roman" panose="02020603050405020304" pitchFamily="18" charset="0"/>
                </a:endParaRPr>
              </a:p>
            </p:txBody>
          </p:sp>
        </mc:Choice>
        <mc:Fallback xmlns="">
          <p:sp>
            <p:nvSpPr>
              <p:cNvPr id="3" name="文本框 2">
                <a:extLst>
                  <a:ext uri="{FF2B5EF4-FFF2-40B4-BE49-F238E27FC236}">
                    <a16:creationId xmlns:a16="http://schemas.microsoft.com/office/drawing/2014/main" id="{EE5FB363-F927-D32F-5EE7-A731AF026D7C}"/>
                  </a:ext>
                </a:extLst>
              </p:cNvPr>
              <p:cNvSpPr txBox="1">
                <a:spLocks noRot="1" noChangeAspect="1" noMove="1" noResize="1" noEditPoints="1" noAdjustHandles="1" noChangeArrowheads="1" noChangeShapeType="1" noTextEdit="1"/>
              </p:cNvSpPr>
              <p:nvPr/>
            </p:nvSpPr>
            <p:spPr>
              <a:xfrm>
                <a:off x="297454" y="443551"/>
                <a:ext cx="11391441" cy="5493492"/>
              </a:xfrm>
              <a:prstGeom prst="rect">
                <a:avLst/>
              </a:prstGeom>
              <a:blipFill>
                <a:blip r:embed="rId2"/>
                <a:stretch>
                  <a:fillRect l="-891" b="-161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982386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63FEAACF-CB2A-3147-BA06-0B5B4D95C7ED}"/>
                  </a:ext>
                </a:extLst>
              </p:cNvPr>
              <p:cNvSpPr txBox="1"/>
              <p:nvPr/>
            </p:nvSpPr>
            <p:spPr>
              <a:xfrm>
                <a:off x="400279" y="708385"/>
                <a:ext cx="11391441" cy="3300904"/>
              </a:xfrm>
              <a:prstGeom prst="rect">
                <a:avLst/>
              </a:prstGeom>
              <a:noFill/>
            </p:spPr>
            <p:txBody>
              <a:bodyPr wrap="square">
                <a:spAutoFit/>
              </a:bodyPr>
              <a:lstStyle/>
              <a:p>
                <a:pPr indent="228600">
                  <a:lnSpc>
                    <a:spcPct val="150000"/>
                  </a:lnSpc>
                  <a:spcBef>
                    <a:spcPts val="900"/>
                  </a:spcBef>
                  <a:spcAft>
                    <a:spcPts val="900"/>
                  </a:spcAft>
                </a:pPr>
                <a:r>
                  <a:rPr lang="zh-CN" altLang="en-US"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即方程组</a:t>
                </a:r>
              </a:p>
              <a:p>
                <a:pPr>
                  <a:spcBef>
                    <a:spcPts val="900"/>
                  </a:spcBef>
                  <a:spcAft>
                    <a:spcPts val="900"/>
                  </a:spcAft>
                </a:pPr>
                <a14:m>
                  <m:oMathPara xmlns:m="http://schemas.openxmlformats.org/officeDocument/2006/math">
                    <m:oMathParaPr>
                      <m:jc m:val="centerGroup"/>
                    </m:oMathParaPr>
                    <m:oMath xmlns:m="http://schemas.openxmlformats.org/officeDocument/2006/math">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𝐄</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𝐀</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𝐱</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𝟎</m:t>
                      </m:r>
                    </m:oMath>
                  </m:oMathPara>
                </a14:m>
                <a:endParaRPr lang="zh-CN" altLang="zh-CN" sz="2400" dirty="0">
                  <a:effectLst/>
                  <a:latin typeface="Cambria" panose="02040503050406030204" pitchFamily="18" charset="0"/>
                  <a:ea typeface="宋体" panose="02010600030101010101" pitchFamily="2" charset="-122"/>
                  <a:cs typeface="Times New Roman" panose="02020603050405020304" pitchFamily="18" charset="0"/>
                </a:endParaRPr>
              </a:p>
              <a:p>
                <a:pPr>
                  <a:lnSpc>
                    <a:spcPct val="150000"/>
                  </a:lnSpc>
                  <a:spcBef>
                    <a:spcPts val="900"/>
                  </a:spcBef>
                  <a:spcAft>
                    <a:spcPts val="900"/>
                  </a:spcAft>
                </a:pP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有 </a:t>
                </a:r>
                <a14:m>
                  <m:oMath xmlns:m="http://schemas.openxmlformats.org/officeDocument/2006/math">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2</m:t>
                    </m:r>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个线性无关的解</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a:t>
                </a:r>
                <a:endParaRPr lang="zh-CN" altLang="zh-CN" sz="2400" dirty="0">
                  <a:effectLst/>
                  <a:latin typeface="Cambria" panose="02040503050406030204" pitchFamily="18" charset="0"/>
                  <a:ea typeface="宋体" panose="02010600030101010101" pitchFamily="2" charset="-122"/>
                  <a:cs typeface="Times New Roman" panose="02020603050405020304" pitchFamily="18" charset="0"/>
                </a:endParaRPr>
              </a:p>
              <a:p>
                <a:pPr indent="228600">
                  <a:lnSpc>
                    <a:spcPct val="150000"/>
                  </a:lnSpc>
                  <a:spcBef>
                    <a:spcPts val="900"/>
                  </a:spcBef>
                  <a:spcAft>
                    <a:spcPts val="900"/>
                  </a:spcAft>
                </a:pPr>
                <a:r>
                  <a:rPr lang="zh-CN" altLang="en-US"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亦即 </a:t>
                </a:r>
                <a14:m>
                  <m:oMath xmlns:m="http://schemas.openxmlformats.org/officeDocument/2006/math">
                    <m:r>
                      <m:rPr>
                        <m:sty m:val="p"/>
                      </m:rPr>
                      <a:rPr lang="en-US" altLang="zh-CN" sz="2400">
                        <a:effectLst/>
                        <a:latin typeface="Cambria Math" panose="02040503050406030204" pitchFamily="18" charset="0"/>
                        <a:ea typeface="宋体" panose="02010600030101010101" pitchFamily="2" charset="-122"/>
                        <a:cs typeface="Times New Roman" panose="02020603050405020304" pitchFamily="18" charset="0"/>
                      </a:rPr>
                      <m:t>r</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𝐄</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𝐀</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满足 </a:t>
                </a:r>
                <a14:m>
                  <m:oMath xmlns:m="http://schemas.openxmlformats.org/officeDocument/2006/math">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𝑛</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𝑟</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=2</m:t>
                    </m:r>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即</a:t>
                </a:r>
              </a:p>
              <a:p>
                <a:pPr>
                  <a:spcBef>
                    <a:spcPts val="900"/>
                  </a:spcBef>
                  <a:spcAft>
                    <a:spcPts val="900"/>
                  </a:spcAft>
                </a:pPr>
                <a14:m>
                  <m:oMathPara xmlns:m="http://schemas.openxmlformats.org/officeDocument/2006/math">
                    <m:oMathParaPr>
                      <m:jc m:val="centerGroup"/>
                    </m:oMathParaPr>
                    <m:oMath xmlns:m="http://schemas.openxmlformats.org/officeDocument/2006/math">
                      <m:r>
                        <m:rPr>
                          <m:sty m:val="p"/>
                        </m:rPr>
                        <a:rPr lang="en-US" altLang="zh-CN" sz="2400">
                          <a:effectLst/>
                          <a:latin typeface="Cambria Math" panose="02040503050406030204" pitchFamily="18" charset="0"/>
                          <a:ea typeface="宋体" panose="02010600030101010101" pitchFamily="2" charset="-122"/>
                          <a:cs typeface="Times New Roman" panose="02020603050405020304" pitchFamily="18" charset="0"/>
                        </a:rPr>
                        <m:t>r</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𝐄</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𝐀</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oMath>
                  </m:oMathPara>
                </a14:m>
                <a:endParaRPr lang="zh-CN" altLang="zh-CN" sz="2400" dirty="0">
                  <a:effectLst/>
                  <a:latin typeface="Cambria" panose="02040503050406030204" pitchFamily="18" charset="0"/>
                  <a:ea typeface="宋体" panose="02010600030101010101" pitchFamily="2" charset="-122"/>
                  <a:cs typeface="Times New Roman" panose="02020603050405020304" pitchFamily="18" charset="0"/>
                </a:endParaRPr>
              </a:p>
            </p:txBody>
          </p:sp>
        </mc:Choice>
        <mc:Fallback xmlns="">
          <p:sp>
            <p:nvSpPr>
              <p:cNvPr id="2" name="文本框 1">
                <a:extLst>
                  <a:ext uri="{FF2B5EF4-FFF2-40B4-BE49-F238E27FC236}">
                    <a16:creationId xmlns:a16="http://schemas.microsoft.com/office/drawing/2014/main" id="{63FEAACF-CB2A-3147-BA06-0B5B4D95C7ED}"/>
                  </a:ext>
                </a:extLst>
              </p:cNvPr>
              <p:cNvSpPr txBox="1">
                <a:spLocks noRot="1" noChangeAspect="1" noMove="1" noResize="1" noEditPoints="1" noAdjustHandles="1" noChangeArrowheads="1" noChangeShapeType="1" noTextEdit="1"/>
              </p:cNvSpPr>
              <p:nvPr/>
            </p:nvSpPr>
            <p:spPr>
              <a:xfrm>
                <a:off x="400279" y="708385"/>
                <a:ext cx="11391441" cy="3300904"/>
              </a:xfrm>
              <a:prstGeom prst="rect">
                <a:avLst/>
              </a:prstGeom>
              <a:blipFill>
                <a:blip r:embed="rId2"/>
                <a:stretch>
                  <a:fillRect l="-78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71BCA3C9-16FF-6421-19FF-B6CA04AA13C2}"/>
                  </a:ext>
                </a:extLst>
              </p:cNvPr>
              <p:cNvSpPr txBox="1"/>
              <p:nvPr/>
            </p:nvSpPr>
            <p:spPr>
              <a:xfrm>
                <a:off x="264403" y="4200303"/>
                <a:ext cx="11391441" cy="1184363"/>
              </a:xfrm>
              <a:prstGeom prst="rect">
                <a:avLst/>
              </a:prstGeom>
              <a:noFill/>
            </p:spPr>
            <p:txBody>
              <a:bodyPr wrap="square">
                <a:spAutoFit/>
              </a:bodyPr>
              <a:lstStyle/>
              <a:p>
                <a:pPr>
                  <a:spcBef>
                    <a:spcPts val="900"/>
                  </a:spcBef>
                  <a:spcAft>
                    <a:spcPts val="900"/>
                  </a:spcAft>
                </a:pPr>
                <a14:m>
                  <m:oMathPara xmlns:m="http://schemas.openxmlformats.org/officeDocument/2006/math">
                    <m:oMathParaPr>
                      <m:jc m:val="centerGroup"/>
                    </m:oMathParaPr>
                    <m:oMath xmlns:m="http://schemas.openxmlformats.org/officeDocument/2006/math">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𝐄</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𝐀</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d>
                        <m:d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dPr>
                        <m:e>
                          <m:m>
                            <m:mPr>
                              <m:plcHide m:val="on"/>
                              <m:mcs>
                                <m:mc>
                                  <m:mcPr>
                                    <m:count m:val="3"/>
                                    <m:mcJc m:val="center"/>
                                  </m:mcPr>
                                </m:mc>
                              </m:mcs>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mPr>
                            <m:m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e>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0</m:t>
                                </m:r>
                              </m:e>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e>
                            </m:mr>
                            <m:m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e>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0</m:t>
                                </m:r>
                              </m:e>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𝑥</m:t>
                                </m:r>
                              </m:e>
                            </m:mr>
                            <m:m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e>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0</m:t>
                                </m:r>
                              </m:e>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e>
                            </m:mr>
                          </m:m>
                        </m:e>
                      </m:d>
                      <m:limUpp>
                        <m:limUpp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limUpp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e>
                        <m:lim>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𝑟</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3</m:t>
                              </m:r>
                            </m:sub>
                          </m:s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𝑟</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sub>
                          </m:s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𝑟</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2</m:t>
                              </m:r>
                            </m:sub>
                          </m:s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𝑟</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sub>
                          </m:s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lim>
                      </m:limUpp>
                      <m:d>
                        <m:d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dPr>
                        <m:e>
                          <m:m>
                            <m:mPr>
                              <m:plcHide m:val="on"/>
                              <m:mcs>
                                <m:mc>
                                  <m:mcPr>
                                    <m:count m:val="3"/>
                                    <m:mcJc m:val="center"/>
                                  </m:mcPr>
                                </m:mc>
                              </m:mcs>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mPr>
                            <m:m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e>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0</m:t>
                                </m:r>
                              </m:e>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e>
                            </m:mr>
                            <m:m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0</m:t>
                                </m:r>
                              </m:e>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0</m:t>
                                </m:r>
                              </m:e>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𝑥</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e>
                            </m:mr>
                            <m:m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0</m:t>
                                </m:r>
                              </m:e>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0</m:t>
                                </m:r>
                              </m:e>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0</m:t>
                                </m:r>
                              </m:e>
                            </m:mr>
                          </m:m>
                        </m:e>
                      </m:d>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oMath>
                  </m:oMathPara>
                </a14:m>
                <a:endParaRPr lang="zh-CN" altLang="zh-CN" sz="2400" dirty="0">
                  <a:effectLst/>
                  <a:latin typeface="Cambria" panose="02040503050406030204" pitchFamily="18" charset="0"/>
                  <a:ea typeface="宋体" panose="02010600030101010101" pitchFamily="2" charset="-122"/>
                  <a:cs typeface="Times New Roman" panose="02020603050405020304" pitchFamily="18" charset="0"/>
                </a:endParaRPr>
              </a:p>
            </p:txBody>
          </p:sp>
        </mc:Choice>
        <mc:Fallback xmlns="">
          <p:sp>
            <p:nvSpPr>
              <p:cNvPr id="3" name="文本框 2">
                <a:extLst>
                  <a:ext uri="{FF2B5EF4-FFF2-40B4-BE49-F238E27FC236}">
                    <a16:creationId xmlns:a16="http://schemas.microsoft.com/office/drawing/2014/main" id="{71BCA3C9-16FF-6421-19FF-B6CA04AA13C2}"/>
                  </a:ext>
                </a:extLst>
              </p:cNvPr>
              <p:cNvSpPr txBox="1">
                <a:spLocks noRot="1" noChangeAspect="1" noMove="1" noResize="1" noEditPoints="1" noAdjustHandles="1" noChangeArrowheads="1" noChangeShapeType="1" noTextEdit="1"/>
              </p:cNvSpPr>
              <p:nvPr/>
            </p:nvSpPr>
            <p:spPr>
              <a:xfrm>
                <a:off x="264403" y="4200303"/>
                <a:ext cx="11391441" cy="1184363"/>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2EF8FBBD-D555-5F14-EA96-B2976103CD11}"/>
                  </a:ext>
                </a:extLst>
              </p:cNvPr>
              <p:cNvSpPr txBox="1"/>
              <p:nvPr/>
            </p:nvSpPr>
            <p:spPr>
              <a:xfrm>
                <a:off x="264403" y="5344417"/>
                <a:ext cx="11391441" cy="1359346"/>
              </a:xfrm>
              <a:prstGeom prst="rect">
                <a:avLst/>
              </a:prstGeom>
              <a:noFill/>
            </p:spPr>
            <p:txBody>
              <a:bodyPr wrap="square">
                <a:spAutoFit/>
              </a:bodyPr>
              <a:lstStyle/>
              <a:p>
                <a:pPr>
                  <a:lnSpc>
                    <a:spcPct val="150000"/>
                  </a:lnSpc>
                  <a:spcBef>
                    <a:spcPts val="900"/>
                  </a:spcBef>
                  <a:spcAft>
                    <a:spcPts val="900"/>
                  </a:spcAft>
                </a:pP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要 </a:t>
                </a:r>
                <a14:m>
                  <m:oMath xmlns:m="http://schemas.openxmlformats.org/officeDocument/2006/math">
                    <m:r>
                      <m:rPr>
                        <m:sty m:val="p"/>
                      </m:rPr>
                      <a:rPr lang="en-US" altLang="zh-CN" sz="2400">
                        <a:effectLst/>
                        <a:latin typeface="Cambria Math" panose="02040503050406030204" pitchFamily="18" charset="0"/>
                        <a:ea typeface="宋体" panose="02010600030101010101" pitchFamily="2" charset="-122"/>
                        <a:cs typeface="Times New Roman" panose="02020603050405020304" pitchFamily="18" charset="0"/>
                      </a:rPr>
                      <m:t>r</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𝐄</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𝐀</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得 </a:t>
                </a:r>
                <a14:m>
                  <m:oMath xmlns:m="http://schemas.openxmlformats.org/officeDocument/2006/math">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𝑥</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+1=0</m:t>
                    </m:r>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即 </a:t>
                </a:r>
                <a14:m>
                  <m:oMath xmlns:m="http://schemas.openxmlformats.org/officeDocument/2006/math">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𝑥</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a:t>
                </a:r>
                <a:endParaRPr lang="zh-CN" altLang="zh-CN" sz="2400" dirty="0">
                  <a:effectLst/>
                  <a:latin typeface="Cambria" panose="02040503050406030204" pitchFamily="18" charset="0"/>
                  <a:ea typeface="宋体" panose="02010600030101010101" pitchFamily="2" charset="-122"/>
                  <a:cs typeface="Times New Roman" panose="02020603050405020304" pitchFamily="18" charset="0"/>
                </a:endParaRPr>
              </a:p>
              <a:p>
                <a:pPr indent="304800">
                  <a:lnSpc>
                    <a:spcPct val="150000"/>
                  </a:lnSpc>
                  <a:spcBef>
                    <a:spcPts val="900"/>
                  </a:spcBef>
                  <a:spcAft>
                    <a:spcPts val="900"/>
                  </a:spcAft>
                </a:pPr>
                <a:r>
                  <a:rPr lang="zh-CN" altLang="en-US"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因此</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当 </a:t>
                </a:r>
                <a14:m>
                  <m:oMath xmlns:m="http://schemas.openxmlformats.org/officeDocument/2006/math">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𝑥</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时</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矩阵 </a:t>
                </a:r>
                <a14:m>
                  <m:oMath xmlns:m="http://schemas.openxmlformats.org/officeDocument/2006/math">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𝐀</m:t>
                    </m:r>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能对角化</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a:t>
                </a:r>
                <a:endParaRPr lang="zh-CN" altLang="zh-CN" sz="2400" dirty="0">
                  <a:effectLst/>
                  <a:latin typeface="Cambria" panose="02040503050406030204" pitchFamily="18" charset="0"/>
                  <a:ea typeface="宋体" panose="02010600030101010101" pitchFamily="2" charset="-122"/>
                  <a:cs typeface="Times New Roman" panose="02020603050405020304" pitchFamily="18" charset="0"/>
                </a:endParaRPr>
              </a:p>
            </p:txBody>
          </p:sp>
        </mc:Choice>
        <mc:Fallback xmlns="">
          <p:sp>
            <p:nvSpPr>
              <p:cNvPr id="4" name="文本框 3">
                <a:extLst>
                  <a:ext uri="{FF2B5EF4-FFF2-40B4-BE49-F238E27FC236}">
                    <a16:creationId xmlns:a16="http://schemas.microsoft.com/office/drawing/2014/main" id="{2EF8FBBD-D555-5F14-EA96-B2976103CD11}"/>
                  </a:ext>
                </a:extLst>
              </p:cNvPr>
              <p:cNvSpPr txBox="1">
                <a:spLocks noRot="1" noChangeAspect="1" noMove="1" noResize="1" noEditPoints="1" noAdjustHandles="1" noChangeArrowheads="1" noChangeShapeType="1" noTextEdit="1"/>
              </p:cNvSpPr>
              <p:nvPr/>
            </p:nvSpPr>
            <p:spPr>
              <a:xfrm>
                <a:off x="264403" y="5344417"/>
                <a:ext cx="11391441" cy="1359346"/>
              </a:xfrm>
              <a:prstGeom prst="rect">
                <a:avLst/>
              </a:prstGeom>
              <a:blipFill>
                <a:blip r:embed="rId4"/>
                <a:stretch>
                  <a:fillRect l="-780" b="-10185"/>
                </a:stretch>
              </a:blipFill>
            </p:spPr>
            <p:txBody>
              <a:bodyPr/>
              <a:lstStyle/>
              <a:p>
                <a:r>
                  <a:rPr lang="zh-CN" altLang="en-US">
                    <a:noFill/>
                  </a:rPr>
                  <a:t> </a:t>
                </a:r>
              </a:p>
            </p:txBody>
          </p:sp>
        </mc:Fallback>
      </mc:AlternateContent>
      <p:sp>
        <p:nvSpPr>
          <p:cNvPr id="5" name="文本框 4">
            <a:extLst>
              <a:ext uri="{FF2B5EF4-FFF2-40B4-BE49-F238E27FC236}">
                <a16:creationId xmlns:a16="http://schemas.microsoft.com/office/drawing/2014/main" id="{3E6C065B-59F8-19E4-E2F3-DD8BA494B69F}"/>
              </a:ext>
            </a:extLst>
          </p:cNvPr>
          <p:cNvSpPr txBox="1"/>
          <p:nvPr/>
        </p:nvSpPr>
        <p:spPr>
          <a:xfrm>
            <a:off x="760164" y="4134097"/>
            <a:ext cx="492443" cy="461665"/>
          </a:xfrm>
          <a:prstGeom prst="rect">
            <a:avLst/>
          </a:prstGeom>
          <a:noFill/>
        </p:spPr>
        <p:txBody>
          <a:bodyPr wrap="none" rtlCol="0">
            <a:spAutoFit/>
          </a:bodyPr>
          <a:lstStyle/>
          <a:p>
            <a:r>
              <a:rPr kumimoji="1" lang="zh-CN" altLang="en-US" sz="2400" dirty="0"/>
              <a:t>由</a:t>
            </a:r>
          </a:p>
        </p:txBody>
      </p:sp>
    </p:spTree>
    <p:extLst>
      <p:ext uri="{BB962C8B-B14F-4D97-AF65-F5344CB8AC3E}">
        <p14:creationId xmlns:p14="http://schemas.microsoft.com/office/powerpoint/2010/main" val="2700491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3797D5-19EF-CA7F-BB91-8A7DEB3A9E84}"/>
            </a:ext>
          </a:extLst>
        </p:cNvPr>
        <p:cNvGrpSpPr/>
        <p:nvPr/>
      </p:nvGrpSpPr>
      <p:grpSpPr>
        <a:xfrm>
          <a:off x="0" y="0"/>
          <a:ext cx="0" cy="0"/>
          <a:chOff x="0" y="0"/>
          <a:chExt cx="0" cy="0"/>
        </a:xfrm>
      </p:grpSpPr>
      <p:sp>
        <p:nvSpPr>
          <p:cNvPr id="4" name="矩形 3">
            <a:extLst>
              <a:ext uri="{FF2B5EF4-FFF2-40B4-BE49-F238E27FC236}">
                <a16:creationId xmlns:a16="http://schemas.microsoft.com/office/drawing/2014/main" id="{6866604C-D883-ED48-1F45-5B37560A4842}"/>
              </a:ext>
            </a:extLst>
          </p:cNvPr>
          <p:cNvSpPr/>
          <p:nvPr/>
        </p:nvSpPr>
        <p:spPr>
          <a:xfrm>
            <a:off x="3027287" y="972450"/>
            <a:ext cx="6362639" cy="707886"/>
          </a:xfrm>
          <a:prstGeom prst="rect">
            <a:avLst/>
          </a:prstGeom>
        </p:spPr>
        <p:txBody>
          <a:bodyPr wrap="none">
            <a:spAutoFit/>
          </a:bodyPr>
          <a:lstStyle/>
          <a:p>
            <a:r>
              <a:rPr lang="en-US" altLang="zh-CN" sz="4000" b="1" dirty="0">
                <a:solidFill>
                  <a:srgbClr val="000099"/>
                </a:solidFill>
                <a:latin typeface="+mj-ea"/>
                <a:ea typeface="+mj-ea"/>
              </a:rPr>
              <a:t>§6.3 </a:t>
            </a:r>
            <a:r>
              <a:rPr lang="zh-CN" altLang="en-US" sz="4000" b="1" dirty="0">
                <a:solidFill>
                  <a:srgbClr val="000099"/>
                </a:solidFill>
                <a:latin typeface="+mj-ea"/>
                <a:ea typeface="+mj-ea"/>
              </a:rPr>
              <a:t>实对称矩阵的对角化</a:t>
            </a:r>
          </a:p>
        </p:txBody>
      </p:sp>
      <p:sp>
        <p:nvSpPr>
          <p:cNvPr id="5" name="矩形 4">
            <a:extLst>
              <a:ext uri="{FF2B5EF4-FFF2-40B4-BE49-F238E27FC236}">
                <a16:creationId xmlns:a16="http://schemas.microsoft.com/office/drawing/2014/main" id="{201A8639-2F39-B87B-22A5-093708A6F42B}"/>
              </a:ext>
            </a:extLst>
          </p:cNvPr>
          <p:cNvSpPr/>
          <p:nvPr/>
        </p:nvSpPr>
        <p:spPr>
          <a:xfrm>
            <a:off x="2821465" y="3282819"/>
            <a:ext cx="6647974" cy="646331"/>
          </a:xfrm>
          <a:prstGeom prst="rect">
            <a:avLst/>
          </a:prstGeom>
        </p:spPr>
        <p:txBody>
          <a:bodyPr wrap="none">
            <a:spAutoFit/>
          </a:bodyPr>
          <a:lstStyle/>
          <a:p>
            <a:r>
              <a:rPr lang="en-US" altLang="zh-CN" sz="3600" b="1" dirty="0">
                <a:solidFill>
                  <a:srgbClr val="0000FF"/>
                </a:solidFill>
                <a:latin typeface="+mj-ea"/>
                <a:ea typeface="+mj-ea"/>
                <a:cs typeface="Times New Roman" panose="02020603050405020304" pitchFamily="18" charset="0"/>
              </a:rPr>
              <a:t>6.3.2 </a:t>
            </a:r>
            <a:r>
              <a:rPr lang="zh-CN" altLang="zh-CN" sz="3600" b="1" dirty="0">
                <a:solidFill>
                  <a:srgbClr val="0000FF"/>
                </a:solidFill>
                <a:latin typeface="+mj-ea"/>
                <a:ea typeface="+mj-ea"/>
                <a:cs typeface="Times New Roman" panose="02020603050405020304" pitchFamily="18" charset="0"/>
              </a:rPr>
              <a:t>实对称矩阵对角化的方法</a:t>
            </a:r>
            <a:endParaRPr lang="zh-CN" altLang="en-US" sz="3600" b="1" dirty="0">
              <a:solidFill>
                <a:srgbClr val="0000FF"/>
              </a:solidFill>
              <a:latin typeface="+mj-ea"/>
              <a:ea typeface="+mj-ea"/>
            </a:endParaRPr>
          </a:p>
        </p:txBody>
      </p:sp>
      <p:sp>
        <p:nvSpPr>
          <p:cNvPr id="6" name="矩形 5">
            <a:extLst>
              <a:ext uri="{FF2B5EF4-FFF2-40B4-BE49-F238E27FC236}">
                <a16:creationId xmlns:a16="http://schemas.microsoft.com/office/drawing/2014/main" id="{29F6041A-289F-6164-A8EB-BE3802B17A65}"/>
              </a:ext>
            </a:extLst>
          </p:cNvPr>
          <p:cNvSpPr/>
          <p:nvPr/>
        </p:nvSpPr>
        <p:spPr>
          <a:xfrm>
            <a:off x="2821465" y="2319995"/>
            <a:ext cx="8032968" cy="646331"/>
          </a:xfrm>
          <a:prstGeom prst="rect">
            <a:avLst/>
          </a:prstGeom>
        </p:spPr>
        <p:txBody>
          <a:bodyPr wrap="none">
            <a:spAutoFit/>
          </a:bodyPr>
          <a:lstStyle/>
          <a:p>
            <a:r>
              <a:rPr lang="en-US" altLang="zh-CN" sz="3600" b="1" dirty="0">
                <a:solidFill>
                  <a:srgbClr val="0000FF"/>
                </a:solidFill>
                <a:latin typeface="+mj-ea"/>
                <a:ea typeface="+mj-ea"/>
                <a:cs typeface="Times New Roman" panose="02020603050405020304" pitchFamily="18" charset="0"/>
              </a:rPr>
              <a:t>6.3.1 </a:t>
            </a:r>
            <a:r>
              <a:rPr lang="zh-CN" altLang="zh-CN" sz="3600" b="1" dirty="0">
                <a:solidFill>
                  <a:srgbClr val="0000FF"/>
                </a:solidFill>
                <a:latin typeface="+mj-ea"/>
                <a:ea typeface="+mj-ea"/>
                <a:cs typeface="Times New Roman" panose="02020603050405020304" pitchFamily="18" charset="0"/>
              </a:rPr>
              <a:t>实对称矩阵的特征值与特征向量</a:t>
            </a:r>
            <a:endParaRPr lang="zh-CN" altLang="en-US" sz="3600" b="1" dirty="0">
              <a:solidFill>
                <a:srgbClr val="0000FF"/>
              </a:solidFill>
              <a:latin typeface="+mj-ea"/>
              <a:ea typeface="+mj-ea"/>
            </a:endParaRPr>
          </a:p>
        </p:txBody>
      </p:sp>
    </p:spTree>
    <p:extLst>
      <p:ext uri="{BB962C8B-B14F-4D97-AF65-F5344CB8AC3E}">
        <p14:creationId xmlns:p14="http://schemas.microsoft.com/office/powerpoint/2010/main" val="400611952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B1D7F89A-371A-FF2B-FC81-4C855B9E862A}"/>
                  </a:ext>
                </a:extLst>
              </p:cNvPr>
              <p:cNvSpPr txBox="1"/>
              <p:nvPr/>
            </p:nvSpPr>
            <p:spPr>
              <a:xfrm>
                <a:off x="649995" y="1388374"/>
                <a:ext cx="10366872" cy="3483005"/>
              </a:xfrm>
              <a:prstGeom prst="rect">
                <a:avLst/>
              </a:prstGeom>
              <a:noFill/>
            </p:spPr>
            <p:txBody>
              <a:bodyPr wrap="square">
                <a:spAutoFit/>
              </a:bodyPr>
              <a:lstStyle/>
              <a:p>
                <a:pPr indent="306070">
                  <a:lnSpc>
                    <a:spcPct val="150000"/>
                  </a:lnSpc>
                  <a:spcBef>
                    <a:spcPts val="900"/>
                  </a:spcBef>
                  <a:spcAft>
                    <a:spcPts val="900"/>
                  </a:spcAft>
                </a:pPr>
                <a:r>
                  <a:rPr lang="zh-CN" altLang="en-US" sz="2400" b="1"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b="1" dirty="0">
                    <a:effectLst/>
                    <a:latin typeface="Cambria" panose="02040503050406030204" pitchFamily="18" charset="0"/>
                    <a:ea typeface="宋体" panose="02010600030101010101" pitchFamily="2" charset="-122"/>
                    <a:cs typeface="Times New Roman" panose="02020603050405020304" pitchFamily="18" charset="0"/>
                  </a:rPr>
                  <a:t>复数</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常记为如下的形式</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a:t>
                </a:r>
                <a:endParaRPr lang="zh-CN" altLang="zh-CN" sz="2400" dirty="0">
                  <a:effectLst/>
                  <a:latin typeface="Cambria" panose="02040503050406030204" pitchFamily="18" charset="0"/>
                  <a:ea typeface="宋体" panose="02010600030101010101" pitchFamily="2" charset="-122"/>
                  <a:cs typeface="Times New Roman" panose="02020603050405020304" pitchFamily="18" charset="0"/>
                </a:endParaRPr>
              </a:p>
              <a:p>
                <a:pPr>
                  <a:lnSpc>
                    <a:spcPct val="150000"/>
                  </a:lnSpc>
                  <a:spcBef>
                    <a:spcPts val="900"/>
                  </a:spcBef>
                  <a:spcAft>
                    <a:spcPts val="900"/>
                  </a:spcAft>
                </a:pPr>
                <a14:m>
                  <m:oMathPara xmlns:m="http://schemas.openxmlformats.org/officeDocument/2006/math">
                    <m:oMathParaPr>
                      <m:jc m:val="centerGroup"/>
                    </m:oMathParaPr>
                    <m:oMath xmlns:m="http://schemas.openxmlformats.org/officeDocument/2006/math">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𝑎</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𝑏</m:t>
                      </m:r>
                      <m:r>
                        <m:rPr>
                          <m:sty m:val="p"/>
                        </m:rPr>
                        <a:rPr lang="en-US" altLang="zh-CN" sz="2400">
                          <a:effectLst/>
                          <a:latin typeface="Cambria Math" panose="02040503050406030204" pitchFamily="18" charset="0"/>
                          <a:ea typeface="宋体" panose="02010600030101010101" pitchFamily="2" charset="-122"/>
                          <a:cs typeface="Times New Roman" panose="02020603050405020304" pitchFamily="18" charset="0"/>
                        </a:rPr>
                        <m:t>i</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oMath>
                  </m:oMathPara>
                </a14:m>
                <a:endParaRPr lang="zh-CN" altLang="zh-CN" sz="2400" dirty="0">
                  <a:effectLst/>
                  <a:latin typeface="Cambria" panose="02040503050406030204" pitchFamily="18" charset="0"/>
                  <a:ea typeface="宋体" panose="02010600030101010101" pitchFamily="2" charset="-122"/>
                  <a:cs typeface="Times New Roman" panose="02020603050405020304" pitchFamily="18" charset="0"/>
                </a:endParaRPr>
              </a:p>
              <a:p>
                <a:pPr>
                  <a:lnSpc>
                    <a:spcPct val="150000"/>
                  </a:lnSpc>
                  <a:spcBef>
                    <a:spcPts val="900"/>
                  </a:spcBef>
                  <a:spcAft>
                    <a:spcPts val="900"/>
                  </a:spcAft>
                </a:pP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这里 </a:t>
                </a:r>
                <a14:m>
                  <m:oMath xmlns:m="http://schemas.openxmlformats.org/officeDocument/2006/math">
                    <m:r>
                      <m:rPr>
                        <m:sty m:val="p"/>
                      </m:rPr>
                      <a:rPr lang="en-US" altLang="zh-CN" sz="2400">
                        <a:effectLst/>
                        <a:latin typeface="Cambria Math" panose="02040503050406030204" pitchFamily="18" charset="0"/>
                        <a:ea typeface="宋体" panose="02010600030101010101" pitchFamily="2" charset="-122"/>
                        <a:cs typeface="Times New Roman" panose="02020603050405020304" pitchFamily="18" charset="0"/>
                      </a:rPr>
                      <m:t>i</m:t>
                    </m:r>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为</a:t>
                </a:r>
                <a:r>
                  <a:rPr lang="zh-CN" altLang="zh-CN" sz="2400" b="1" dirty="0">
                    <a:effectLst/>
                    <a:latin typeface="Cambria" panose="02040503050406030204" pitchFamily="18" charset="0"/>
                    <a:ea typeface="宋体" panose="02010600030101010101" pitchFamily="2" charset="-122"/>
                    <a:cs typeface="Times New Roman" panose="02020603050405020304" pitchFamily="18" charset="0"/>
                  </a:rPr>
                  <a:t>虚数单位</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它满足</a:t>
                </a:r>
              </a:p>
              <a:p>
                <a:pPr>
                  <a:lnSpc>
                    <a:spcPct val="150000"/>
                  </a:lnSpc>
                  <a:spcBef>
                    <a:spcPts val="900"/>
                  </a:spcBef>
                  <a:spcAft>
                    <a:spcPts val="900"/>
                  </a:spcAft>
                </a:pPr>
                <a14:m>
                  <m:oMathPara xmlns:m="http://schemas.openxmlformats.org/officeDocument/2006/math">
                    <m:oMathParaPr>
                      <m:jc m:val="centerGroup"/>
                    </m:oMathParaPr>
                    <m:oMath xmlns:m="http://schemas.openxmlformats.org/officeDocument/2006/math">
                      <m:sSup>
                        <m:sSup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pPr>
                        <m:e>
                          <m:r>
                            <m:rPr>
                              <m:sty m:val="p"/>
                            </m:rPr>
                            <a:rPr lang="en-US" altLang="zh-CN" sz="2400">
                              <a:effectLst/>
                              <a:latin typeface="Cambria Math" panose="02040503050406030204" pitchFamily="18" charset="0"/>
                              <a:ea typeface="宋体" panose="02010600030101010101" pitchFamily="2" charset="-122"/>
                              <a:cs typeface="Times New Roman" panose="02020603050405020304" pitchFamily="18" charset="0"/>
                            </a:rPr>
                            <m:t>i</m:t>
                          </m:r>
                        </m:e>
                        <m:sup>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2</m:t>
                          </m:r>
                        </m:sup>
                      </m:sSup>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oMath>
                  </m:oMathPara>
                </a14:m>
                <a:endParaRPr lang="zh-CN" altLang="zh-CN" sz="2400" dirty="0">
                  <a:effectLst/>
                  <a:latin typeface="Cambria" panose="02040503050406030204" pitchFamily="18" charset="0"/>
                  <a:ea typeface="宋体" panose="02010600030101010101" pitchFamily="2" charset="-122"/>
                  <a:cs typeface="Times New Roman" panose="02020603050405020304" pitchFamily="18" charset="0"/>
                </a:endParaRPr>
              </a:p>
              <a:p>
                <a:pPr>
                  <a:lnSpc>
                    <a:spcPct val="150000"/>
                  </a:lnSpc>
                  <a:spcBef>
                    <a:spcPts val="900"/>
                  </a:spcBef>
                  <a:spcAft>
                    <a:spcPts val="900"/>
                  </a:spcAft>
                </a:pP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而 </a:t>
                </a:r>
                <a14:m>
                  <m:oMath xmlns:m="http://schemas.openxmlformats.org/officeDocument/2006/math">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𝑎</m:t>
                    </m:r>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14:m>
                  <m:oMath xmlns:m="http://schemas.openxmlformats.org/officeDocument/2006/math">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𝑏</m:t>
                    </m:r>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是实数</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分别称为</a:t>
                </a:r>
                <a:r>
                  <a:rPr lang="zh-CN" altLang="zh-CN" sz="2400" b="1" dirty="0">
                    <a:effectLst/>
                    <a:latin typeface="Cambria" panose="02040503050406030204" pitchFamily="18" charset="0"/>
                    <a:ea typeface="宋体" panose="02010600030101010101" pitchFamily="2" charset="-122"/>
                    <a:cs typeface="Times New Roman" panose="02020603050405020304" pitchFamily="18" charset="0"/>
                  </a:rPr>
                  <a:t>实部</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和</a:t>
                </a:r>
                <a:r>
                  <a:rPr lang="zh-CN" altLang="zh-CN" sz="2400" b="1" dirty="0">
                    <a:effectLst/>
                    <a:latin typeface="Cambria" panose="02040503050406030204" pitchFamily="18" charset="0"/>
                    <a:ea typeface="宋体" panose="02010600030101010101" pitchFamily="2" charset="-122"/>
                    <a:cs typeface="Times New Roman" panose="02020603050405020304" pitchFamily="18" charset="0"/>
                  </a:rPr>
                  <a:t>虚部</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a:t>
                </a:r>
                <a:endParaRPr lang="zh-CN" altLang="zh-CN" sz="2400" dirty="0">
                  <a:effectLst/>
                  <a:latin typeface="Cambria" panose="02040503050406030204" pitchFamily="18" charset="0"/>
                  <a:ea typeface="宋体" panose="02010600030101010101" pitchFamily="2" charset="-122"/>
                  <a:cs typeface="Times New Roman" panose="02020603050405020304" pitchFamily="18" charset="0"/>
                </a:endParaRPr>
              </a:p>
            </p:txBody>
          </p:sp>
        </mc:Choice>
        <mc:Fallback xmlns="">
          <p:sp>
            <p:nvSpPr>
              <p:cNvPr id="5" name="文本框 4">
                <a:extLst>
                  <a:ext uri="{FF2B5EF4-FFF2-40B4-BE49-F238E27FC236}">
                    <a16:creationId xmlns:a16="http://schemas.microsoft.com/office/drawing/2014/main" id="{B1D7F89A-371A-FF2B-FC81-4C855B9E862A}"/>
                  </a:ext>
                </a:extLst>
              </p:cNvPr>
              <p:cNvSpPr txBox="1">
                <a:spLocks noRot="1" noChangeAspect="1" noMove="1" noResize="1" noEditPoints="1" noAdjustHandles="1" noChangeArrowheads="1" noChangeShapeType="1" noTextEdit="1"/>
              </p:cNvSpPr>
              <p:nvPr/>
            </p:nvSpPr>
            <p:spPr>
              <a:xfrm>
                <a:off x="649995" y="1388374"/>
                <a:ext cx="10366872" cy="3483005"/>
              </a:xfrm>
              <a:prstGeom prst="rect">
                <a:avLst/>
              </a:prstGeom>
              <a:blipFill>
                <a:blip r:embed="rId2"/>
                <a:stretch>
                  <a:fillRect l="-979" b="-290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64492509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BDB4BC9A-C980-27A3-1ECD-38C462048E0D}"/>
                  </a:ext>
                </a:extLst>
              </p:cNvPr>
              <p:cNvSpPr txBox="1"/>
              <p:nvPr/>
            </p:nvSpPr>
            <p:spPr>
              <a:xfrm>
                <a:off x="549007" y="1265824"/>
                <a:ext cx="11093985" cy="4027256"/>
              </a:xfrm>
              <a:prstGeom prst="rect">
                <a:avLst/>
              </a:prstGeom>
              <a:noFill/>
            </p:spPr>
            <p:txBody>
              <a:bodyPr wrap="square">
                <a:spAutoFit/>
              </a:bodyPr>
              <a:lstStyle/>
              <a:p>
                <a:pPr>
                  <a:lnSpc>
                    <a:spcPct val="150000"/>
                  </a:lnSpc>
                  <a:spcBef>
                    <a:spcPts val="900"/>
                  </a:spcBef>
                  <a:spcAft>
                    <a:spcPts val="900"/>
                  </a:spcAft>
                </a:pPr>
                <a:r>
                  <a:rPr lang="zh-CN" altLang="zh-CN" sz="2400" b="1" dirty="0">
                    <a:solidFill>
                      <a:srgbClr val="0070C0"/>
                    </a:solidFill>
                    <a:effectLst/>
                    <a:latin typeface="Cambria" panose="02040503050406030204" pitchFamily="18" charset="0"/>
                    <a:ea typeface="宋体" panose="02010600030101010101" pitchFamily="2" charset="-122"/>
                    <a:cs typeface="Times New Roman" panose="02020603050405020304" pitchFamily="18" charset="0"/>
                  </a:rPr>
                  <a:t>定义 </a:t>
                </a:r>
                <a:r>
                  <a:rPr lang="en-US" altLang="zh-CN" sz="2400" b="1" dirty="0">
                    <a:solidFill>
                      <a:srgbClr val="0070C0"/>
                    </a:solidFill>
                    <a:effectLst/>
                    <a:latin typeface="Cambria" panose="02040503050406030204" pitchFamily="18" charset="0"/>
                    <a:ea typeface="宋体" panose="02010600030101010101" pitchFamily="2" charset="-122"/>
                    <a:cs typeface="Times New Roman" panose="02020603050405020304" pitchFamily="18" charset="0"/>
                  </a:rPr>
                  <a:t>6.3.1</a:t>
                </a:r>
                <a:r>
                  <a:rPr lang="en-US" altLang="zh-CN" sz="2400" dirty="0">
                    <a:solidFill>
                      <a:srgbClr val="0070C0"/>
                    </a:solidFill>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元素为复数的矩阵和向量</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称为</a:t>
                </a:r>
                <a:r>
                  <a:rPr lang="zh-CN" altLang="zh-CN" sz="2400" b="1" dirty="0">
                    <a:effectLst/>
                    <a:latin typeface="Cambria" panose="02040503050406030204" pitchFamily="18" charset="0"/>
                    <a:ea typeface="宋体" panose="02010600030101010101" pitchFamily="2" charset="-122"/>
                    <a:cs typeface="Times New Roman" panose="02020603050405020304" pitchFamily="18" charset="0"/>
                  </a:rPr>
                  <a:t>复矩阵</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和</a:t>
                </a:r>
                <a:r>
                  <a:rPr lang="zh-CN" altLang="zh-CN" sz="2400" b="1" dirty="0">
                    <a:effectLst/>
                    <a:latin typeface="Cambria" panose="02040503050406030204" pitchFamily="18" charset="0"/>
                    <a:ea typeface="宋体" panose="02010600030101010101" pitchFamily="2" charset="-122"/>
                    <a:cs typeface="Times New Roman" panose="02020603050405020304" pitchFamily="18" charset="0"/>
                  </a:rPr>
                  <a:t>复向量</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endParaRPr lang="zh-CN" altLang="zh-CN" sz="2400" dirty="0">
                  <a:effectLst/>
                  <a:latin typeface="Cambria" panose="02040503050406030204" pitchFamily="18" charset="0"/>
                  <a:ea typeface="宋体" panose="02010600030101010101" pitchFamily="2" charset="-122"/>
                  <a:cs typeface="Times New Roman" panose="02020603050405020304" pitchFamily="18" charset="0"/>
                </a:endParaRPr>
              </a:p>
              <a:p>
                <a:pPr indent="228600">
                  <a:lnSpc>
                    <a:spcPct val="150000"/>
                  </a:lnSpc>
                  <a:spcBef>
                    <a:spcPts val="900"/>
                  </a:spcBef>
                  <a:spcAft>
                    <a:spcPts val="900"/>
                  </a:spcAft>
                </a:pPr>
                <a:r>
                  <a:rPr lang="en-US" altLang="zh-CN" sz="2400" dirty="0" err="1">
                    <a:effectLst/>
                    <a:latin typeface="宋体" panose="02010600030101010101" pitchFamily="2" charset="-122"/>
                    <a:ea typeface="宋体" panose="02010600030101010101" pitchFamily="2" charset="-122"/>
                    <a:cs typeface="Times New Roman" panose="02020603050405020304" pitchFamily="18" charset="0"/>
                  </a:rPr>
                  <a:t>例如</a:t>
                </a:r>
                <a:endParaRPr lang="zh-CN" altLang="zh-CN" sz="2400" dirty="0">
                  <a:effectLst/>
                  <a:latin typeface="Cambria" panose="02040503050406030204" pitchFamily="18" charset="0"/>
                  <a:ea typeface="宋体" panose="02010600030101010101" pitchFamily="2" charset="-122"/>
                  <a:cs typeface="Times New Roman" panose="02020603050405020304" pitchFamily="18" charset="0"/>
                </a:endParaRPr>
              </a:p>
              <a:p>
                <a:pPr>
                  <a:spcBef>
                    <a:spcPts val="900"/>
                  </a:spcBef>
                  <a:spcAft>
                    <a:spcPts val="900"/>
                  </a:spcAft>
                </a:pPr>
                <a14:m>
                  <m:oMathPara xmlns:m="http://schemas.openxmlformats.org/officeDocument/2006/math">
                    <m:oMathParaPr>
                      <m:jc m:val="centerGroup"/>
                    </m:oMathParaPr>
                    <m:oMath xmlns:m="http://schemas.openxmlformats.org/officeDocument/2006/math">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𝐀</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d>
                        <m:d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dPr>
                        <m:e>
                          <m:m>
                            <m:mPr>
                              <m:plcHide m:val="on"/>
                              <m:mcs>
                                <m:mc>
                                  <m:mcPr>
                                    <m:count m:val="3"/>
                                    <m:mcJc m:val="center"/>
                                  </m:mcPr>
                                </m:mc>
                              </m:mcs>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mPr>
                            <m:m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e>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2+4</m:t>
                                </m:r>
                                <m:r>
                                  <m:rPr>
                                    <m:sty m:val="p"/>
                                  </m:rPr>
                                  <a:rPr lang="en-US" altLang="zh-CN" sz="2400">
                                    <a:effectLst/>
                                    <a:latin typeface="Cambria Math" panose="02040503050406030204" pitchFamily="18" charset="0"/>
                                    <a:ea typeface="宋体" panose="02010600030101010101" pitchFamily="2" charset="-122"/>
                                    <a:cs typeface="Times New Roman" panose="02020603050405020304" pitchFamily="18" charset="0"/>
                                  </a:rPr>
                                  <m:t>i</m:t>
                                </m:r>
                              </m:e>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1−3</m:t>
                                </m:r>
                                <m:r>
                                  <m:rPr>
                                    <m:sty m:val="p"/>
                                  </m:rPr>
                                  <a:rPr lang="en-US" altLang="zh-CN" sz="2400">
                                    <a:effectLst/>
                                    <a:latin typeface="Cambria Math" panose="02040503050406030204" pitchFamily="18" charset="0"/>
                                    <a:ea typeface="宋体" panose="02010600030101010101" pitchFamily="2" charset="-122"/>
                                    <a:cs typeface="Times New Roman" panose="02020603050405020304" pitchFamily="18" charset="0"/>
                                  </a:rPr>
                                  <m:t>i</m:t>
                                </m:r>
                              </m:e>
                            </m:mr>
                            <m:m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2−4</m:t>
                                </m:r>
                                <m:r>
                                  <m:rPr>
                                    <m:sty m:val="p"/>
                                  </m:rPr>
                                  <a:rPr lang="en-US" altLang="zh-CN" sz="2400">
                                    <a:effectLst/>
                                    <a:latin typeface="Cambria Math" panose="02040503050406030204" pitchFamily="18" charset="0"/>
                                    <a:ea typeface="宋体" panose="02010600030101010101" pitchFamily="2" charset="-122"/>
                                    <a:cs typeface="Times New Roman" panose="02020603050405020304" pitchFamily="18" charset="0"/>
                                  </a:rPr>
                                  <m:t>i</m:t>
                                </m:r>
                              </m:e>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3</m:t>
                                </m:r>
                              </m:e>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8+6</m:t>
                                </m:r>
                                <m:r>
                                  <m:rPr>
                                    <m:sty m:val="p"/>
                                  </m:rPr>
                                  <a:rPr lang="en-US" altLang="zh-CN" sz="2400">
                                    <a:effectLst/>
                                    <a:latin typeface="Cambria Math" panose="02040503050406030204" pitchFamily="18" charset="0"/>
                                    <a:ea typeface="宋体" panose="02010600030101010101" pitchFamily="2" charset="-122"/>
                                    <a:cs typeface="Times New Roman" panose="02020603050405020304" pitchFamily="18" charset="0"/>
                                  </a:rPr>
                                  <m:t>i</m:t>
                                </m:r>
                              </m:e>
                            </m:mr>
                            <m:m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1+3</m:t>
                                </m:r>
                                <m:r>
                                  <m:rPr>
                                    <m:sty m:val="p"/>
                                  </m:rPr>
                                  <a:rPr lang="en-US" altLang="zh-CN" sz="2400">
                                    <a:effectLst/>
                                    <a:latin typeface="Cambria Math" panose="02040503050406030204" pitchFamily="18" charset="0"/>
                                    <a:ea typeface="宋体" panose="02010600030101010101" pitchFamily="2" charset="-122"/>
                                    <a:cs typeface="Times New Roman" panose="02020603050405020304" pitchFamily="18" charset="0"/>
                                  </a:rPr>
                                  <m:t>i</m:t>
                                </m:r>
                              </m:e>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8−6</m:t>
                                </m:r>
                                <m:r>
                                  <m:rPr>
                                    <m:sty m:val="p"/>
                                  </m:rPr>
                                  <a:rPr lang="en-US" altLang="zh-CN" sz="2400">
                                    <a:effectLst/>
                                    <a:latin typeface="Cambria Math" panose="02040503050406030204" pitchFamily="18" charset="0"/>
                                    <a:ea typeface="宋体" panose="02010600030101010101" pitchFamily="2" charset="-122"/>
                                    <a:cs typeface="Times New Roman" panose="02020603050405020304" pitchFamily="18" charset="0"/>
                                  </a:rPr>
                                  <m:t>i</m:t>
                                </m:r>
                              </m:e>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5</m:t>
                                </m:r>
                              </m:e>
                            </m:mr>
                          </m:m>
                        </m:e>
                      </m:d>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oMath>
                  </m:oMathPara>
                </a14:m>
                <a:endParaRPr lang="zh-CN" altLang="zh-CN" sz="2400" dirty="0">
                  <a:effectLst/>
                  <a:latin typeface="Cambria" panose="02040503050406030204" pitchFamily="18" charset="0"/>
                  <a:ea typeface="宋体" panose="02010600030101010101" pitchFamily="2" charset="-122"/>
                  <a:cs typeface="Times New Roman" panose="02020603050405020304" pitchFamily="18" charset="0"/>
                </a:endParaRPr>
              </a:p>
              <a:p>
                <a:pPr>
                  <a:lnSpc>
                    <a:spcPct val="150000"/>
                  </a:lnSpc>
                  <a:spcBef>
                    <a:spcPts val="900"/>
                  </a:spcBef>
                  <a:spcAft>
                    <a:spcPts val="900"/>
                  </a:spcAft>
                </a:pPr>
                <a14:m>
                  <m:oMath xmlns:m="http://schemas.openxmlformats.org/officeDocument/2006/math">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𝑎</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𝑏</m:t>
                    </m:r>
                    <m:r>
                      <m:rPr>
                        <m:sty m:val="p"/>
                      </m:rPr>
                      <a:rPr lang="en-US" altLang="zh-CN" sz="2400">
                        <a:effectLst/>
                        <a:latin typeface="Cambria Math" panose="02040503050406030204" pitchFamily="18" charset="0"/>
                        <a:ea typeface="宋体" panose="02010600030101010101" pitchFamily="2" charset="-122"/>
                        <a:cs typeface="Times New Roman" panose="02020603050405020304" pitchFamily="18" charset="0"/>
                      </a:rPr>
                      <m:t>i</m:t>
                    </m:r>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与 </a:t>
                </a:r>
                <a14:m>
                  <m:oMath xmlns:m="http://schemas.openxmlformats.org/officeDocument/2006/math">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𝑎</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𝑏</m:t>
                    </m:r>
                    <m:r>
                      <m:rPr>
                        <m:sty m:val="p"/>
                      </m:rPr>
                      <a:rPr lang="en-US" altLang="zh-CN" sz="2400">
                        <a:effectLst/>
                        <a:latin typeface="Cambria Math" panose="02040503050406030204" pitchFamily="18" charset="0"/>
                        <a:ea typeface="宋体" panose="02010600030101010101" pitchFamily="2" charset="-122"/>
                        <a:cs typeface="Times New Roman" panose="02020603050405020304" pitchFamily="18" charset="0"/>
                      </a:rPr>
                      <m:t>i</m:t>
                    </m:r>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互为</a:t>
                </a:r>
                <a:r>
                  <a:rPr lang="zh-CN" altLang="zh-CN" sz="2400" b="1" dirty="0">
                    <a:effectLst/>
                    <a:latin typeface="Cambria" panose="02040503050406030204" pitchFamily="18" charset="0"/>
                    <a:ea typeface="宋体" panose="02010600030101010101" pitchFamily="2" charset="-122"/>
                    <a:cs typeface="Times New Roman" panose="02020603050405020304" pitchFamily="18" charset="0"/>
                  </a:rPr>
                  <a:t>共轭复数</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复数 </a:t>
                </a:r>
                <a14:m>
                  <m:oMath xmlns:m="http://schemas.openxmlformats.org/officeDocument/2006/math">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𝑥</m:t>
                    </m:r>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的共轭复数记为 </a:t>
                </a:r>
                <a14:m>
                  <m:oMath xmlns:m="http://schemas.openxmlformats.org/officeDocument/2006/math">
                    <m:acc>
                      <m:accPr>
                        <m:chr m:val="‾"/>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𝑥</m:t>
                        </m:r>
                      </m:e>
                    </m:acc>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a:t>
                </a:r>
                <a:endParaRPr lang="zh-CN" altLang="zh-CN" sz="2400" dirty="0">
                  <a:effectLst/>
                  <a:latin typeface="Cambria" panose="02040503050406030204" pitchFamily="18" charset="0"/>
                  <a:ea typeface="宋体" panose="02010600030101010101" pitchFamily="2" charset="-122"/>
                  <a:cs typeface="Times New Roman" panose="02020603050405020304" pitchFamily="18" charset="0"/>
                </a:endParaRPr>
              </a:p>
              <a:p>
                <a:pPr indent="228600">
                  <a:lnSpc>
                    <a:spcPct val="150000"/>
                  </a:lnSpc>
                  <a:spcBef>
                    <a:spcPts val="900"/>
                  </a:spcBef>
                  <a:spcAft>
                    <a:spcPts val="900"/>
                  </a:spcAft>
                </a:pP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例如 </a:t>
                </a:r>
                <a14:m>
                  <m:oMath xmlns:m="http://schemas.openxmlformats.org/officeDocument/2006/math">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𝑥</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=2+3</m:t>
                    </m:r>
                    <m:r>
                      <m:rPr>
                        <m:sty m:val="p"/>
                      </m:rPr>
                      <a:rPr lang="en-US" altLang="zh-CN" sz="2400">
                        <a:effectLst/>
                        <a:latin typeface="Cambria Math" panose="02040503050406030204" pitchFamily="18" charset="0"/>
                        <a:ea typeface="宋体" panose="02010600030101010101" pitchFamily="2" charset="-122"/>
                        <a:cs typeface="Times New Roman" panose="02020603050405020304" pitchFamily="18" charset="0"/>
                      </a:rPr>
                      <m:t>i</m:t>
                    </m:r>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则 </a:t>
                </a:r>
                <a14:m>
                  <m:oMath xmlns:m="http://schemas.openxmlformats.org/officeDocument/2006/math">
                    <m:acc>
                      <m:accPr>
                        <m:chr m:val="‾"/>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𝑥</m:t>
                        </m:r>
                      </m:e>
                    </m:acc>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=2−3</m:t>
                    </m:r>
                    <m:r>
                      <m:rPr>
                        <m:sty m:val="p"/>
                      </m:rPr>
                      <a:rPr lang="en-US" altLang="zh-CN" sz="2400">
                        <a:effectLst/>
                        <a:latin typeface="Cambria Math" panose="02040503050406030204" pitchFamily="18" charset="0"/>
                        <a:ea typeface="宋体" panose="02010600030101010101" pitchFamily="2" charset="-122"/>
                        <a:cs typeface="Times New Roman" panose="02020603050405020304" pitchFamily="18" charset="0"/>
                      </a:rPr>
                      <m:t>i</m:t>
                    </m:r>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a:t>
                </a:r>
                <a:endParaRPr lang="zh-CN" altLang="zh-CN" sz="2400" dirty="0">
                  <a:effectLst/>
                  <a:latin typeface="Cambria" panose="02040503050406030204" pitchFamily="18" charset="0"/>
                  <a:ea typeface="宋体" panose="02010600030101010101" pitchFamily="2" charset="-122"/>
                  <a:cs typeface="Times New Roman" panose="02020603050405020304" pitchFamily="18" charset="0"/>
                </a:endParaRPr>
              </a:p>
            </p:txBody>
          </p:sp>
        </mc:Choice>
        <mc:Fallback xmlns="">
          <p:sp>
            <p:nvSpPr>
              <p:cNvPr id="3" name="文本框 2">
                <a:extLst>
                  <a:ext uri="{FF2B5EF4-FFF2-40B4-BE49-F238E27FC236}">
                    <a16:creationId xmlns:a16="http://schemas.microsoft.com/office/drawing/2014/main" id="{BDB4BC9A-C980-27A3-1ECD-38C462048E0D}"/>
                  </a:ext>
                </a:extLst>
              </p:cNvPr>
              <p:cNvSpPr txBox="1">
                <a:spLocks noRot="1" noChangeAspect="1" noMove="1" noResize="1" noEditPoints="1" noAdjustHandles="1" noChangeArrowheads="1" noChangeShapeType="1" noTextEdit="1"/>
              </p:cNvSpPr>
              <p:nvPr/>
            </p:nvSpPr>
            <p:spPr>
              <a:xfrm>
                <a:off x="549007" y="1265824"/>
                <a:ext cx="11093985" cy="4027256"/>
              </a:xfrm>
              <a:prstGeom prst="rect">
                <a:avLst/>
              </a:prstGeom>
              <a:blipFill>
                <a:blip r:embed="rId2"/>
                <a:stretch>
                  <a:fillRect l="-915" b="-251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762194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003BCFF8-E2BB-DB2B-B9C7-9C8DC6902321}"/>
                  </a:ext>
                </a:extLst>
              </p:cNvPr>
              <p:cNvSpPr txBox="1"/>
              <p:nvPr/>
            </p:nvSpPr>
            <p:spPr>
              <a:xfrm>
                <a:off x="958467" y="1274529"/>
                <a:ext cx="10025349" cy="3713837"/>
              </a:xfrm>
              <a:prstGeom prst="rect">
                <a:avLst/>
              </a:prstGeom>
              <a:noFill/>
            </p:spPr>
            <p:txBody>
              <a:bodyPr wrap="square">
                <a:spAutoFit/>
              </a:bodyPr>
              <a:lstStyle/>
              <a:p>
                <a:pPr indent="304800">
                  <a:lnSpc>
                    <a:spcPct val="150000"/>
                  </a:lnSpc>
                  <a:spcBef>
                    <a:spcPts val="900"/>
                  </a:spcBef>
                  <a:spcAft>
                    <a:spcPts val="900"/>
                  </a:spcAft>
                </a:pP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可见</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a:t>
                </a:r>
                <a:r>
                  <a:rPr lang="zh-CN" altLang="en-US"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highlight>
                      <a:srgbClr val="FFFF00"/>
                    </a:highlight>
                    <a:latin typeface="Cambria" panose="02040503050406030204" pitchFamily="18" charset="0"/>
                    <a:ea typeface="宋体" panose="02010600030101010101" pitchFamily="2" charset="-122"/>
                    <a:cs typeface="Times New Roman" panose="02020603050405020304" pitchFamily="18" charset="0"/>
                  </a:rPr>
                  <a:t>特征值是特征向量长度的缩放比例</a:t>
                </a:r>
                <a:r>
                  <a:rPr lang="en-US" altLang="zh-CN" sz="2400" dirty="0">
                    <a:effectLst/>
                    <a:highlight>
                      <a:srgbClr val="FFFF00"/>
                    </a:highlight>
                    <a:latin typeface="Cambria" panose="02040503050406030204" pitchFamily="18" charset="0"/>
                    <a:ea typeface="宋体" panose="02010600030101010101" pitchFamily="2" charset="-122"/>
                    <a:cs typeface="Times New Roman" panose="02020603050405020304" pitchFamily="18" charset="0"/>
                  </a:rPr>
                  <a:t>.  </a:t>
                </a:r>
              </a:p>
              <a:p>
                <a:pPr marL="342900" indent="-342900">
                  <a:lnSpc>
                    <a:spcPct val="150000"/>
                  </a:lnSpc>
                  <a:spcBef>
                    <a:spcPts val="900"/>
                  </a:spcBef>
                  <a:spcAft>
                    <a:spcPts val="900"/>
                  </a:spcAft>
                  <a:buFont typeface="Wingdings" pitchFamily="2" charset="2"/>
                  <a:buChar char="Ø"/>
                </a:pP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如果特征值为正，则表示特征向量 </a:t>
                </a:r>
                <a14:m>
                  <m:oMath xmlns:m="http://schemas.openxmlformats.org/officeDocument/2006/math">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𝒙</m:t>
                    </m:r>
                  </m:oMath>
                </a14:m>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在经过变换后方向不变</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p>
              <a:p>
                <a:pPr marL="342900" indent="-342900">
                  <a:lnSpc>
                    <a:spcPct val="150000"/>
                  </a:lnSpc>
                  <a:spcBef>
                    <a:spcPts val="900"/>
                  </a:spcBef>
                  <a:spcAft>
                    <a:spcPts val="900"/>
                  </a:spcAft>
                  <a:buFont typeface="Wingdings" pitchFamily="2" charset="2"/>
                  <a:buChar char="Ø"/>
                </a:pP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如果特征值为负，说明特征向量 </a:t>
                </a:r>
                <a14:m>
                  <m:oMath xmlns:m="http://schemas.openxmlformats.org/officeDocument/2006/math">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𝒙</m:t>
                    </m:r>
                  </m:oMath>
                </a14:m>
                <a:r>
                  <a:rPr lang="en-US" altLang="zh-CN" sz="2400" b="1"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方向会反转</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p>
              <a:p>
                <a:pPr marL="342900" indent="-342900">
                  <a:lnSpc>
                    <a:spcPct val="150000"/>
                  </a:lnSpc>
                  <a:spcBef>
                    <a:spcPts val="900"/>
                  </a:spcBef>
                  <a:spcAft>
                    <a:spcPts val="900"/>
                  </a:spcAft>
                  <a:buFont typeface="Wingdings" pitchFamily="2" charset="2"/>
                  <a:buChar char="Ø"/>
                </a:pP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如果特征值为</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0</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，则是表示特征向量 </a:t>
                </a:r>
                <a14:m>
                  <m:oMath xmlns:m="http://schemas.openxmlformats.org/officeDocument/2006/math">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𝒙</m:t>
                    </m:r>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 </m:t>
                    </m:r>
                  </m:oMath>
                </a14:m>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缩回零点</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p>
              <a:p>
                <a:pPr indent="304800">
                  <a:lnSpc>
                    <a:spcPct val="150000"/>
                  </a:lnSpc>
                  <a:spcBef>
                    <a:spcPts val="900"/>
                  </a:spcBef>
                  <a:spcAft>
                    <a:spcPts val="900"/>
                  </a:spcAft>
                </a:pP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但无论怎样</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向量 </a:t>
                </a:r>
                <a14:m>
                  <m:oMath xmlns:m="http://schemas.openxmlformats.org/officeDocument/2006/math">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𝒙</m:t>
                    </m:r>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仍保持在同一条直线上</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a:t>
                </a:r>
                <a:endParaRPr lang="zh-CN" altLang="zh-CN" sz="2400" dirty="0">
                  <a:effectLst/>
                  <a:latin typeface="Cambria" panose="02040503050406030204" pitchFamily="18" charset="0"/>
                  <a:ea typeface="宋体" panose="02010600030101010101" pitchFamily="2" charset="-122"/>
                  <a:cs typeface="Times New Roman" panose="02020603050405020304" pitchFamily="18" charset="0"/>
                </a:endParaRPr>
              </a:p>
            </p:txBody>
          </p:sp>
        </mc:Choice>
        <mc:Fallback xmlns="">
          <p:sp>
            <p:nvSpPr>
              <p:cNvPr id="2" name="文本框 1">
                <a:extLst>
                  <a:ext uri="{FF2B5EF4-FFF2-40B4-BE49-F238E27FC236}">
                    <a16:creationId xmlns:a16="http://schemas.microsoft.com/office/drawing/2014/main" id="{003BCFF8-E2BB-DB2B-B9C7-9C8DC6902321}"/>
                  </a:ext>
                </a:extLst>
              </p:cNvPr>
              <p:cNvSpPr txBox="1">
                <a:spLocks noRot="1" noChangeAspect="1" noMove="1" noResize="1" noEditPoints="1" noAdjustHandles="1" noChangeArrowheads="1" noChangeShapeType="1" noTextEdit="1"/>
              </p:cNvSpPr>
              <p:nvPr/>
            </p:nvSpPr>
            <p:spPr>
              <a:xfrm>
                <a:off x="958467" y="1274529"/>
                <a:ext cx="10025349" cy="3713837"/>
              </a:xfrm>
              <a:prstGeom prst="rect">
                <a:avLst/>
              </a:prstGeom>
              <a:blipFill>
                <a:blip r:embed="rId2"/>
                <a:stretch>
                  <a:fillRect l="-759" b="-273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439236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A33FB9CB-5319-97D2-8928-C51C1D02DDDC}"/>
                  </a:ext>
                </a:extLst>
              </p:cNvPr>
              <p:cNvSpPr txBox="1"/>
              <p:nvPr/>
            </p:nvSpPr>
            <p:spPr>
              <a:xfrm>
                <a:off x="462707" y="1091730"/>
                <a:ext cx="10851615" cy="4447308"/>
              </a:xfrm>
              <a:prstGeom prst="rect">
                <a:avLst/>
              </a:prstGeom>
              <a:noFill/>
            </p:spPr>
            <p:txBody>
              <a:bodyPr wrap="square">
                <a:spAutoFit/>
              </a:bodyPr>
              <a:lstStyle/>
              <a:p>
                <a:pPr>
                  <a:lnSpc>
                    <a:spcPct val="150000"/>
                  </a:lnSpc>
                  <a:spcBef>
                    <a:spcPts val="900"/>
                  </a:spcBef>
                  <a:spcAft>
                    <a:spcPts val="900"/>
                  </a:spcAft>
                </a:pPr>
                <a:r>
                  <a:rPr lang="zh-CN" altLang="zh-CN" sz="2400" b="1" dirty="0">
                    <a:solidFill>
                      <a:srgbClr val="0070C0"/>
                    </a:solidFill>
                    <a:effectLst/>
                    <a:latin typeface="Cambria" panose="02040503050406030204" pitchFamily="18" charset="0"/>
                    <a:ea typeface="宋体" panose="02010600030101010101" pitchFamily="2" charset="-122"/>
                    <a:cs typeface="Times New Roman" panose="02020603050405020304" pitchFamily="18" charset="0"/>
                  </a:rPr>
                  <a:t>定义 </a:t>
                </a:r>
                <a:r>
                  <a:rPr lang="en-US" altLang="zh-CN" sz="2400" b="1" dirty="0">
                    <a:solidFill>
                      <a:srgbClr val="0070C0"/>
                    </a:solidFill>
                    <a:effectLst/>
                    <a:latin typeface="Cambria" panose="02040503050406030204" pitchFamily="18" charset="0"/>
                    <a:ea typeface="宋体" panose="02010600030101010101" pitchFamily="2" charset="-122"/>
                    <a:cs typeface="Times New Roman" panose="02020603050405020304" pitchFamily="18" charset="0"/>
                  </a:rPr>
                  <a:t>6.3.2</a:t>
                </a:r>
                <a:r>
                  <a:rPr lang="en-US" altLang="zh-CN" sz="2400" dirty="0">
                    <a:solidFill>
                      <a:srgbClr val="0070C0"/>
                    </a:solidFill>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设 </a:t>
                </a:r>
                <a14:m>
                  <m:oMath xmlns:m="http://schemas.openxmlformats.org/officeDocument/2006/math">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ltLang="zh-CN" sz="2400">
                            <a:effectLst/>
                            <a:latin typeface="Cambria Math" panose="02040503050406030204" pitchFamily="18" charset="0"/>
                            <a:ea typeface="宋体" panose="02010600030101010101" pitchFamily="2" charset="-122"/>
                            <a:cs typeface="Times New Roman" panose="02020603050405020304" pitchFamily="18" charset="0"/>
                          </a:rPr>
                          <m:t>a</m:t>
                        </m:r>
                      </m:e>
                      <m:sub>
                        <m:r>
                          <m:rPr>
                            <m:sty m:val="p"/>
                          </m:rPr>
                          <a:rPr lang="en-US" altLang="zh-CN" sz="2400">
                            <a:effectLst/>
                            <a:latin typeface="Cambria Math" panose="02040503050406030204" pitchFamily="18" charset="0"/>
                            <a:ea typeface="宋体" panose="02010600030101010101" pitchFamily="2" charset="-122"/>
                            <a:cs typeface="Times New Roman" panose="02020603050405020304" pitchFamily="18" charset="0"/>
                          </a:rPr>
                          <m:t>ij</m:t>
                        </m:r>
                      </m:sub>
                    </m:sSub>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为复数</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14:m>
                  <m:oMath xmlns:m="http://schemas.openxmlformats.org/officeDocument/2006/math">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𝐀</m:t>
                    </m:r>
                    <m:r>
                      <a:rPr lang="en-US" altLang="zh-CN" sz="24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ltLang="zh-CN" sz="2400">
                            <a:effectLst/>
                            <a:latin typeface="Cambria Math" panose="02040503050406030204" pitchFamily="18" charset="0"/>
                            <a:ea typeface="宋体" panose="02010600030101010101" pitchFamily="2" charset="-122"/>
                            <a:cs typeface="Times New Roman" panose="02020603050405020304" pitchFamily="18" charset="0"/>
                          </a:rPr>
                          <m:t>a</m:t>
                        </m:r>
                      </m:e>
                      <m:sub>
                        <m:r>
                          <m:rPr>
                            <m:sty m:val="p"/>
                          </m:rPr>
                          <a:rPr lang="en-US" altLang="zh-CN" sz="2400">
                            <a:effectLst/>
                            <a:latin typeface="Cambria Math" panose="02040503050406030204" pitchFamily="18" charset="0"/>
                            <a:ea typeface="宋体" panose="02010600030101010101" pitchFamily="2" charset="-122"/>
                            <a:cs typeface="Times New Roman" panose="02020603050405020304" pitchFamily="18" charset="0"/>
                          </a:rPr>
                          <m:t>ij</m:t>
                        </m:r>
                      </m:sub>
                    </m:sSub>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a:effectLst/>
                            <a:latin typeface="Cambria Math" panose="02040503050406030204" pitchFamily="18" charset="0"/>
                            <a:ea typeface="宋体" panose="02010600030101010101" pitchFamily="2" charset="-122"/>
                            <a:cs typeface="Times New Roman" panose="02020603050405020304" pitchFamily="18" charset="0"/>
                          </a:rPr>
                          <m:t>)</m:t>
                        </m:r>
                      </m:e>
                      <m:sub>
                        <m:r>
                          <m:rPr>
                            <m:sty m:val="p"/>
                          </m:rPr>
                          <a:rPr lang="en-US" altLang="zh-CN" sz="2400">
                            <a:effectLst/>
                            <a:latin typeface="Cambria Math" panose="02040503050406030204" pitchFamily="18" charset="0"/>
                            <a:ea typeface="宋体" panose="02010600030101010101" pitchFamily="2" charset="-122"/>
                            <a:cs typeface="Times New Roman" panose="02020603050405020304" pitchFamily="18" charset="0"/>
                          </a:rPr>
                          <m:t>m</m:t>
                        </m:r>
                        <m:r>
                          <a:rPr lang="en-US" altLang="zh-CN" sz="2400">
                            <a:effectLst/>
                            <a:latin typeface="Cambria Math" panose="02040503050406030204" pitchFamily="18" charset="0"/>
                            <a:ea typeface="宋体" panose="02010600030101010101" pitchFamily="2" charset="-122"/>
                            <a:cs typeface="Times New Roman" panose="02020603050405020304" pitchFamily="18" charset="0"/>
                          </a:rPr>
                          <m:t>×</m:t>
                        </m:r>
                        <m:r>
                          <m:rPr>
                            <m:sty m:val="p"/>
                          </m:rPr>
                          <a:rPr lang="en-US" altLang="zh-CN" sz="2400">
                            <a:effectLst/>
                            <a:latin typeface="Cambria Math" panose="02040503050406030204" pitchFamily="18" charset="0"/>
                            <a:ea typeface="宋体" panose="02010600030101010101" pitchFamily="2" charset="-122"/>
                            <a:cs typeface="Times New Roman" panose="02020603050405020304" pitchFamily="18" charset="0"/>
                          </a:rPr>
                          <m:t>n</m:t>
                        </m:r>
                      </m:sub>
                    </m:sSub>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则其</a:t>
                </a:r>
                <a:r>
                  <a:rPr lang="zh-CN" altLang="zh-CN" sz="2400" b="1" dirty="0">
                    <a:effectLst/>
                    <a:latin typeface="Cambria" panose="02040503050406030204" pitchFamily="18" charset="0"/>
                    <a:ea typeface="宋体" panose="02010600030101010101" pitchFamily="2" charset="-122"/>
                    <a:cs typeface="Times New Roman" panose="02020603050405020304" pitchFamily="18" charset="0"/>
                  </a:rPr>
                  <a:t>共轭矩阵</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为 </a:t>
                </a:r>
                <a14:m>
                  <m:oMath xmlns:m="http://schemas.openxmlformats.org/officeDocument/2006/math">
                    <m:bar>
                      <m:barPr>
                        <m:pos m:val="top"/>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barPr>
                      <m:e>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𝐀</m:t>
                        </m:r>
                      </m:e>
                    </m:bar>
                    <m:r>
                      <a:rPr lang="en-US" altLang="zh-CN" sz="24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acc>
                          <m:accPr>
                            <m:chr m:val="‾"/>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accPr>
                          <m:e>
                            <m:r>
                              <m:rPr>
                                <m:sty m:val="p"/>
                              </m:rPr>
                              <a:rPr lang="en-US" altLang="zh-CN" sz="2400">
                                <a:effectLst/>
                                <a:latin typeface="Cambria Math" panose="02040503050406030204" pitchFamily="18" charset="0"/>
                                <a:ea typeface="宋体" panose="02010600030101010101" pitchFamily="2" charset="-122"/>
                                <a:cs typeface="Times New Roman" panose="02020603050405020304" pitchFamily="18" charset="0"/>
                              </a:rPr>
                              <m:t>a</m:t>
                            </m:r>
                          </m:e>
                        </m:acc>
                      </m:e>
                      <m:sub>
                        <m:r>
                          <m:rPr>
                            <m:sty m:val="p"/>
                          </m:rPr>
                          <a:rPr lang="en-US" altLang="zh-CN" sz="2400">
                            <a:effectLst/>
                            <a:latin typeface="Cambria Math" panose="02040503050406030204" pitchFamily="18" charset="0"/>
                            <a:ea typeface="宋体" panose="02010600030101010101" pitchFamily="2" charset="-122"/>
                            <a:cs typeface="Times New Roman" panose="02020603050405020304" pitchFamily="18" charset="0"/>
                          </a:rPr>
                          <m:t>ij</m:t>
                        </m:r>
                      </m:sub>
                    </m:sSub>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a:effectLst/>
                            <a:latin typeface="Cambria Math" panose="02040503050406030204" pitchFamily="18" charset="0"/>
                            <a:ea typeface="宋体" panose="02010600030101010101" pitchFamily="2" charset="-122"/>
                            <a:cs typeface="Times New Roman" panose="02020603050405020304" pitchFamily="18" charset="0"/>
                          </a:rPr>
                          <m:t>)</m:t>
                        </m:r>
                      </m:e>
                      <m:sub>
                        <m:r>
                          <m:rPr>
                            <m:sty m:val="p"/>
                          </m:rPr>
                          <a:rPr lang="en-US" altLang="zh-CN" sz="2400">
                            <a:effectLst/>
                            <a:latin typeface="Cambria Math" panose="02040503050406030204" pitchFamily="18" charset="0"/>
                            <a:ea typeface="宋体" panose="02010600030101010101" pitchFamily="2" charset="-122"/>
                            <a:cs typeface="Times New Roman" panose="02020603050405020304" pitchFamily="18" charset="0"/>
                          </a:rPr>
                          <m:t>m</m:t>
                        </m:r>
                        <m:r>
                          <a:rPr lang="en-US" altLang="zh-CN" sz="2400">
                            <a:effectLst/>
                            <a:latin typeface="Cambria Math" panose="02040503050406030204" pitchFamily="18" charset="0"/>
                            <a:ea typeface="宋体" panose="02010600030101010101" pitchFamily="2" charset="-122"/>
                            <a:cs typeface="Times New Roman" panose="02020603050405020304" pitchFamily="18" charset="0"/>
                          </a:rPr>
                          <m:t>×</m:t>
                        </m:r>
                        <m:r>
                          <m:rPr>
                            <m:sty m:val="p"/>
                          </m:rPr>
                          <a:rPr lang="en-US" altLang="zh-CN" sz="2400">
                            <a:effectLst/>
                            <a:latin typeface="Cambria Math" panose="02040503050406030204" pitchFamily="18" charset="0"/>
                            <a:ea typeface="宋体" panose="02010600030101010101" pitchFamily="2" charset="-122"/>
                            <a:cs typeface="Times New Roman" panose="02020603050405020304" pitchFamily="18" charset="0"/>
                          </a:rPr>
                          <m:t>n</m:t>
                        </m:r>
                      </m:sub>
                    </m:sSub>
                    <m:r>
                      <a:rPr lang="en-US" altLang="zh-CN" sz="2400">
                        <a:effectLst/>
                        <a:latin typeface="Cambria Math" panose="02040503050406030204" pitchFamily="18" charset="0"/>
                        <a:ea typeface="宋体" panose="02010600030101010101" pitchFamily="2" charset="-122"/>
                        <a:cs typeface="Times New Roman" panose="02020603050405020304" pitchFamily="18" charset="0"/>
                      </a:rPr>
                      <m:t>.</m:t>
                    </m:r>
                  </m:oMath>
                </a14:m>
                <a:endParaRPr lang="zh-CN" altLang="zh-CN" sz="2400" dirty="0">
                  <a:effectLst/>
                  <a:latin typeface="Cambria" panose="02040503050406030204" pitchFamily="18" charset="0"/>
                  <a:ea typeface="宋体" panose="02010600030101010101" pitchFamily="2" charset="-122"/>
                  <a:cs typeface="Times New Roman" panose="02020603050405020304" pitchFamily="18" charset="0"/>
                </a:endParaRPr>
              </a:p>
              <a:p>
                <a:pPr indent="228600">
                  <a:lnSpc>
                    <a:spcPct val="150000"/>
                  </a:lnSpc>
                  <a:spcBef>
                    <a:spcPts val="900"/>
                  </a:spcBef>
                  <a:spcAft>
                    <a:spcPts val="900"/>
                  </a:spcAft>
                </a:pPr>
                <a:r>
                  <a:rPr lang="zh-CN" altLang="en-US" sz="2400" dirty="0">
                    <a:effectLst/>
                    <a:latin typeface="宋体" panose="02010600030101010101" pitchFamily="2" charset="-122"/>
                    <a:ea typeface="宋体" panose="02010600030101010101" pitchFamily="2" charset="-122"/>
                    <a:cs typeface="Times New Roman" panose="02020603050405020304" pitchFamily="18" charset="0"/>
                  </a:rPr>
                  <a:t>   </a:t>
                </a:r>
                <a:r>
                  <a:rPr lang="en-US" altLang="zh-CN" sz="2400" dirty="0" err="1">
                    <a:effectLst/>
                    <a:latin typeface="宋体" panose="02010600030101010101" pitchFamily="2" charset="-122"/>
                    <a:ea typeface="宋体" panose="02010600030101010101" pitchFamily="2" charset="-122"/>
                    <a:cs typeface="Times New Roman" panose="02020603050405020304" pitchFamily="18" charset="0"/>
                  </a:rPr>
                  <a:t>例如</a:t>
                </a:r>
                <a:endParaRPr lang="zh-CN" altLang="zh-CN" sz="2400" dirty="0">
                  <a:effectLst/>
                  <a:latin typeface="Cambria" panose="02040503050406030204" pitchFamily="18" charset="0"/>
                  <a:ea typeface="宋体" panose="02010600030101010101" pitchFamily="2" charset="-122"/>
                  <a:cs typeface="Times New Roman" panose="02020603050405020304" pitchFamily="18" charset="0"/>
                </a:endParaRPr>
              </a:p>
              <a:p>
                <a:pPr>
                  <a:lnSpc>
                    <a:spcPct val="150000"/>
                  </a:lnSpc>
                  <a:spcBef>
                    <a:spcPts val="900"/>
                  </a:spcBef>
                  <a:spcAft>
                    <a:spcPts val="900"/>
                  </a:spcAft>
                </a:pPr>
                <a14:m>
                  <m:oMathPara xmlns:m="http://schemas.openxmlformats.org/officeDocument/2006/math">
                    <m:oMathParaPr>
                      <m:jc m:val="centerGroup"/>
                    </m:oMathParaPr>
                    <m:oMath xmlns:m="http://schemas.openxmlformats.org/officeDocument/2006/math">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𝐀</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d>
                        <m:d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dPr>
                        <m:e>
                          <m:m>
                            <m:mPr>
                              <m:plcHide m:val="on"/>
                              <m:mcs>
                                <m:mc>
                                  <m:mcPr>
                                    <m:count m:val="3"/>
                                    <m:mcJc m:val="center"/>
                                  </m:mcPr>
                                </m:mc>
                              </m:mcs>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mPr>
                            <m:m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e>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2+4</m:t>
                                </m:r>
                                <m:r>
                                  <m:rPr>
                                    <m:sty m:val="p"/>
                                  </m:rPr>
                                  <a:rPr lang="en-US" altLang="zh-CN" sz="2400">
                                    <a:effectLst/>
                                    <a:latin typeface="Cambria Math" panose="02040503050406030204" pitchFamily="18" charset="0"/>
                                    <a:ea typeface="宋体" panose="02010600030101010101" pitchFamily="2" charset="-122"/>
                                    <a:cs typeface="Times New Roman" panose="02020603050405020304" pitchFamily="18" charset="0"/>
                                  </a:rPr>
                                  <m:t>i</m:t>
                                </m:r>
                              </m:e>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1−3</m:t>
                                </m:r>
                                <m:r>
                                  <m:rPr>
                                    <m:sty m:val="p"/>
                                  </m:rPr>
                                  <a:rPr lang="en-US" altLang="zh-CN" sz="2400">
                                    <a:effectLst/>
                                    <a:latin typeface="Cambria Math" panose="02040503050406030204" pitchFamily="18" charset="0"/>
                                    <a:ea typeface="宋体" panose="02010600030101010101" pitchFamily="2" charset="-122"/>
                                    <a:cs typeface="Times New Roman" panose="02020603050405020304" pitchFamily="18" charset="0"/>
                                  </a:rPr>
                                  <m:t>i</m:t>
                                </m:r>
                              </m:e>
                            </m:mr>
                            <m:m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2−4</m:t>
                                </m:r>
                                <m:r>
                                  <m:rPr>
                                    <m:sty m:val="p"/>
                                  </m:rPr>
                                  <a:rPr lang="en-US" altLang="zh-CN" sz="2400">
                                    <a:effectLst/>
                                    <a:latin typeface="Cambria Math" panose="02040503050406030204" pitchFamily="18" charset="0"/>
                                    <a:ea typeface="宋体" panose="02010600030101010101" pitchFamily="2" charset="-122"/>
                                    <a:cs typeface="Times New Roman" panose="02020603050405020304" pitchFamily="18" charset="0"/>
                                  </a:rPr>
                                  <m:t>i</m:t>
                                </m:r>
                              </m:e>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3</m:t>
                                </m:r>
                              </m:e>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8+6</m:t>
                                </m:r>
                                <m:r>
                                  <m:rPr>
                                    <m:sty m:val="p"/>
                                  </m:rPr>
                                  <a:rPr lang="en-US" altLang="zh-CN" sz="2400">
                                    <a:effectLst/>
                                    <a:latin typeface="Cambria Math" panose="02040503050406030204" pitchFamily="18" charset="0"/>
                                    <a:ea typeface="宋体" panose="02010600030101010101" pitchFamily="2" charset="-122"/>
                                    <a:cs typeface="Times New Roman" panose="02020603050405020304" pitchFamily="18" charset="0"/>
                                  </a:rPr>
                                  <m:t>i</m:t>
                                </m:r>
                              </m:e>
                            </m:mr>
                          </m:m>
                        </m:e>
                      </m:d>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,  </m:t>
                      </m:r>
                      <m:bar>
                        <m:barPr>
                          <m:pos m:val="top"/>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barPr>
                        <m:e>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𝐀</m:t>
                          </m:r>
                        </m:e>
                      </m:ba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d>
                        <m:d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dPr>
                        <m:e>
                          <m:m>
                            <m:mPr>
                              <m:plcHide m:val="on"/>
                              <m:mcs>
                                <m:mc>
                                  <m:mcPr>
                                    <m:count m:val="3"/>
                                    <m:mcJc m:val="center"/>
                                  </m:mcPr>
                                </m:mc>
                              </m:mcs>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mPr>
                            <m:m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e>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2−4</m:t>
                                </m:r>
                                <m:r>
                                  <m:rPr>
                                    <m:sty m:val="p"/>
                                  </m:rPr>
                                  <a:rPr lang="en-US" altLang="zh-CN" sz="2400">
                                    <a:effectLst/>
                                    <a:latin typeface="Cambria Math" panose="02040503050406030204" pitchFamily="18" charset="0"/>
                                    <a:ea typeface="宋体" panose="02010600030101010101" pitchFamily="2" charset="-122"/>
                                    <a:cs typeface="Times New Roman" panose="02020603050405020304" pitchFamily="18" charset="0"/>
                                  </a:rPr>
                                  <m:t>i</m:t>
                                </m:r>
                              </m:e>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1+3</m:t>
                                </m:r>
                                <m:r>
                                  <m:rPr>
                                    <m:sty m:val="p"/>
                                  </m:rPr>
                                  <a:rPr lang="en-US" altLang="zh-CN" sz="2400">
                                    <a:effectLst/>
                                    <a:latin typeface="Cambria Math" panose="02040503050406030204" pitchFamily="18" charset="0"/>
                                    <a:ea typeface="宋体" panose="02010600030101010101" pitchFamily="2" charset="-122"/>
                                    <a:cs typeface="Times New Roman" panose="02020603050405020304" pitchFamily="18" charset="0"/>
                                  </a:rPr>
                                  <m:t>i</m:t>
                                </m:r>
                              </m:e>
                            </m:mr>
                            <m:m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2+4</m:t>
                                </m:r>
                                <m:r>
                                  <m:rPr>
                                    <m:sty m:val="p"/>
                                  </m:rPr>
                                  <a:rPr lang="en-US" altLang="zh-CN" sz="2400">
                                    <a:effectLst/>
                                    <a:latin typeface="Cambria Math" panose="02040503050406030204" pitchFamily="18" charset="0"/>
                                    <a:ea typeface="宋体" panose="02010600030101010101" pitchFamily="2" charset="-122"/>
                                    <a:cs typeface="Times New Roman" panose="02020603050405020304" pitchFamily="18" charset="0"/>
                                  </a:rPr>
                                  <m:t>i</m:t>
                                </m:r>
                              </m:e>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3</m:t>
                                </m:r>
                              </m:e>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8−6</m:t>
                                </m:r>
                                <m:r>
                                  <m:rPr>
                                    <m:sty m:val="p"/>
                                  </m:rPr>
                                  <a:rPr lang="en-US" altLang="zh-CN" sz="2400">
                                    <a:effectLst/>
                                    <a:latin typeface="Cambria Math" panose="02040503050406030204" pitchFamily="18" charset="0"/>
                                    <a:ea typeface="宋体" panose="02010600030101010101" pitchFamily="2" charset="-122"/>
                                    <a:cs typeface="Times New Roman" panose="02020603050405020304" pitchFamily="18" charset="0"/>
                                  </a:rPr>
                                  <m:t>i</m:t>
                                </m:r>
                              </m:e>
                            </m:mr>
                          </m:m>
                        </m:e>
                      </m:d>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oMath>
                  </m:oMathPara>
                </a14:m>
                <a:endParaRPr lang="zh-CN" altLang="zh-CN" sz="2400" dirty="0">
                  <a:effectLst/>
                  <a:latin typeface="Cambria" panose="02040503050406030204" pitchFamily="18" charset="0"/>
                  <a:ea typeface="宋体" panose="02010600030101010101" pitchFamily="2" charset="-122"/>
                  <a:cs typeface="Times New Roman" panose="02020603050405020304" pitchFamily="18" charset="0"/>
                </a:endParaRPr>
              </a:p>
              <a:p>
                <a:pPr>
                  <a:lnSpc>
                    <a:spcPct val="150000"/>
                  </a:lnSpc>
                  <a:spcBef>
                    <a:spcPts val="900"/>
                  </a:spcBef>
                  <a:spcAft>
                    <a:spcPts val="900"/>
                  </a:spcAft>
                </a:pP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容易证明</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14:m>
                  <m:oMath xmlns:m="http://schemas.openxmlformats.org/officeDocument/2006/math">
                    <m:bar>
                      <m:barPr>
                        <m:pos m:val="top"/>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barPr>
                      <m:e>
                        <m:bar>
                          <m:barPr>
                            <m:pos m:val="top"/>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barPr>
                          <m:e>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𝐀</m:t>
                            </m:r>
                          </m:e>
                        </m:bar>
                      </m:e>
                    </m:ba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𝐀</m:t>
                    </m:r>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14:m>
                  <m:oMath xmlns:m="http://schemas.openxmlformats.org/officeDocument/2006/math">
                    <m:sSup>
                      <m:sSup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pPr>
                      <m:e>
                        <m:bar>
                          <m:barPr>
                            <m:pos m:val="top"/>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barPr>
                          <m:e>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𝐀</m:t>
                            </m:r>
                          </m:e>
                        </m:bar>
                      </m:e>
                      <m:sup>
                        <m:r>
                          <m:rPr>
                            <m:sty m:val="p"/>
                          </m:rPr>
                          <a:rPr lang="en-US" altLang="zh-CN" sz="2400">
                            <a:effectLst/>
                            <a:latin typeface="Cambria Math" panose="02040503050406030204" pitchFamily="18" charset="0"/>
                            <a:ea typeface="宋体" panose="02010600030101010101" pitchFamily="2" charset="-122"/>
                            <a:cs typeface="Times New Roman" panose="02020603050405020304" pitchFamily="18" charset="0"/>
                          </a:rPr>
                          <m:t>T</m:t>
                        </m:r>
                      </m:sup>
                    </m:sSup>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bar>
                      <m:barPr>
                        <m:pos m:val="top"/>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bar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sSup>
                          <m:sSup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𝐀</m:t>
                            </m:r>
                          </m:e>
                          <m:sup>
                            <m:r>
                              <m:rPr>
                                <m:sty m:val="p"/>
                              </m:rPr>
                              <a:rPr lang="en-US" altLang="zh-CN" sz="2400">
                                <a:effectLst/>
                                <a:latin typeface="Cambria Math" panose="02040503050406030204" pitchFamily="18" charset="0"/>
                                <a:ea typeface="宋体" panose="02010600030101010101" pitchFamily="2" charset="-122"/>
                                <a:cs typeface="Times New Roman" panose="02020603050405020304" pitchFamily="18" charset="0"/>
                              </a:rPr>
                              <m:t>T</m:t>
                            </m:r>
                          </m:sup>
                        </m:sSup>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e>
                    </m:bar>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a:t>
                </a:r>
                <a:endParaRPr lang="zh-CN" altLang="zh-CN" sz="2400" dirty="0">
                  <a:effectLst/>
                  <a:latin typeface="Cambria" panose="02040503050406030204" pitchFamily="18" charset="0"/>
                  <a:ea typeface="宋体" panose="02010600030101010101" pitchFamily="2" charset="-122"/>
                  <a:cs typeface="Times New Roman" panose="02020603050405020304" pitchFamily="18" charset="0"/>
                </a:endParaRPr>
              </a:p>
              <a:p>
                <a:pPr>
                  <a:lnSpc>
                    <a:spcPct val="150000"/>
                  </a:lnSpc>
                  <a:spcBef>
                    <a:spcPts val="900"/>
                  </a:spcBef>
                  <a:spcAft>
                    <a:spcPts val="900"/>
                  </a:spcAft>
                </a:pP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当 </a:t>
                </a:r>
                <a14:m>
                  <m:oMath xmlns:m="http://schemas.openxmlformats.org/officeDocument/2006/math">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𝐀</m:t>
                    </m:r>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为</a:t>
                </a:r>
                <a:r>
                  <a:rPr lang="zh-CN" altLang="zh-CN" sz="2400" dirty="0">
                    <a:solidFill>
                      <a:srgbClr val="FF0000"/>
                    </a:solidFill>
                    <a:effectLst/>
                    <a:latin typeface="Cambria" panose="02040503050406030204" pitchFamily="18" charset="0"/>
                    <a:ea typeface="宋体" panose="02010600030101010101" pitchFamily="2" charset="-122"/>
                    <a:cs typeface="Times New Roman" panose="02020603050405020304" pitchFamily="18" charset="0"/>
                  </a:rPr>
                  <a:t>实对称矩阵</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时</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14:m>
                  <m:oMath xmlns:m="http://schemas.openxmlformats.org/officeDocument/2006/math">
                    <m:sSup>
                      <m:sSup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pPr>
                      <m:e>
                        <m:bar>
                          <m:barPr>
                            <m:pos m:val="top"/>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barPr>
                          <m:e>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𝐀</m:t>
                            </m:r>
                          </m:e>
                        </m:bar>
                      </m:e>
                      <m:sup>
                        <m:r>
                          <m:rPr>
                            <m:sty m:val="p"/>
                          </m:rPr>
                          <a:rPr lang="en-US" altLang="zh-CN" sz="2400">
                            <a:effectLst/>
                            <a:latin typeface="Cambria Math" panose="02040503050406030204" pitchFamily="18" charset="0"/>
                            <a:ea typeface="宋体" panose="02010600030101010101" pitchFamily="2" charset="-122"/>
                            <a:cs typeface="Times New Roman" panose="02020603050405020304" pitchFamily="18" charset="0"/>
                          </a:rPr>
                          <m:t>T</m:t>
                        </m:r>
                      </m:sup>
                    </m:sSup>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𝐀</m:t>
                    </m:r>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a:t>
                </a:r>
                <a:endParaRPr lang="zh-CN" altLang="zh-CN" sz="2400" dirty="0">
                  <a:effectLst/>
                  <a:latin typeface="Cambria" panose="02040503050406030204" pitchFamily="18" charset="0"/>
                  <a:ea typeface="宋体" panose="02010600030101010101" pitchFamily="2" charset="-122"/>
                  <a:cs typeface="Times New Roman" panose="02020603050405020304" pitchFamily="18" charset="0"/>
                </a:endParaRPr>
              </a:p>
            </p:txBody>
          </p:sp>
        </mc:Choice>
        <mc:Fallback xmlns="">
          <p:sp>
            <p:nvSpPr>
              <p:cNvPr id="3" name="文本框 2">
                <a:extLst>
                  <a:ext uri="{FF2B5EF4-FFF2-40B4-BE49-F238E27FC236}">
                    <a16:creationId xmlns:a16="http://schemas.microsoft.com/office/drawing/2014/main" id="{A33FB9CB-5319-97D2-8928-C51C1D02DDDC}"/>
                  </a:ext>
                </a:extLst>
              </p:cNvPr>
              <p:cNvSpPr txBox="1">
                <a:spLocks noRot="1" noChangeAspect="1" noMove="1" noResize="1" noEditPoints="1" noAdjustHandles="1" noChangeArrowheads="1" noChangeShapeType="1" noTextEdit="1"/>
              </p:cNvSpPr>
              <p:nvPr/>
            </p:nvSpPr>
            <p:spPr>
              <a:xfrm>
                <a:off x="462707" y="1091730"/>
                <a:ext cx="10851615" cy="4447308"/>
              </a:xfrm>
              <a:prstGeom prst="rect">
                <a:avLst/>
              </a:prstGeom>
              <a:blipFill>
                <a:blip r:embed="rId2"/>
                <a:stretch>
                  <a:fillRect l="-936" b="-198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164923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984C1CCB-73E5-CC2B-B111-72E2375C5FFF}"/>
                  </a:ext>
                </a:extLst>
              </p:cNvPr>
              <p:cNvSpPr txBox="1"/>
              <p:nvPr/>
            </p:nvSpPr>
            <p:spPr>
              <a:xfrm>
                <a:off x="958467" y="915320"/>
                <a:ext cx="9716878" cy="5207323"/>
              </a:xfrm>
              <a:prstGeom prst="rect">
                <a:avLst/>
              </a:prstGeom>
              <a:noFill/>
            </p:spPr>
            <p:txBody>
              <a:bodyPr wrap="square">
                <a:spAutoFit/>
              </a:bodyPr>
              <a:lstStyle/>
              <a:p>
                <a:pPr>
                  <a:lnSpc>
                    <a:spcPct val="150000"/>
                  </a:lnSpc>
                  <a:spcBef>
                    <a:spcPts val="900"/>
                  </a:spcBef>
                  <a:spcAft>
                    <a:spcPts val="900"/>
                  </a:spcAft>
                </a:pP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容易证明</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共轭矩阵有以下性质</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a:t>
                </a:r>
                <a:endParaRPr lang="zh-CN" altLang="zh-CN" sz="2400" dirty="0">
                  <a:effectLst/>
                  <a:latin typeface="Cambria" panose="02040503050406030204" pitchFamily="18" charset="0"/>
                  <a:ea typeface="宋体" panose="02010600030101010101" pitchFamily="2" charset="-122"/>
                  <a:cs typeface="Times New Roman" panose="02020603050405020304" pitchFamily="18" charset="0"/>
                </a:endParaRPr>
              </a:p>
              <a:p>
                <a:pPr marL="342900" lvl="0" indent="-342900">
                  <a:lnSpc>
                    <a:spcPct val="150000"/>
                  </a:lnSpc>
                  <a:spcAft>
                    <a:spcPts val="1000"/>
                  </a:spcAft>
                  <a:buFont typeface="+mj-lt"/>
                  <a:buAutoNum type="arabicParenBoth"/>
                </a:pPr>
                <a14:m>
                  <m:oMath xmlns:m="http://schemas.openxmlformats.org/officeDocument/2006/math">
                    <m:r>
                      <a:rPr lang="zh-CN" altLang="en-US" sz="2400" b="0" i="1" smtClean="0">
                        <a:effectLst/>
                        <a:latin typeface="Cambria Math" panose="02040503050406030204" pitchFamily="18" charset="0"/>
                        <a:ea typeface="Cambria Math" panose="02040503050406030204" pitchFamily="18" charset="0"/>
                        <a:cs typeface="Times New Roman" panose="02020603050405020304" pitchFamily="18" charset="0"/>
                      </a:rPr>
                      <m:t>   </m:t>
                    </m:r>
                    <m:bar>
                      <m:barPr>
                        <m:pos m:val="top"/>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bar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𝑘</m:t>
                        </m:r>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𝐀</m:t>
                        </m:r>
                      </m:e>
                    </m:ba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acc>
                      <m:accPr>
                        <m:chr m:val="‾"/>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𝑘</m:t>
                        </m:r>
                      </m:e>
                    </m:acc>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 </m:t>
                    </m:r>
                    <m:bar>
                      <m:barPr>
                        <m:pos m:val="top"/>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barPr>
                      <m:e>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𝐀</m:t>
                        </m:r>
                      </m:e>
                    </m:bar>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a:t>
                </a:r>
                <a:endParaRPr lang="zh-CN" altLang="zh-CN" sz="2400" dirty="0">
                  <a:effectLst/>
                  <a:latin typeface="Cambria" panose="02040503050406030204" pitchFamily="18" charset="0"/>
                  <a:ea typeface="宋体" panose="02010600030101010101" pitchFamily="2" charset="-122"/>
                  <a:cs typeface="Times New Roman" panose="02020603050405020304" pitchFamily="18" charset="0"/>
                </a:endParaRPr>
              </a:p>
              <a:p>
                <a:pPr marL="342900" lvl="0" indent="-342900">
                  <a:lnSpc>
                    <a:spcPct val="150000"/>
                  </a:lnSpc>
                  <a:spcAft>
                    <a:spcPts val="1000"/>
                  </a:spcAft>
                  <a:buFont typeface="+mj-lt"/>
                  <a:buAutoNum type="arabicParenBoth"/>
                </a:pPr>
                <a14:m>
                  <m:oMath xmlns:m="http://schemas.openxmlformats.org/officeDocument/2006/math">
                    <m:r>
                      <a:rPr lang="zh-CN" altLang="en-US" sz="2400" b="0" i="1" smtClean="0">
                        <a:effectLst/>
                        <a:latin typeface="Cambria Math" panose="02040503050406030204" pitchFamily="18" charset="0"/>
                        <a:ea typeface="Cambria Math" panose="02040503050406030204" pitchFamily="18" charset="0"/>
                        <a:cs typeface="Times New Roman" panose="02020603050405020304" pitchFamily="18" charset="0"/>
                      </a:rPr>
                      <m:t>  </m:t>
                    </m:r>
                    <m:bar>
                      <m:barPr>
                        <m:pos m:val="top"/>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barPr>
                      <m:e>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𝐀</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𝐁</m:t>
                        </m:r>
                      </m:e>
                    </m:ba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bar>
                      <m:barPr>
                        <m:pos m:val="top"/>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barPr>
                      <m:e>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𝐀</m:t>
                        </m:r>
                      </m:e>
                    </m:ba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bar>
                      <m:barPr>
                        <m:pos m:val="top"/>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barPr>
                      <m:e>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𝐁</m:t>
                        </m:r>
                      </m:e>
                    </m:bar>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a:t>
                </a:r>
                <a:endParaRPr lang="zh-CN" altLang="zh-CN" sz="2400" dirty="0">
                  <a:effectLst/>
                  <a:latin typeface="Cambria" panose="02040503050406030204" pitchFamily="18" charset="0"/>
                  <a:ea typeface="宋体" panose="02010600030101010101" pitchFamily="2" charset="-122"/>
                  <a:cs typeface="Times New Roman" panose="02020603050405020304" pitchFamily="18" charset="0"/>
                </a:endParaRPr>
              </a:p>
              <a:p>
                <a:pPr marL="342900" lvl="0" indent="-342900">
                  <a:lnSpc>
                    <a:spcPct val="150000"/>
                  </a:lnSpc>
                  <a:spcAft>
                    <a:spcPts val="1000"/>
                  </a:spcAft>
                  <a:buFont typeface="+mj-lt"/>
                  <a:buAutoNum type="arabicParenBoth"/>
                </a:pPr>
                <a14:m>
                  <m:oMath xmlns:m="http://schemas.openxmlformats.org/officeDocument/2006/math">
                    <m:r>
                      <a:rPr lang="zh-CN" altLang="en-US" sz="2400" b="0" i="1" smtClean="0">
                        <a:effectLst/>
                        <a:latin typeface="Cambria Math" panose="02040503050406030204" pitchFamily="18" charset="0"/>
                        <a:ea typeface="Cambria Math" panose="02040503050406030204" pitchFamily="18" charset="0"/>
                        <a:cs typeface="Times New Roman" panose="02020603050405020304" pitchFamily="18" charset="0"/>
                      </a:rPr>
                      <m:t>  </m:t>
                    </m:r>
                    <m:bar>
                      <m:barPr>
                        <m:pos m:val="top"/>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barPr>
                      <m:e>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𝐀𝐁</m:t>
                        </m:r>
                      </m:e>
                    </m:ba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bar>
                      <m:barPr>
                        <m:pos m:val="top"/>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barPr>
                      <m:e>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𝐀</m:t>
                        </m:r>
                      </m:e>
                    </m:ba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 </m:t>
                    </m:r>
                    <m:bar>
                      <m:barPr>
                        <m:pos m:val="top"/>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barPr>
                      <m:e>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𝐁</m:t>
                        </m:r>
                      </m:e>
                    </m:bar>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a:t>
                </a:r>
                <a:endParaRPr lang="zh-CN" altLang="zh-CN" sz="2400" dirty="0">
                  <a:effectLst/>
                  <a:latin typeface="Cambria" panose="02040503050406030204" pitchFamily="18" charset="0"/>
                  <a:ea typeface="宋体" panose="02010600030101010101" pitchFamily="2" charset="-122"/>
                  <a:cs typeface="Times New Roman" panose="02020603050405020304" pitchFamily="18" charset="0"/>
                </a:endParaRPr>
              </a:p>
              <a:p>
                <a:pPr marL="342900" lvl="0" indent="-342900">
                  <a:lnSpc>
                    <a:spcPct val="150000"/>
                  </a:lnSpc>
                  <a:spcAft>
                    <a:spcPts val="1000"/>
                  </a:spcAft>
                  <a:buFont typeface="+mj-lt"/>
                  <a:buAutoNum type="arabicParenBoth"/>
                </a:pPr>
                <a14:m>
                  <m:oMath xmlns:m="http://schemas.openxmlformats.org/officeDocument/2006/math">
                    <m:sSup>
                      <m:sSup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zh-CN" altLang="en-US" sz="2400" b="0" i="1" smtClean="0">
                            <a:effectLst/>
                            <a:latin typeface="Cambria Math" panose="02040503050406030204" pitchFamily="18" charset="0"/>
                            <a:ea typeface="Cambria Math" panose="02040503050406030204" pitchFamily="18" charset="0"/>
                            <a:cs typeface="Times New Roman" panose="02020603050405020304" pitchFamily="18" charset="0"/>
                          </a:rPr>
                          <m:t>  </m:t>
                        </m:r>
                        <m:bar>
                          <m:barPr>
                            <m:pos m:val="top"/>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barPr>
                          <m:e>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𝐀𝐁</m:t>
                            </m:r>
                          </m:e>
                        </m:bar>
                      </m:e>
                      <m:sup>
                        <m:r>
                          <m:rPr>
                            <m:sty m:val="p"/>
                          </m:rPr>
                          <a:rPr lang="en-US" altLang="zh-CN" sz="2400">
                            <a:effectLst/>
                            <a:latin typeface="Cambria Math" panose="02040503050406030204" pitchFamily="18" charset="0"/>
                            <a:ea typeface="宋体" panose="02010600030101010101" pitchFamily="2" charset="-122"/>
                            <a:cs typeface="Times New Roman" panose="02020603050405020304" pitchFamily="18" charset="0"/>
                          </a:rPr>
                          <m:t>T</m:t>
                        </m:r>
                      </m:sup>
                    </m:sSup>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sSup>
                      <m:sSup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pPr>
                      <m:e>
                        <m:bar>
                          <m:barPr>
                            <m:pos m:val="top"/>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barPr>
                          <m:e>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𝐁</m:t>
                            </m:r>
                          </m:e>
                        </m:bar>
                      </m:e>
                      <m:sup>
                        <m:r>
                          <m:rPr>
                            <m:sty m:val="p"/>
                          </m:rPr>
                          <a:rPr lang="en-US" altLang="zh-CN" sz="2400">
                            <a:effectLst/>
                            <a:latin typeface="Cambria Math" panose="02040503050406030204" pitchFamily="18" charset="0"/>
                            <a:ea typeface="宋体" panose="02010600030101010101" pitchFamily="2" charset="-122"/>
                            <a:cs typeface="Times New Roman" panose="02020603050405020304" pitchFamily="18" charset="0"/>
                          </a:rPr>
                          <m:t>T</m:t>
                        </m:r>
                      </m:sup>
                    </m:sSup>
                    <m:sSup>
                      <m:sSup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pPr>
                      <m:e>
                        <m:bar>
                          <m:barPr>
                            <m:pos m:val="top"/>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barPr>
                          <m:e>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𝐀</m:t>
                            </m:r>
                          </m:e>
                        </m:bar>
                      </m:e>
                      <m:sup>
                        <m:r>
                          <m:rPr>
                            <m:sty m:val="p"/>
                          </m:rPr>
                          <a:rPr lang="en-US" altLang="zh-CN" sz="2400">
                            <a:effectLst/>
                            <a:latin typeface="Cambria Math" panose="02040503050406030204" pitchFamily="18" charset="0"/>
                            <a:ea typeface="宋体" panose="02010600030101010101" pitchFamily="2" charset="-122"/>
                            <a:cs typeface="Times New Roman" panose="02020603050405020304" pitchFamily="18" charset="0"/>
                          </a:rPr>
                          <m:t>T</m:t>
                        </m:r>
                      </m:sup>
                    </m:sSup>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a:t>
                </a:r>
                <a:endParaRPr lang="zh-CN" altLang="zh-CN" sz="2400" dirty="0">
                  <a:effectLst/>
                  <a:latin typeface="Cambria" panose="02040503050406030204" pitchFamily="18" charset="0"/>
                  <a:ea typeface="宋体" panose="02010600030101010101" pitchFamily="2" charset="-122"/>
                  <a:cs typeface="Times New Roman" panose="02020603050405020304" pitchFamily="18" charset="0"/>
                </a:endParaRPr>
              </a:p>
              <a:p>
                <a:pPr marL="342900" lvl="0" indent="-342900">
                  <a:lnSpc>
                    <a:spcPct val="150000"/>
                  </a:lnSpc>
                  <a:spcAft>
                    <a:spcPts val="1000"/>
                  </a:spcAft>
                  <a:buFont typeface="+mj-lt"/>
                  <a:buAutoNum type="arabicParenBoth"/>
                </a:pPr>
                <a:r>
                  <a:rPr lang="zh-CN" altLang="en-US" sz="2400" dirty="0">
                    <a:effectLst/>
                    <a:latin typeface="宋体" panose="02010600030101010101" pitchFamily="2" charset="-122"/>
                    <a:ea typeface="宋体" panose="02010600030101010101" pitchFamily="2" charset="-122"/>
                    <a:cs typeface="Times New Roman" panose="02020603050405020304" pitchFamily="18" charset="0"/>
                  </a:rPr>
                  <a:t> </a:t>
                </a:r>
                <a:r>
                  <a:rPr lang="en-US" altLang="zh-CN" sz="2400" dirty="0" err="1">
                    <a:effectLst/>
                    <a:latin typeface="宋体" panose="02010600030101010101" pitchFamily="2" charset="-122"/>
                    <a:ea typeface="宋体" panose="02010600030101010101" pitchFamily="2" charset="-122"/>
                    <a:cs typeface="Times New Roman" panose="02020603050405020304" pitchFamily="18" charset="0"/>
                  </a:rPr>
                  <a:t>若</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14:m>
                  <m:oMath xmlns:m="http://schemas.openxmlformats.org/officeDocument/2006/math">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𝐀</m:t>
                    </m:r>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en-US" altLang="zh-CN" sz="2400" dirty="0" err="1">
                    <a:effectLst/>
                    <a:latin typeface="宋体" panose="02010600030101010101" pitchFamily="2" charset="-122"/>
                    <a:ea typeface="宋体" panose="02010600030101010101" pitchFamily="2" charset="-122"/>
                    <a:cs typeface="Times New Roman" panose="02020603050405020304" pitchFamily="18" charset="0"/>
                  </a:rPr>
                  <a:t>可逆</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en-US" altLang="zh-CN" sz="2400" dirty="0" err="1">
                    <a:effectLst/>
                    <a:latin typeface="宋体" panose="02010600030101010101" pitchFamily="2" charset="-122"/>
                    <a:ea typeface="宋体" panose="02010600030101010101" pitchFamily="2" charset="-122"/>
                    <a:cs typeface="Times New Roman" panose="02020603050405020304" pitchFamily="18" charset="0"/>
                  </a:rPr>
                  <a:t>则</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14:m>
                  <m:oMath xmlns:m="http://schemas.openxmlformats.org/officeDocument/2006/math">
                    <m:bar>
                      <m:barPr>
                        <m:pos m:val="top"/>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barPr>
                      <m:e>
                        <m:sSup>
                          <m:sSup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𝐀</m:t>
                            </m:r>
                          </m:e>
                          <m:sup>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sup>
                        </m:sSup>
                      </m:e>
                    </m:ba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bar>
                      <m:barPr>
                        <m:pos m:val="top"/>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barPr>
                      <m:e>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𝐀</m:t>
                        </m:r>
                      </m:e>
                    </m:bar>
                    <m:sSup>
                      <m:sSup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e>
                      <m:sup>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sup>
                    </m:sSup>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a:t>
                </a:r>
                <a:endParaRPr lang="zh-CN" altLang="zh-CN" sz="2400" dirty="0">
                  <a:effectLst/>
                  <a:latin typeface="Cambria" panose="02040503050406030204" pitchFamily="18" charset="0"/>
                  <a:ea typeface="宋体" panose="02010600030101010101" pitchFamily="2" charset="-122"/>
                  <a:cs typeface="Times New Roman" panose="02020603050405020304" pitchFamily="18" charset="0"/>
                </a:endParaRPr>
              </a:p>
              <a:p>
                <a:pPr marL="342900" lvl="0" indent="-342900">
                  <a:lnSpc>
                    <a:spcPct val="150000"/>
                  </a:lnSpc>
                  <a:spcAft>
                    <a:spcPts val="1000"/>
                  </a:spcAft>
                  <a:buFont typeface="+mj-lt"/>
                  <a:buAutoNum type="arabicParenBoth"/>
                </a:pPr>
                <a14:m>
                  <m:oMath xmlns:m="http://schemas.openxmlformats.org/officeDocument/2006/math">
                    <m:r>
                      <m:rPr>
                        <m:nor/>
                      </m:rPr>
                      <a:rPr lang="zh-CN" altLang="en-US" sz="2400" b="0" i="0" smtClean="0">
                        <a:effectLst/>
                        <a:latin typeface="Cambria" panose="02040503050406030204" pitchFamily="18" charset="0"/>
                        <a:ea typeface="宋体" panose="02010600030101010101" pitchFamily="2" charset="-122"/>
                        <a:cs typeface="Times New Roman" panose="02020603050405020304" pitchFamily="18" charset="0"/>
                      </a:rPr>
                      <m:t>  </m:t>
                    </m:r>
                    <m:r>
                      <m:rPr>
                        <m:nor/>
                      </m:rPr>
                      <a:rPr lang="en-US" altLang="zh-CN" sz="2400">
                        <a:effectLst/>
                        <a:latin typeface="Cambria" panose="02040503050406030204" pitchFamily="18" charset="0"/>
                        <a:ea typeface="宋体" panose="02010600030101010101" pitchFamily="2" charset="-122"/>
                        <a:cs typeface="Times New Roman" panose="02020603050405020304" pitchFamily="18" charset="0"/>
                      </a:rPr>
                      <m:t>det</m:t>
                    </m:r>
                    <m:bar>
                      <m:barPr>
                        <m:pos m:val="top"/>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barPr>
                      <m:e>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𝐀</m:t>
                        </m:r>
                      </m:e>
                    </m:ba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bar>
                      <m:barPr>
                        <m:pos m:val="top"/>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barPr>
                      <m:e>
                        <m:r>
                          <m:rPr>
                            <m:nor/>
                          </m:rPr>
                          <a:rPr lang="en-US" altLang="zh-CN" sz="2400">
                            <a:effectLst/>
                            <a:latin typeface="Cambria" panose="02040503050406030204" pitchFamily="18" charset="0"/>
                            <a:ea typeface="宋体" panose="02010600030101010101" pitchFamily="2" charset="-122"/>
                            <a:cs typeface="Times New Roman" panose="02020603050405020304" pitchFamily="18" charset="0"/>
                          </a:rPr>
                          <m:t>det</m:t>
                        </m:r>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𝐀</m:t>
                        </m:r>
                      </m:e>
                    </m:bar>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a:t>
                </a:r>
                <a:endParaRPr lang="zh-CN" altLang="zh-CN" sz="2400" dirty="0">
                  <a:effectLst/>
                  <a:latin typeface="Cambria" panose="02040503050406030204" pitchFamily="18" charset="0"/>
                  <a:ea typeface="宋体" panose="02010600030101010101" pitchFamily="2" charset="-122"/>
                  <a:cs typeface="Times New Roman" panose="02020603050405020304" pitchFamily="18" charset="0"/>
                </a:endParaRPr>
              </a:p>
            </p:txBody>
          </p:sp>
        </mc:Choice>
        <mc:Fallback xmlns="">
          <p:sp>
            <p:nvSpPr>
              <p:cNvPr id="3" name="文本框 2">
                <a:extLst>
                  <a:ext uri="{FF2B5EF4-FFF2-40B4-BE49-F238E27FC236}">
                    <a16:creationId xmlns:a16="http://schemas.microsoft.com/office/drawing/2014/main" id="{984C1CCB-73E5-CC2B-B111-72E2375C5FFF}"/>
                  </a:ext>
                </a:extLst>
              </p:cNvPr>
              <p:cNvSpPr txBox="1">
                <a:spLocks noRot="1" noChangeAspect="1" noMove="1" noResize="1" noEditPoints="1" noAdjustHandles="1" noChangeArrowheads="1" noChangeShapeType="1" noTextEdit="1"/>
              </p:cNvSpPr>
              <p:nvPr/>
            </p:nvSpPr>
            <p:spPr>
              <a:xfrm>
                <a:off x="958467" y="915320"/>
                <a:ext cx="9716878" cy="5207323"/>
              </a:xfrm>
              <a:prstGeom prst="rect">
                <a:avLst/>
              </a:prstGeom>
              <a:blipFill>
                <a:blip r:embed="rId2"/>
                <a:stretch>
                  <a:fillRect l="-914" b="-170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89815836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98AC0E8A-7E8F-15A4-9A67-D07694A25C60}"/>
                  </a:ext>
                </a:extLst>
              </p:cNvPr>
              <p:cNvSpPr txBox="1"/>
              <p:nvPr/>
            </p:nvSpPr>
            <p:spPr>
              <a:xfrm>
                <a:off x="594911" y="894173"/>
                <a:ext cx="10686361" cy="5447902"/>
              </a:xfrm>
              <a:prstGeom prst="rect">
                <a:avLst/>
              </a:prstGeom>
              <a:noFill/>
            </p:spPr>
            <p:txBody>
              <a:bodyPr wrap="square">
                <a:spAutoFit/>
              </a:bodyPr>
              <a:lstStyle/>
              <a:p>
                <a:pPr indent="304800">
                  <a:lnSpc>
                    <a:spcPct val="150000"/>
                  </a:lnSpc>
                  <a:spcBef>
                    <a:spcPts val="900"/>
                  </a:spcBef>
                  <a:spcAft>
                    <a:spcPts val="900"/>
                  </a:spcAft>
                </a:pPr>
                <a:r>
                  <a:rPr lang="zh-CN" altLang="en-US" sz="2400" dirty="0">
                    <a:effectLst/>
                    <a:ea typeface="宋体" panose="02010600030101010101" pitchFamily="2" charset="-122"/>
                    <a:cs typeface="Times New Roman" panose="02020603050405020304" pitchFamily="18" charset="0"/>
                  </a:rPr>
                  <a:t>     </a:t>
                </a:r>
                <a14:m>
                  <m:oMath xmlns:m="http://schemas.openxmlformats.org/officeDocument/2006/math">
                    <m:r>
                      <a:rPr lang="en-US" altLang="zh-CN" sz="2400" i="1" smtClean="0">
                        <a:effectLst/>
                        <a:latin typeface="Cambria Math" panose="02040503050406030204" pitchFamily="18" charset="0"/>
                        <a:ea typeface="宋体" panose="02010600030101010101" pitchFamily="2" charset="-122"/>
                        <a:cs typeface="Times New Roman" panose="02020603050405020304" pitchFamily="18" charset="0"/>
                      </a:rPr>
                      <m:t>𝑛</m:t>
                    </m:r>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维复向量 </a:t>
                </a:r>
                <a14:m>
                  <m:oMath xmlns:m="http://schemas.openxmlformats.org/officeDocument/2006/math">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𝐱</m:t>
                    </m:r>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满足性质</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a:t>
                </a:r>
                <a:endParaRPr lang="zh-CN" altLang="zh-CN" sz="2400" dirty="0">
                  <a:effectLst/>
                  <a:latin typeface="Cambria" panose="02040503050406030204" pitchFamily="18" charset="0"/>
                  <a:ea typeface="宋体" panose="02010600030101010101" pitchFamily="2" charset="-122"/>
                  <a:cs typeface="Times New Roman" panose="02020603050405020304" pitchFamily="18" charset="0"/>
                </a:endParaRPr>
              </a:p>
              <a:p>
                <a:pPr>
                  <a:lnSpc>
                    <a:spcPct val="150000"/>
                  </a:lnSpc>
                  <a:spcBef>
                    <a:spcPts val="900"/>
                  </a:spcBef>
                  <a:spcAft>
                    <a:spcPts val="900"/>
                  </a:spcAft>
                </a:pPr>
                <a14:m>
                  <m:oMathPara xmlns:m="http://schemas.openxmlformats.org/officeDocument/2006/math">
                    <m:oMathParaPr>
                      <m:jc m:val="centerGroup"/>
                    </m:oMathParaPr>
                    <m:oMath xmlns:m="http://schemas.openxmlformats.org/officeDocument/2006/math">
                      <m:sSup>
                        <m:sSup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pPr>
                        <m:e>
                          <m:acc>
                            <m:accPr>
                              <m:chr m:val="‾"/>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𝐱</m:t>
                              </m:r>
                            </m:e>
                          </m:acc>
                        </m:e>
                        <m:sup>
                          <m:r>
                            <m:rPr>
                              <m:sty m:val="p"/>
                            </m:rPr>
                            <a:rPr lang="en-US" altLang="zh-CN" sz="2400">
                              <a:effectLst/>
                              <a:latin typeface="Cambria Math" panose="02040503050406030204" pitchFamily="18" charset="0"/>
                              <a:ea typeface="宋体" panose="02010600030101010101" pitchFamily="2" charset="-122"/>
                              <a:cs typeface="Times New Roman" panose="02020603050405020304" pitchFamily="18" charset="0"/>
                            </a:rPr>
                            <m:t>T</m:t>
                          </m:r>
                        </m:sup>
                      </m:sSup>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𝐱</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≥0,</m:t>
                      </m:r>
                    </m:oMath>
                  </m:oMathPara>
                </a14:m>
                <a:endParaRPr lang="zh-CN" altLang="zh-CN" sz="2400" dirty="0">
                  <a:effectLst/>
                  <a:latin typeface="Cambria" panose="02040503050406030204" pitchFamily="18" charset="0"/>
                  <a:ea typeface="宋体" panose="02010600030101010101" pitchFamily="2" charset="-122"/>
                  <a:cs typeface="Times New Roman" panose="02020603050405020304" pitchFamily="18" charset="0"/>
                </a:endParaRPr>
              </a:p>
              <a:p>
                <a:pPr>
                  <a:lnSpc>
                    <a:spcPct val="150000"/>
                  </a:lnSpc>
                  <a:spcBef>
                    <a:spcPts val="900"/>
                  </a:spcBef>
                  <a:spcAft>
                    <a:spcPts val="900"/>
                  </a:spcAft>
                </a:pP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等号成立当且仅当 </a:t>
                </a:r>
                <a14:m>
                  <m:oMath xmlns:m="http://schemas.openxmlformats.org/officeDocument/2006/math">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𝐱</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𝟎</m:t>
                    </m:r>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a:t>
                </a:r>
                <a:endParaRPr lang="zh-CN" altLang="zh-CN" sz="2400" dirty="0">
                  <a:effectLst/>
                  <a:latin typeface="Cambria" panose="02040503050406030204" pitchFamily="18" charset="0"/>
                  <a:ea typeface="宋体" panose="02010600030101010101" pitchFamily="2" charset="-122"/>
                  <a:cs typeface="Times New Roman" panose="02020603050405020304" pitchFamily="18" charset="0"/>
                </a:endParaRPr>
              </a:p>
              <a:p>
                <a:pPr indent="228600">
                  <a:lnSpc>
                    <a:spcPct val="150000"/>
                  </a:lnSpc>
                  <a:spcBef>
                    <a:spcPts val="900"/>
                  </a:spcBef>
                  <a:spcAft>
                    <a:spcPts val="900"/>
                  </a:spcAft>
                </a:pPr>
                <a:r>
                  <a:rPr lang="zh-CN" altLang="en-US"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事实上</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若 </a:t>
                </a:r>
                <a14:m>
                  <m:oMath xmlns:m="http://schemas.openxmlformats.org/officeDocument/2006/math">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𝐱</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𝑥</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sub>
                    </m:s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𝑥</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2</m:t>
                        </m:r>
                      </m:sub>
                    </m:s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𝑥</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𝑛</m:t>
                        </m:r>
                      </m:sub>
                    </m:sSub>
                    <m:sSup>
                      <m:sSup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e>
                      <m:sup>
                        <m:r>
                          <m:rPr>
                            <m:sty m:val="p"/>
                          </m:rPr>
                          <a:rPr lang="en-US" altLang="zh-CN" sz="2400">
                            <a:effectLst/>
                            <a:latin typeface="Cambria Math" panose="02040503050406030204" pitchFamily="18" charset="0"/>
                            <a:ea typeface="宋体" panose="02010600030101010101" pitchFamily="2" charset="-122"/>
                            <a:cs typeface="Times New Roman" panose="02020603050405020304" pitchFamily="18" charset="0"/>
                          </a:rPr>
                          <m:t>T</m:t>
                        </m:r>
                      </m:sup>
                    </m:sSup>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14:m>
                  <m:oMath xmlns:m="http://schemas.openxmlformats.org/officeDocument/2006/math">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𝑥</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𝑖</m:t>
                        </m:r>
                      </m:sub>
                    </m:s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ℂ</m:t>
                    </m:r>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14:m>
                  <m:oMath xmlns:m="http://schemas.openxmlformats.org/officeDocument/2006/math">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𝑖</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=1,2,⋯,</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𝑛</m:t>
                    </m:r>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则</a:t>
                </a:r>
              </a:p>
              <a:p>
                <a:pPr>
                  <a:lnSpc>
                    <a:spcPct val="150000"/>
                  </a:lnSpc>
                  <a:spcBef>
                    <a:spcPts val="900"/>
                  </a:spcBef>
                  <a:spcAft>
                    <a:spcPts val="900"/>
                  </a:spcAft>
                </a:pPr>
                <a14:m>
                  <m:oMathPara xmlns:m="http://schemas.openxmlformats.org/officeDocument/2006/math">
                    <m:oMathParaPr>
                      <m:jc m:val="centerGroup"/>
                    </m:oMathParaPr>
                    <m:oMath xmlns:m="http://schemas.openxmlformats.org/officeDocument/2006/math">
                      <m:m>
                        <m:mPr>
                          <m:plcHide m:val="on"/>
                          <m:mcs>
                            <m:mc>
                              <m:mcPr>
                                <m:count m:val="2"/>
                                <m:mcJc m:val="center"/>
                              </m:mcPr>
                            </m:mc>
                          </m:mcs>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mPr>
                        <m:mr>
                          <m:e/>
                          <m:e>
                            <m:sSup>
                              <m:sSupPr>
                                <m:ctrlPr>
                                  <a:rPr lang="zh-CN" altLang="zh-CN" sz="2400" i="1">
                                    <a:latin typeface="Cambria Math" panose="02040503050406030204" pitchFamily="18" charset="0"/>
                                    <a:ea typeface="Cambria Math" panose="02040503050406030204" pitchFamily="18" charset="0"/>
                                    <a:cs typeface="Times New Roman" panose="02020603050405020304" pitchFamily="18" charset="0"/>
                                  </a:rPr>
                                </m:ctrlPr>
                              </m:sSupPr>
                              <m:e>
                                <m:r>
                                  <a:rPr lang="zh-CN" altLang="en-US" sz="2400" b="0" i="1" smtClean="0">
                                    <a:latin typeface="Cambria Math" panose="02040503050406030204" pitchFamily="18" charset="0"/>
                                    <a:ea typeface="Cambria Math" panose="02040503050406030204" pitchFamily="18" charset="0"/>
                                    <a:cs typeface="Times New Roman" panose="02020603050405020304" pitchFamily="18" charset="0"/>
                                  </a:rPr>
                                  <m:t>                                  </m:t>
                                </m:r>
                                <m:acc>
                                  <m:accPr>
                                    <m:chr m:val="‾"/>
                                    <m:ctrlPr>
                                      <a:rPr lang="zh-CN" altLang="zh-CN" sz="2400" i="1">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sz="2400" b="1" i="1">
                                        <a:latin typeface="Cambria Math" panose="02040503050406030204" pitchFamily="18" charset="0"/>
                                        <a:cs typeface="Times New Roman" panose="02020603050405020304" pitchFamily="18" charset="0"/>
                                      </a:rPr>
                                      <m:t>𝐱</m:t>
                                    </m:r>
                                  </m:e>
                                </m:acc>
                              </m:e>
                              <m:sup>
                                <m:r>
                                  <m:rPr>
                                    <m:sty m:val="p"/>
                                  </m:rPr>
                                  <a:rPr lang="en-US" altLang="zh-CN" sz="2400">
                                    <a:latin typeface="Cambria Math" panose="02040503050406030204" pitchFamily="18" charset="0"/>
                                    <a:cs typeface="Times New Roman" panose="02020603050405020304" pitchFamily="18" charset="0"/>
                                  </a:rPr>
                                  <m:t>T</m:t>
                                </m:r>
                              </m:sup>
                            </m:sSup>
                            <m:r>
                              <a:rPr lang="en-US" altLang="zh-CN" sz="2400" b="1" i="1">
                                <a:latin typeface="Cambria Math" panose="02040503050406030204" pitchFamily="18" charset="0"/>
                                <a:cs typeface="Times New Roman" panose="02020603050405020304" pitchFamily="18" charset="0"/>
                              </a:rPr>
                              <m:t>𝐱</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acc>
                                  <m:accPr>
                                    <m:chr m:val="‾"/>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𝑥</m:t>
                                    </m:r>
                                  </m:e>
                                </m:acc>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sub>
                            </m:sSub>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𝑥</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sub>
                            </m:s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acc>
                                  <m:accPr>
                                    <m:chr m:val="‾"/>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𝑥</m:t>
                                    </m:r>
                                  </m:e>
                                </m:acc>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2</m:t>
                                </m:r>
                              </m:sub>
                            </m:sSub>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𝑥</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2</m:t>
                                </m:r>
                              </m:sub>
                            </m:s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acc>
                                  <m:accPr>
                                    <m:chr m:val="‾"/>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𝑥</m:t>
                                    </m:r>
                                  </m:e>
                                </m:acc>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𝑛</m:t>
                                </m:r>
                              </m:sub>
                            </m:sSub>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𝑥</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𝑛</m:t>
                                </m:r>
                              </m:sub>
                            </m:sSub>
                          </m:e>
                        </m:mr>
                        <m:mr>
                          <m:e/>
                          <m:e>
                            <m:r>
                              <a:rPr lang="zh-CN" altLang="en-US" sz="2400" b="0" i="1" smtClean="0">
                                <a:effectLst/>
                                <a:latin typeface="Cambria Math" panose="02040503050406030204" pitchFamily="18" charset="0"/>
                                <a:ea typeface="宋体" panose="02010600030101010101" pitchFamily="2" charset="-122"/>
                                <a:cs typeface="Times New Roman" panose="02020603050405020304" pitchFamily="18" charset="0"/>
                              </a:rPr>
                              <m:t>                                            </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𝑥</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sub>
                            </m:sSub>
                            <m:sSup>
                              <m:sSup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e>
                              <m:sup>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2</m:t>
                                </m:r>
                              </m:sup>
                            </m:sSup>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𝑥</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2</m:t>
                                </m:r>
                              </m:sub>
                            </m:sSub>
                            <m:sSup>
                              <m:sSup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e>
                              <m:sup>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2</m:t>
                                </m:r>
                              </m:sup>
                            </m:sSup>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𝑥</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𝑛</m:t>
                                </m:r>
                              </m:sub>
                            </m:sSub>
                            <m:sSup>
                              <m:sSup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e>
                              <m:sup>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2</m:t>
                                </m:r>
                              </m:sup>
                            </m:sSup>
                          </m:e>
                        </m:mr>
                        <m:mr>
                          <m:e/>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≥0,</m:t>
                            </m:r>
                          </m:e>
                        </m:mr>
                      </m:m>
                    </m:oMath>
                  </m:oMathPara>
                </a14:m>
                <a:endParaRPr lang="zh-CN" altLang="zh-CN" sz="2400" dirty="0">
                  <a:effectLst/>
                  <a:latin typeface="Cambria" panose="02040503050406030204" pitchFamily="18" charset="0"/>
                  <a:ea typeface="宋体" panose="02010600030101010101" pitchFamily="2" charset="-122"/>
                  <a:cs typeface="Times New Roman" panose="02020603050405020304" pitchFamily="18" charset="0"/>
                </a:endParaRPr>
              </a:p>
              <a:p>
                <a:pPr>
                  <a:lnSpc>
                    <a:spcPct val="150000"/>
                  </a:lnSpc>
                  <a:spcBef>
                    <a:spcPts val="900"/>
                  </a:spcBef>
                  <a:spcAft>
                    <a:spcPts val="900"/>
                  </a:spcAft>
                </a:pP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其中 </a:t>
                </a:r>
                <a14:m>
                  <m:oMath xmlns:m="http://schemas.openxmlformats.org/officeDocument/2006/math">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𝑥</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𝑖</m:t>
                        </m:r>
                      </m:sub>
                    </m:s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是复数 </a:t>
                </a:r>
                <a14:m>
                  <m:oMath xmlns:m="http://schemas.openxmlformats.org/officeDocument/2006/math">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𝑥</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𝑖</m:t>
                        </m:r>
                      </m:sub>
                    </m:sSub>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的模</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且 </a:t>
                </a:r>
                <a14:m>
                  <m:oMath xmlns:m="http://schemas.openxmlformats.org/officeDocument/2006/math">
                    <m:sSup>
                      <m:sSup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pPr>
                      <m:e>
                        <m:acc>
                          <m:accPr>
                            <m:chr m:val="‾"/>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𝐱</m:t>
                            </m:r>
                          </m:e>
                        </m:acc>
                      </m:e>
                      <m:sup>
                        <m:r>
                          <m:rPr>
                            <m:sty m:val="p"/>
                          </m:rPr>
                          <a:rPr lang="en-US" altLang="zh-CN" sz="2400">
                            <a:effectLst/>
                            <a:latin typeface="Cambria Math" panose="02040503050406030204" pitchFamily="18" charset="0"/>
                            <a:ea typeface="宋体" panose="02010600030101010101" pitchFamily="2" charset="-122"/>
                            <a:cs typeface="Times New Roman" panose="02020603050405020304" pitchFamily="18" charset="0"/>
                          </a:rPr>
                          <m:t>T</m:t>
                        </m:r>
                      </m:sup>
                    </m:sSup>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𝐱</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𝟎</m:t>
                    </m:r>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当且仅当 </a:t>
                </a:r>
                <a14:m>
                  <m:oMath xmlns:m="http://schemas.openxmlformats.org/officeDocument/2006/math">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𝐱</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𝟎</m:t>
                    </m:r>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a:t>
                </a:r>
                <a:endParaRPr lang="zh-CN" altLang="zh-CN" sz="2400" dirty="0">
                  <a:effectLst/>
                  <a:latin typeface="Cambria" panose="02040503050406030204" pitchFamily="18" charset="0"/>
                  <a:ea typeface="宋体" panose="02010600030101010101" pitchFamily="2" charset="-122"/>
                  <a:cs typeface="Times New Roman" panose="02020603050405020304" pitchFamily="18" charset="0"/>
                </a:endParaRPr>
              </a:p>
            </p:txBody>
          </p:sp>
        </mc:Choice>
        <mc:Fallback xmlns="">
          <p:sp>
            <p:nvSpPr>
              <p:cNvPr id="3" name="文本框 2">
                <a:extLst>
                  <a:ext uri="{FF2B5EF4-FFF2-40B4-BE49-F238E27FC236}">
                    <a16:creationId xmlns:a16="http://schemas.microsoft.com/office/drawing/2014/main" id="{98AC0E8A-7E8F-15A4-9A67-D07694A25C60}"/>
                  </a:ext>
                </a:extLst>
              </p:cNvPr>
              <p:cNvSpPr txBox="1">
                <a:spLocks noRot="1" noChangeAspect="1" noMove="1" noResize="1" noEditPoints="1" noAdjustHandles="1" noChangeArrowheads="1" noChangeShapeType="1" noTextEdit="1"/>
              </p:cNvSpPr>
              <p:nvPr/>
            </p:nvSpPr>
            <p:spPr>
              <a:xfrm>
                <a:off x="594911" y="894173"/>
                <a:ext cx="10686361" cy="5447902"/>
              </a:xfrm>
              <a:prstGeom prst="rect">
                <a:avLst/>
              </a:prstGeom>
              <a:blipFill>
                <a:blip r:embed="rId2"/>
                <a:stretch>
                  <a:fillRect l="-950" b="-139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597038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3321DE42-12E7-49EF-634B-B2D3B6623C0F}"/>
              </a:ext>
            </a:extLst>
          </p:cNvPr>
          <p:cNvSpPr txBox="1"/>
          <p:nvPr/>
        </p:nvSpPr>
        <p:spPr>
          <a:xfrm>
            <a:off x="239618" y="834394"/>
            <a:ext cx="6436604" cy="523220"/>
          </a:xfrm>
          <a:prstGeom prst="rect">
            <a:avLst/>
          </a:prstGeom>
          <a:solidFill>
            <a:schemeClr val="accent4">
              <a:lumMod val="60000"/>
              <a:lumOff val="40000"/>
            </a:schemeClr>
          </a:solidFill>
        </p:spPr>
        <p:txBody>
          <a:bodyPr wrap="square">
            <a:spAutoFit/>
          </a:bodyPr>
          <a:lstStyle/>
          <a:p>
            <a:pPr>
              <a:spcBef>
                <a:spcPts val="900"/>
              </a:spcBef>
              <a:spcAft>
                <a:spcPts val="900"/>
              </a:spcAft>
            </a:pPr>
            <a:r>
              <a:rPr lang="zh-CN" altLang="zh-CN" sz="2800" b="1" dirty="0">
                <a:solidFill>
                  <a:srgbClr val="000000"/>
                </a:solidFill>
                <a:effectLst/>
                <a:latin typeface="Cambria" panose="02040503050406030204" pitchFamily="18" charset="0"/>
                <a:ea typeface="宋体" panose="02010600030101010101" pitchFamily="2" charset="-122"/>
                <a:cs typeface="宋体" panose="02010600030101010101" pitchFamily="2" charset="-122"/>
              </a:rPr>
              <a:t>§</a:t>
            </a:r>
            <a:r>
              <a:rPr lang="en-US" altLang="zh-CN" sz="2800" dirty="0">
                <a:effectLst/>
                <a:latin typeface="Cambria" panose="02040503050406030204" pitchFamily="18" charset="0"/>
                <a:ea typeface="宋体" panose="02010600030101010101" pitchFamily="2" charset="-122"/>
                <a:cs typeface="Times New Roman" panose="02020603050405020304" pitchFamily="18" charset="0"/>
              </a:rPr>
              <a:t>6.3.1 </a:t>
            </a:r>
            <a:r>
              <a:rPr lang="zh-CN" altLang="zh-CN" sz="2800" dirty="0">
                <a:effectLst/>
                <a:latin typeface="Cambria" panose="02040503050406030204" pitchFamily="18" charset="0"/>
                <a:ea typeface="宋体" panose="02010600030101010101" pitchFamily="2" charset="-122"/>
                <a:cs typeface="Times New Roman" panose="02020603050405020304" pitchFamily="18" charset="0"/>
              </a:rPr>
              <a:t>实对称矩阵的特征值与特征向量</a:t>
            </a:r>
          </a:p>
        </p:txBody>
      </p:sp>
      <mc:AlternateContent xmlns:mc="http://schemas.openxmlformats.org/markup-compatibility/2006">
        <mc:Choice xmlns:a14="http://schemas.microsoft.com/office/drawing/2010/main" Requires="a14">
          <p:sp>
            <p:nvSpPr>
              <p:cNvPr id="5" name="文本框 4">
                <a:extLst>
                  <a:ext uri="{FF2B5EF4-FFF2-40B4-BE49-F238E27FC236}">
                    <a16:creationId xmlns:a16="http://schemas.microsoft.com/office/drawing/2014/main" id="{F222E871-486E-6C4D-3BFC-1C651BC9DFE7}"/>
                  </a:ext>
                </a:extLst>
              </p:cNvPr>
              <p:cNvSpPr txBox="1"/>
              <p:nvPr/>
            </p:nvSpPr>
            <p:spPr>
              <a:xfrm>
                <a:off x="239618" y="1575291"/>
                <a:ext cx="11514462" cy="1713033"/>
              </a:xfrm>
              <a:prstGeom prst="rect">
                <a:avLst/>
              </a:prstGeom>
              <a:noFill/>
            </p:spPr>
            <p:txBody>
              <a:bodyPr wrap="square">
                <a:spAutoFit/>
              </a:bodyPr>
              <a:lstStyle/>
              <a:p>
                <a:pPr>
                  <a:spcBef>
                    <a:spcPts val="900"/>
                  </a:spcBef>
                  <a:spcAft>
                    <a:spcPts val="900"/>
                  </a:spcAft>
                </a:pPr>
                <a:r>
                  <a:rPr lang="zh-CN" altLang="zh-CN" sz="2400" b="1" dirty="0">
                    <a:solidFill>
                      <a:srgbClr val="0070C0"/>
                    </a:solidFill>
                    <a:effectLst/>
                    <a:latin typeface="Cambria" panose="02040503050406030204" pitchFamily="18" charset="0"/>
                    <a:ea typeface="宋体" panose="02010600030101010101" pitchFamily="2" charset="-122"/>
                    <a:cs typeface="Times New Roman" panose="02020603050405020304" pitchFamily="18" charset="0"/>
                  </a:rPr>
                  <a:t>定理 </a:t>
                </a:r>
                <a:r>
                  <a:rPr lang="en-US" altLang="zh-CN" sz="2400" b="1" dirty="0">
                    <a:solidFill>
                      <a:srgbClr val="0070C0"/>
                    </a:solidFill>
                    <a:effectLst/>
                    <a:latin typeface="Cambria" panose="02040503050406030204" pitchFamily="18" charset="0"/>
                    <a:ea typeface="宋体" panose="02010600030101010101" pitchFamily="2" charset="-122"/>
                    <a:cs typeface="Times New Roman" panose="02020603050405020304" pitchFamily="18" charset="0"/>
                  </a:rPr>
                  <a:t>6.3.1</a:t>
                </a:r>
                <a:r>
                  <a:rPr lang="en-US" altLang="zh-CN" sz="2400" dirty="0">
                    <a:solidFill>
                      <a:srgbClr val="0070C0"/>
                    </a:solidFill>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实对称矩阵 </a:t>
                </a:r>
                <a14:m>
                  <m:oMath xmlns:m="http://schemas.openxmlformats.org/officeDocument/2006/math">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𝐀</m:t>
                    </m:r>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的任一个特征值都是实数</a:t>
                </a:r>
                <a:r>
                  <a:rPr lang="zh-CN" altLang="en-US" sz="2400" dirty="0">
                    <a:latin typeface="Cambria" panose="02040503050406030204" pitchFamily="18" charset="0"/>
                    <a:ea typeface="宋体" panose="02010600030101010101" pitchFamily="2" charset="-122"/>
                    <a:cs typeface="Times New Roman" panose="02020603050405020304" pitchFamily="18" charset="0"/>
                  </a:rPr>
                  <a:t>，且对应的特征向量为实向量。</a:t>
                </a:r>
                <a:endParaRPr lang="zh-CN" altLang="zh-CN" sz="2400" dirty="0">
                  <a:effectLst/>
                  <a:latin typeface="Cambria" panose="02040503050406030204" pitchFamily="18" charset="0"/>
                  <a:ea typeface="宋体" panose="02010600030101010101" pitchFamily="2" charset="-122"/>
                  <a:cs typeface="Times New Roman" panose="02020603050405020304" pitchFamily="18" charset="0"/>
                </a:endParaRPr>
              </a:p>
              <a:p>
                <a:pPr>
                  <a:spcBef>
                    <a:spcPts val="900"/>
                  </a:spcBef>
                  <a:spcAft>
                    <a:spcPts val="900"/>
                  </a:spcAft>
                </a:pPr>
                <a:r>
                  <a:rPr lang="zh-CN" altLang="zh-CN" sz="2400" dirty="0">
                    <a:solidFill>
                      <a:srgbClr val="0070C0"/>
                    </a:solidFill>
                    <a:effectLst/>
                    <a:latin typeface="Cambria" panose="02040503050406030204" pitchFamily="18" charset="0"/>
                    <a:ea typeface="宋体" panose="02010600030101010101" pitchFamily="2" charset="-122"/>
                    <a:cs typeface="Times New Roman" panose="02020603050405020304" pitchFamily="18" charset="0"/>
                  </a:rPr>
                  <a:t>证</a:t>
                </a:r>
                <a:r>
                  <a:rPr lang="en-US" altLang="zh-CN" sz="2400" dirty="0">
                    <a:solidFill>
                      <a:srgbClr val="0070C0"/>
                    </a:solidFill>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设 </a:t>
                </a:r>
                <a14:m>
                  <m:oMath xmlns:m="http://schemas.openxmlformats.org/officeDocument/2006/math">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𝜆</m:t>
                    </m:r>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是 </a:t>
                </a:r>
                <a14:m>
                  <m:oMath xmlns:m="http://schemas.openxmlformats.org/officeDocument/2006/math">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𝐀</m:t>
                    </m:r>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的一个特征值</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14:m>
                  <m:oMath xmlns:m="http://schemas.openxmlformats.org/officeDocument/2006/math">
                    <m:r>
                      <a:rPr lang="en-US" altLang="zh-CN" sz="2400" b="1" i="1">
                        <a:latin typeface="Cambria Math" panose="02040503050406030204" pitchFamily="18" charset="0"/>
                        <a:cs typeface="Times New Roman" panose="02020603050405020304" pitchFamily="18" charset="0"/>
                      </a:rPr>
                      <m:t>𝐱</m:t>
                    </m:r>
                  </m:oMath>
                </a14:m>
                <a:r>
                  <a:rPr lang="zh-CN" altLang="en-US" sz="2400" dirty="0">
                    <a:effectLst/>
                    <a:latin typeface="Cambria" panose="02040503050406030204" pitchFamily="18" charset="0"/>
                    <a:ea typeface="宋体" panose="02010600030101010101" pitchFamily="2" charset="-122"/>
                    <a:cs typeface="Times New Roman" panose="02020603050405020304" pitchFamily="18" charset="0"/>
                  </a:rPr>
                  <a:t>是对应的特征向量，我们有：</a:t>
                </a:r>
                <a:endParaRPr lang="zh-CN" altLang="zh-CN" sz="2400" dirty="0">
                  <a:effectLst/>
                  <a:latin typeface="Cambria" panose="02040503050406030204" pitchFamily="18" charset="0"/>
                  <a:ea typeface="宋体" panose="02010600030101010101" pitchFamily="2" charset="-122"/>
                  <a:cs typeface="Times New Roman" panose="02020603050405020304" pitchFamily="18" charset="0"/>
                </a:endParaRPr>
              </a:p>
              <a:p>
                <a:pPr>
                  <a:spcBef>
                    <a:spcPts val="900"/>
                  </a:spcBef>
                  <a:spcAft>
                    <a:spcPts val="900"/>
                  </a:spcAft>
                </a:pPr>
                <a14:m>
                  <m:oMathPara xmlns:m="http://schemas.openxmlformats.org/officeDocument/2006/math">
                    <m:oMathParaPr>
                      <m:jc m:val="centerGroup"/>
                    </m:oMathParaPr>
                    <m:oMath xmlns:m="http://schemas.openxmlformats.org/officeDocument/2006/math">
                      <m:r>
                        <a:rPr lang="en-US" altLang="zh-CN" sz="2400" b="1" i="1">
                          <a:latin typeface="Cambria Math" panose="02040503050406030204" pitchFamily="18" charset="0"/>
                          <a:cs typeface="Times New Roman" panose="02020603050405020304" pitchFamily="18" charset="0"/>
                        </a:rPr>
                        <m:t>𝐀</m:t>
                      </m:r>
                      <m:bar>
                        <m:barPr>
                          <m:pos m:val="top"/>
                          <m:ctrlPr>
                            <a:rPr lang="zh-CN" altLang="zh-CN" sz="2400" i="1">
                              <a:latin typeface="Cambria Math" panose="02040503050406030204" pitchFamily="18" charset="0"/>
                              <a:ea typeface="Cambria Math" panose="02040503050406030204" pitchFamily="18" charset="0"/>
                              <a:cs typeface="Times New Roman" panose="02020603050405020304" pitchFamily="18" charset="0"/>
                            </a:rPr>
                          </m:ctrlPr>
                        </m:barPr>
                        <m:e>
                          <m:r>
                            <a:rPr lang="en-US" altLang="zh-CN" sz="2400" b="1" i="1">
                              <a:latin typeface="Cambria Math" panose="02040503050406030204" pitchFamily="18" charset="0"/>
                              <a:cs typeface="Times New Roman" panose="02020603050405020304" pitchFamily="18" charset="0"/>
                            </a:rPr>
                            <m:t>𝐱</m:t>
                          </m:r>
                        </m:e>
                      </m:bar>
                      <m:r>
                        <a:rPr lang="en-US" altLang="zh-CN" sz="2400" b="0" i="1" smtClean="0">
                          <a:latin typeface="Cambria Math" panose="02040503050406030204" pitchFamily="18" charset="0"/>
                          <a:cs typeface="Times New Roman" panose="02020603050405020304" pitchFamily="18" charset="0"/>
                        </a:rPr>
                        <m:t>=</m:t>
                      </m:r>
                      <m:bar>
                        <m:barPr>
                          <m:pos m:val="top"/>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barPr>
                        <m:e>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𝐀</m:t>
                          </m:r>
                        </m:e>
                      </m:ba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 </m:t>
                      </m:r>
                      <m:bar>
                        <m:barPr>
                          <m:pos m:val="top"/>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barPr>
                        <m:e>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𝐱</m:t>
                          </m:r>
                        </m:e>
                      </m:ba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bar>
                        <m:barPr>
                          <m:pos m:val="top"/>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bar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𝜆</m:t>
                          </m:r>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𝐱</m:t>
                          </m:r>
                        </m:e>
                      </m:ba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bar>
                        <m:barPr>
                          <m:pos m:val="top"/>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bar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𝜆</m:t>
                          </m:r>
                        </m:e>
                      </m:bar>
                      <m:bar>
                        <m:barPr>
                          <m:pos m:val="top"/>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barPr>
                        <m:e>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𝐱</m:t>
                          </m:r>
                        </m:e>
                      </m:ba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oMath>
                  </m:oMathPara>
                </a14:m>
                <a:endParaRPr lang="zh-CN" altLang="zh-CN" sz="2400" dirty="0">
                  <a:effectLst/>
                  <a:latin typeface="Cambria" panose="02040503050406030204" pitchFamily="18" charset="0"/>
                  <a:ea typeface="宋体" panose="02010600030101010101" pitchFamily="2" charset="-122"/>
                  <a:cs typeface="Times New Roman" panose="02020603050405020304" pitchFamily="18" charset="0"/>
                </a:endParaRPr>
              </a:p>
            </p:txBody>
          </p:sp>
        </mc:Choice>
        <mc:Fallback>
          <p:sp>
            <p:nvSpPr>
              <p:cNvPr id="5" name="文本框 4">
                <a:extLst>
                  <a:ext uri="{FF2B5EF4-FFF2-40B4-BE49-F238E27FC236}">
                    <a16:creationId xmlns:a16="http://schemas.microsoft.com/office/drawing/2014/main" id="{F222E871-486E-6C4D-3BFC-1C651BC9DFE7}"/>
                  </a:ext>
                </a:extLst>
              </p:cNvPr>
              <p:cNvSpPr txBox="1">
                <a:spLocks noRot="1" noChangeAspect="1" noMove="1" noResize="1" noEditPoints="1" noAdjustHandles="1" noChangeArrowheads="1" noChangeShapeType="1" noTextEdit="1"/>
              </p:cNvSpPr>
              <p:nvPr/>
            </p:nvSpPr>
            <p:spPr>
              <a:xfrm>
                <a:off x="239618" y="1575291"/>
                <a:ext cx="11514462" cy="1713033"/>
              </a:xfrm>
              <a:prstGeom prst="rect">
                <a:avLst/>
              </a:prstGeom>
              <a:blipFill>
                <a:blip r:embed="rId2"/>
                <a:stretch>
                  <a:fillRect l="-794" t="-3915"/>
                </a:stretch>
              </a:blipFill>
            </p:spPr>
            <p:txBody>
              <a:bodyPr/>
              <a:lstStyle/>
              <a:p>
                <a:r>
                  <a:rPr lang="zh-CN" altLang="en-US">
                    <a:noFill/>
                  </a:rPr>
                  <a:t> </a:t>
                </a:r>
              </a:p>
            </p:txBody>
          </p:sp>
        </mc:Fallback>
      </mc:AlternateContent>
      <p:sp>
        <p:nvSpPr>
          <p:cNvPr id="6" name="文本框 5">
            <a:extLst>
              <a:ext uri="{FF2B5EF4-FFF2-40B4-BE49-F238E27FC236}">
                <a16:creationId xmlns:a16="http://schemas.microsoft.com/office/drawing/2014/main" id="{3BCF77F5-CF2F-82C1-DEFD-B7005F0B017B}"/>
              </a:ext>
            </a:extLst>
          </p:cNvPr>
          <p:cNvSpPr txBox="1"/>
          <p:nvPr/>
        </p:nvSpPr>
        <p:spPr>
          <a:xfrm>
            <a:off x="239618" y="3284677"/>
            <a:ext cx="11514462" cy="461665"/>
          </a:xfrm>
          <a:prstGeom prst="rect">
            <a:avLst/>
          </a:prstGeom>
          <a:noFill/>
        </p:spPr>
        <p:txBody>
          <a:bodyPr wrap="square">
            <a:spAutoFit/>
          </a:bodyPr>
          <a:lstStyle/>
          <a:p>
            <a:pPr>
              <a:spcBef>
                <a:spcPts val="900"/>
              </a:spcBef>
              <a:spcAft>
                <a:spcPts val="900"/>
              </a:spcAft>
            </a:pPr>
            <a:r>
              <a:rPr lang="en-US" altLang="zh-CN" sz="2400" dirty="0" err="1">
                <a:effectLst/>
                <a:latin typeface="宋体" panose="02010600030101010101" pitchFamily="2" charset="-122"/>
                <a:ea typeface="宋体" panose="02010600030101010101" pitchFamily="2" charset="-122"/>
                <a:cs typeface="Times New Roman" panose="02020603050405020304" pitchFamily="18" charset="0"/>
              </a:rPr>
              <a:t>于是有</a:t>
            </a:r>
            <a:endParaRPr lang="zh-CN" altLang="zh-CN" sz="2400" dirty="0">
              <a:effectLst/>
              <a:latin typeface="Cambria" panose="02040503050406030204" pitchFamily="18" charset="0"/>
              <a:ea typeface="宋体" panose="02010600030101010101" pitchFamily="2" charset="-122"/>
              <a:cs typeface="Times New Roman" panose="02020603050405020304" pitchFamily="18" charset="0"/>
            </a:endParaRPr>
          </a:p>
        </p:txBody>
      </p:sp>
      <mc:AlternateContent xmlns:mc="http://schemas.openxmlformats.org/markup-compatibility/2006">
        <mc:Choice xmlns:a14="http://schemas.microsoft.com/office/drawing/2010/main" Requires="a14">
          <p:sp>
            <p:nvSpPr>
              <p:cNvPr id="7" name="文本框 6">
                <a:extLst>
                  <a:ext uri="{FF2B5EF4-FFF2-40B4-BE49-F238E27FC236}">
                    <a16:creationId xmlns:a16="http://schemas.microsoft.com/office/drawing/2014/main" id="{1F082B46-EC5E-64C2-0E9E-1A1E948EAC8D}"/>
                  </a:ext>
                </a:extLst>
              </p:cNvPr>
              <p:cNvSpPr txBox="1"/>
              <p:nvPr/>
            </p:nvSpPr>
            <p:spPr>
              <a:xfrm>
                <a:off x="-462709" y="3723423"/>
                <a:ext cx="9870196" cy="1158907"/>
              </a:xfrm>
              <a:prstGeom prst="rect">
                <a:avLst/>
              </a:prstGeom>
              <a:noFill/>
            </p:spPr>
            <p:txBody>
              <a:bodyPr wrap="square">
                <a:spAutoFit/>
              </a:bodyPr>
              <a:lstStyle/>
              <a:p>
                <a:pPr>
                  <a:spcBef>
                    <a:spcPts val="900"/>
                  </a:spcBef>
                  <a:spcAft>
                    <a:spcPts val="900"/>
                  </a:spcAft>
                </a:pPr>
                <a14:m>
                  <m:oMathPara xmlns:m="http://schemas.openxmlformats.org/officeDocument/2006/math">
                    <m:oMathParaPr>
                      <m:jc m:val="centerGroup"/>
                    </m:oMathParaPr>
                    <m:oMath xmlns:m="http://schemas.openxmlformats.org/officeDocument/2006/math">
                      <m:m>
                        <m:mPr>
                          <m:plcHide m:val="on"/>
                          <m:mcs>
                            <m:mc>
                              <m:mcPr>
                                <m:count m:val="2"/>
                                <m:mcJc m:val="center"/>
                              </m:mcPr>
                            </m:mc>
                          </m:mcs>
                          <m:ctrlPr>
                            <a:rPr lang="zh-CN" altLang="zh-CN" sz="2400" i="1" smtClean="0">
                              <a:effectLst/>
                              <a:latin typeface="Cambria Math" panose="02040503050406030204" pitchFamily="18" charset="0"/>
                              <a:ea typeface="Cambria Math" panose="02040503050406030204" pitchFamily="18" charset="0"/>
                              <a:cs typeface="Times New Roman" panose="02020603050405020304" pitchFamily="18" charset="0"/>
                            </a:rPr>
                          </m:ctrlPr>
                        </m:mPr>
                        <m:mr>
                          <m:e/>
                          <m:e>
                            <m:sSup>
                              <m:sSupPr>
                                <m:ctrlPr>
                                  <a:rPr lang="zh-CN" altLang="zh-CN" sz="2400" i="1">
                                    <a:latin typeface="Cambria Math" panose="02040503050406030204" pitchFamily="18" charset="0"/>
                                    <a:ea typeface="Cambria Math" panose="02040503050406030204" pitchFamily="18" charset="0"/>
                                    <a:cs typeface="Times New Roman" panose="02020603050405020304" pitchFamily="18" charset="0"/>
                                  </a:rPr>
                                </m:ctrlPr>
                              </m:sSupPr>
                              <m:e>
                                <m:bar>
                                  <m:barPr>
                                    <m:pos m:val="top"/>
                                    <m:ctrlPr>
                                      <a:rPr lang="zh-CN" altLang="zh-CN" sz="2400" i="1">
                                        <a:latin typeface="Cambria Math" panose="02040503050406030204" pitchFamily="18" charset="0"/>
                                        <a:ea typeface="Cambria Math" panose="02040503050406030204" pitchFamily="18" charset="0"/>
                                        <a:cs typeface="Times New Roman" panose="02020603050405020304" pitchFamily="18" charset="0"/>
                                      </a:rPr>
                                    </m:ctrlPr>
                                  </m:barPr>
                                  <m:e>
                                    <m:r>
                                      <a:rPr lang="en-US" altLang="zh-CN" sz="2400" b="1" i="1">
                                        <a:latin typeface="Cambria Math" panose="02040503050406030204" pitchFamily="18" charset="0"/>
                                        <a:cs typeface="Times New Roman" panose="02020603050405020304" pitchFamily="18" charset="0"/>
                                      </a:rPr>
                                      <m:t>𝐱</m:t>
                                    </m:r>
                                  </m:e>
                                </m:bar>
                              </m:e>
                              <m:sup>
                                <m:r>
                                  <m:rPr>
                                    <m:sty m:val="p"/>
                                  </m:rPr>
                                  <a:rPr lang="en-US" altLang="zh-CN" sz="2400">
                                    <a:latin typeface="Cambria Math" panose="02040503050406030204" pitchFamily="18" charset="0"/>
                                    <a:cs typeface="Times New Roman" panose="02020603050405020304" pitchFamily="18" charset="0"/>
                                  </a:rPr>
                                  <m:t>T</m:t>
                                </m:r>
                              </m:sup>
                            </m:sSup>
                            <m:r>
                              <a:rPr lang="en-US" altLang="zh-CN" sz="2400" b="1" i="1">
                                <a:latin typeface="Cambria Math" panose="02040503050406030204" pitchFamily="18" charset="0"/>
                                <a:cs typeface="Times New Roman" panose="02020603050405020304" pitchFamily="18" charset="0"/>
                              </a:rPr>
                              <m:t>𝐀𝐱</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sSup>
                              <m:sSup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pPr>
                              <m:e>
                                <m:bar>
                                  <m:barPr>
                                    <m:pos m:val="top"/>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barPr>
                                  <m:e>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𝐱</m:t>
                                    </m:r>
                                  </m:e>
                                </m:bar>
                              </m:e>
                              <m:sup>
                                <m:r>
                                  <m:rPr>
                                    <m:sty m:val="p"/>
                                  </m:rPr>
                                  <a:rPr lang="en-US" altLang="zh-CN" sz="2400">
                                    <a:effectLst/>
                                    <a:latin typeface="Cambria Math" panose="02040503050406030204" pitchFamily="18" charset="0"/>
                                    <a:ea typeface="宋体" panose="02010600030101010101" pitchFamily="2" charset="-122"/>
                                    <a:cs typeface="Times New Roman" panose="02020603050405020304" pitchFamily="18" charset="0"/>
                                  </a:rPr>
                                  <m:t>T</m:t>
                                </m:r>
                              </m:sup>
                            </m:sSup>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𝜆</m:t>
                            </m:r>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𝐱</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𝜆</m:t>
                            </m:r>
                            <m:sSup>
                              <m:sSup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pPr>
                              <m:e>
                                <m:bar>
                                  <m:barPr>
                                    <m:pos m:val="top"/>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barPr>
                                  <m:e>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𝐱</m:t>
                                    </m:r>
                                  </m:e>
                                </m:bar>
                              </m:e>
                              <m:sup>
                                <m:r>
                                  <m:rPr>
                                    <m:sty m:val="p"/>
                                  </m:rPr>
                                  <a:rPr lang="en-US" altLang="zh-CN" sz="2400">
                                    <a:effectLst/>
                                    <a:latin typeface="Cambria Math" panose="02040503050406030204" pitchFamily="18" charset="0"/>
                                    <a:ea typeface="宋体" panose="02010600030101010101" pitchFamily="2" charset="-122"/>
                                    <a:cs typeface="Times New Roman" panose="02020603050405020304" pitchFamily="18" charset="0"/>
                                  </a:rPr>
                                  <m:t>T</m:t>
                                </m:r>
                              </m:sup>
                            </m:sSup>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𝐱</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e>
                        </m:mr>
                        <m:mr>
                          <m:e/>
                          <m:e>
                            <m:r>
                              <a:rPr lang="zh-CN" altLang="en-US" sz="2400" b="1" i="1" smtClean="0">
                                <a:effectLst/>
                                <a:latin typeface="Cambria Math" panose="02040503050406030204" pitchFamily="18" charset="0"/>
                                <a:ea typeface="宋体" panose="02010600030101010101" pitchFamily="2" charset="-122"/>
                                <a:cs typeface="Times New Roman" panose="02020603050405020304" pitchFamily="18" charset="0"/>
                              </a:rPr>
                              <m:t>                                              </m:t>
                            </m:r>
                            <m:sSup>
                              <m:sSupPr>
                                <m:ctrlPr>
                                  <a:rPr lang="zh-CN" altLang="zh-CN" sz="2400" i="1">
                                    <a:latin typeface="Cambria Math" panose="02040503050406030204" pitchFamily="18" charset="0"/>
                                    <a:ea typeface="Cambria Math" panose="02040503050406030204" pitchFamily="18" charset="0"/>
                                    <a:cs typeface="Times New Roman" panose="02020603050405020304" pitchFamily="18" charset="0"/>
                                  </a:rPr>
                                </m:ctrlPr>
                              </m:sSupPr>
                              <m:e>
                                <m:bar>
                                  <m:barPr>
                                    <m:pos m:val="top"/>
                                    <m:ctrlPr>
                                      <a:rPr lang="zh-CN" altLang="zh-CN" sz="2400" i="1">
                                        <a:latin typeface="Cambria Math" panose="02040503050406030204" pitchFamily="18" charset="0"/>
                                        <a:ea typeface="Cambria Math" panose="02040503050406030204" pitchFamily="18" charset="0"/>
                                        <a:cs typeface="Times New Roman" panose="02020603050405020304" pitchFamily="18" charset="0"/>
                                      </a:rPr>
                                    </m:ctrlPr>
                                  </m:barPr>
                                  <m:e>
                                    <m:r>
                                      <a:rPr lang="en-US" altLang="zh-CN" sz="2400" b="1" i="1">
                                        <a:latin typeface="Cambria Math" panose="02040503050406030204" pitchFamily="18" charset="0"/>
                                        <a:cs typeface="Times New Roman" panose="02020603050405020304" pitchFamily="18" charset="0"/>
                                      </a:rPr>
                                      <m:t>𝐱</m:t>
                                    </m:r>
                                  </m:e>
                                </m:bar>
                              </m:e>
                              <m:sup>
                                <m:r>
                                  <m:rPr>
                                    <m:sty m:val="p"/>
                                  </m:rPr>
                                  <a:rPr lang="en-US" altLang="zh-CN" sz="2400">
                                    <a:latin typeface="Cambria Math" panose="02040503050406030204" pitchFamily="18" charset="0"/>
                                    <a:cs typeface="Times New Roman" panose="02020603050405020304" pitchFamily="18" charset="0"/>
                                  </a:rPr>
                                  <m:t>T</m:t>
                                </m:r>
                              </m:sup>
                            </m:sSup>
                            <m:r>
                              <a:rPr lang="en-US" altLang="zh-CN" sz="2400" b="1" i="1">
                                <a:latin typeface="Cambria Math" panose="02040503050406030204" pitchFamily="18" charset="0"/>
                                <a:cs typeface="Times New Roman" panose="02020603050405020304" pitchFamily="18" charset="0"/>
                              </a:rPr>
                              <m:t>𝐀𝐱</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sSup>
                              <m:sSupPr>
                                <m:ctrlPr>
                                  <a:rPr lang="en-US" altLang="zh-CN" sz="2400" b="0" i="1" smtClean="0">
                                    <a:effectLst/>
                                    <a:latin typeface="Cambria Math" panose="02040503050406030204" pitchFamily="18" charset="0"/>
                                    <a:ea typeface="宋体" panose="02010600030101010101" pitchFamily="2" charset="-122"/>
                                    <a:cs typeface="Times New Roman" panose="02020603050405020304" pitchFamily="18" charset="0"/>
                                  </a:rPr>
                                </m:ctrlPr>
                              </m:sSupPr>
                              <m:e>
                                <m:d>
                                  <m:dPr>
                                    <m:ctrlP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ctrlPr>
                                  </m:dPr>
                                  <m:e>
                                    <m:sSup>
                                      <m:sSup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𝐀</m:t>
                                        </m:r>
                                      </m:e>
                                      <m:sup>
                                        <m:r>
                                          <m:rPr>
                                            <m:sty m:val="p"/>
                                          </m:rPr>
                                          <a:rPr lang="en-US" altLang="zh-CN" sz="2400">
                                            <a:effectLst/>
                                            <a:latin typeface="Cambria Math" panose="02040503050406030204" pitchFamily="18" charset="0"/>
                                            <a:ea typeface="宋体" panose="02010600030101010101" pitchFamily="2" charset="-122"/>
                                            <a:cs typeface="Times New Roman" panose="02020603050405020304" pitchFamily="18" charset="0"/>
                                          </a:rPr>
                                          <m:t>T</m:t>
                                        </m:r>
                                      </m:sup>
                                    </m:sSup>
                                    <m:bar>
                                      <m:barPr>
                                        <m:pos m:val="top"/>
                                        <m:ctrlPr>
                                          <a:rPr lang="zh-CN" altLang="zh-CN" sz="2400" i="1">
                                            <a:latin typeface="Cambria Math" panose="02040503050406030204" pitchFamily="18" charset="0"/>
                                            <a:ea typeface="Cambria Math" panose="02040503050406030204" pitchFamily="18" charset="0"/>
                                            <a:cs typeface="Times New Roman" panose="02020603050405020304" pitchFamily="18" charset="0"/>
                                          </a:rPr>
                                        </m:ctrlPr>
                                      </m:barPr>
                                      <m:e>
                                        <m:r>
                                          <a:rPr lang="en-US" altLang="zh-CN" sz="2400" b="1" i="1">
                                            <a:latin typeface="Cambria Math" panose="02040503050406030204" pitchFamily="18" charset="0"/>
                                            <a:cs typeface="Times New Roman" panose="02020603050405020304" pitchFamily="18" charset="0"/>
                                          </a:rPr>
                                          <m:t>𝐱</m:t>
                                        </m:r>
                                      </m:e>
                                    </m:bar>
                                  </m:e>
                                </m:d>
                              </m:e>
                              <m:sup>
                                <m:r>
                                  <m:rPr>
                                    <m:sty m:val="p"/>
                                  </m:rPr>
                                  <a:rPr lang="en-US" altLang="zh-CN" sz="2400" b="0" i="0" smtClean="0">
                                    <a:effectLst/>
                                    <a:latin typeface="Cambria Math" panose="02040503050406030204" pitchFamily="18" charset="0"/>
                                    <a:ea typeface="宋体" panose="02010600030101010101" pitchFamily="2" charset="-122"/>
                                    <a:cs typeface="Times New Roman" panose="02020603050405020304" pitchFamily="18" charset="0"/>
                                  </a:rPr>
                                  <m:t>T</m:t>
                                </m:r>
                              </m:sup>
                            </m:sSup>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𝐱</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0" smtClean="0">
                                <a:effectLst/>
                                <a:latin typeface="Cambria Math" panose="02040503050406030204" pitchFamily="18" charset="0"/>
                                <a:ea typeface="宋体" panose="02010600030101010101" pitchFamily="2" charset="-122"/>
                                <a:cs typeface="Times New Roman" panose="02020603050405020304" pitchFamily="18" charset="0"/>
                              </a:rPr>
                              <m:t>𝐀</m:t>
                            </m:r>
                            <m:bar>
                              <m:barPr>
                                <m:pos m:val="top"/>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barPr>
                              <m:e>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𝐱</m:t>
                                </m:r>
                              </m:e>
                            </m:bar>
                            <m:sSup>
                              <m:sSup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e>
                              <m:sup>
                                <m:r>
                                  <m:rPr>
                                    <m:sty m:val="p"/>
                                  </m:rPr>
                                  <a:rPr lang="en-US" altLang="zh-CN" sz="2400">
                                    <a:effectLst/>
                                    <a:latin typeface="Cambria Math" panose="02040503050406030204" pitchFamily="18" charset="0"/>
                                    <a:ea typeface="宋体" panose="02010600030101010101" pitchFamily="2" charset="-122"/>
                                    <a:cs typeface="Times New Roman" panose="02020603050405020304" pitchFamily="18" charset="0"/>
                                  </a:rPr>
                                  <m:t>T</m:t>
                                </m:r>
                              </m:sup>
                            </m:sSup>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𝐱</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bar>
                              <m:barPr>
                                <m:pos m:val="top"/>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bar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𝜆</m:t>
                                </m:r>
                              </m:e>
                            </m:bar>
                            <m:bar>
                              <m:barPr>
                                <m:pos m:val="top"/>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barPr>
                              <m:e>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𝐱</m:t>
                                </m:r>
                              </m:e>
                            </m:bar>
                            <m:sSup>
                              <m:sSup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e>
                              <m:sup>
                                <m:r>
                                  <m:rPr>
                                    <m:sty m:val="p"/>
                                  </m:rPr>
                                  <a:rPr lang="en-US" altLang="zh-CN" sz="2400">
                                    <a:effectLst/>
                                    <a:latin typeface="Cambria Math" panose="02040503050406030204" pitchFamily="18" charset="0"/>
                                    <a:ea typeface="宋体" panose="02010600030101010101" pitchFamily="2" charset="-122"/>
                                    <a:cs typeface="Times New Roman" panose="02020603050405020304" pitchFamily="18" charset="0"/>
                                  </a:rPr>
                                  <m:t>T</m:t>
                                </m:r>
                              </m:sup>
                            </m:sSup>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𝐱</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bar>
                              <m:barPr>
                                <m:pos m:val="top"/>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bar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𝜆</m:t>
                                </m:r>
                              </m:e>
                            </m:bar>
                            <m:sSup>
                              <m:sSup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pPr>
                              <m:e>
                                <m:bar>
                                  <m:barPr>
                                    <m:pos m:val="top"/>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barPr>
                                  <m:e>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𝐱</m:t>
                                    </m:r>
                                  </m:e>
                                </m:bar>
                              </m:e>
                              <m:sup>
                                <m:r>
                                  <m:rPr>
                                    <m:sty m:val="p"/>
                                  </m:rPr>
                                  <a:rPr lang="en-US" altLang="zh-CN" sz="2400">
                                    <a:effectLst/>
                                    <a:latin typeface="Cambria Math" panose="02040503050406030204" pitchFamily="18" charset="0"/>
                                    <a:ea typeface="宋体" panose="02010600030101010101" pitchFamily="2" charset="-122"/>
                                    <a:cs typeface="Times New Roman" panose="02020603050405020304" pitchFamily="18" charset="0"/>
                                  </a:rPr>
                                  <m:t>T</m:t>
                                </m:r>
                              </m:sup>
                            </m:sSup>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𝐱</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e>
                        </m:mr>
                      </m:m>
                    </m:oMath>
                  </m:oMathPara>
                </a14:m>
                <a:endParaRPr lang="zh-CN" altLang="zh-CN" sz="2400" dirty="0">
                  <a:effectLst/>
                  <a:latin typeface="Cambria" panose="02040503050406030204" pitchFamily="18" charset="0"/>
                  <a:ea typeface="宋体" panose="02010600030101010101" pitchFamily="2" charset="-122"/>
                  <a:cs typeface="Times New Roman" panose="02020603050405020304" pitchFamily="18" charset="0"/>
                </a:endParaRPr>
              </a:p>
            </p:txBody>
          </p:sp>
        </mc:Choice>
        <mc:Fallback>
          <p:sp>
            <p:nvSpPr>
              <p:cNvPr id="7" name="文本框 6">
                <a:extLst>
                  <a:ext uri="{FF2B5EF4-FFF2-40B4-BE49-F238E27FC236}">
                    <a16:creationId xmlns:a16="http://schemas.microsoft.com/office/drawing/2014/main" id="{1F082B46-EC5E-64C2-0E9E-1A1E948EAC8D}"/>
                  </a:ext>
                </a:extLst>
              </p:cNvPr>
              <p:cNvSpPr txBox="1">
                <a:spLocks noRot="1" noChangeAspect="1" noMove="1" noResize="1" noEditPoints="1" noAdjustHandles="1" noChangeArrowheads="1" noChangeShapeType="1" noTextEdit="1"/>
              </p:cNvSpPr>
              <p:nvPr/>
            </p:nvSpPr>
            <p:spPr>
              <a:xfrm>
                <a:off x="-462709" y="3723423"/>
                <a:ext cx="9870196" cy="1158907"/>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04641684-6E6E-0A83-CC52-2F2EB4D6AFEC}"/>
                  </a:ext>
                </a:extLst>
              </p:cNvPr>
              <p:cNvSpPr txBox="1"/>
              <p:nvPr/>
            </p:nvSpPr>
            <p:spPr>
              <a:xfrm>
                <a:off x="239618" y="4803947"/>
                <a:ext cx="11514462" cy="1677895"/>
              </a:xfrm>
              <a:prstGeom prst="rect">
                <a:avLst/>
              </a:prstGeom>
              <a:noFill/>
            </p:spPr>
            <p:txBody>
              <a:bodyPr wrap="square">
                <a:spAutoFit/>
              </a:bodyPr>
              <a:lstStyle/>
              <a:p>
                <a:pPr>
                  <a:spcBef>
                    <a:spcPts val="900"/>
                  </a:spcBef>
                  <a:spcAft>
                    <a:spcPts val="900"/>
                  </a:spcAft>
                </a:pPr>
                <a:r>
                  <a:rPr lang="en-US" altLang="zh-CN" sz="2400" dirty="0" err="1">
                    <a:effectLst/>
                    <a:latin typeface="宋体" panose="02010600030101010101" pitchFamily="2" charset="-122"/>
                    <a:ea typeface="宋体" panose="02010600030101010101" pitchFamily="2" charset="-122"/>
                    <a:cs typeface="Times New Roman" panose="02020603050405020304" pitchFamily="18" charset="0"/>
                  </a:rPr>
                  <a:t>两式相减得</a:t>
                </a:r>
                <a:endParaRPr lang="zh-CN" altLang="zh-CN" sz="2400" dirty="0">
                  <a:effectLst/>
                  <a:latin typeface="Cambria" panose="02040503050406030204" pitchFamily="18" charset="0"/>
                  <a:ea typeface="宋体" panose="02010600030101010101" pitchFamily="2" charset="-122"/>
                  <a:cs typeface="Times New Roman" panose="02020603050405020304" pitchFamily="18" charset="0"/>
                </a:endParaRPr>
              </a:p>
              <a:p>
                <a:pPr>
                  <a:spcBef>
                    <a:spcPts val="900"/>
                  </a:spcBef>
                  <a:spcAft>
                    <a:spcPts val="900"/>
                  </a:spcAft>
                </a:pPr>
                <a14:m>
                  <m:oMathPara xmlns:m="http://schemas.openxmlformats.org/officeDocument/2006/math">
                    <m:oMathParaPr>
                      <m:jc m:val="centerGroup"/>
                    </m:oMathParaPr>
                    <m:oMath xmlns:m="http://schemas.openxmlformats.org/officeDocument/2006/math">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𝜆</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bar>
                        <m:barPr>
                          <m:pos m:val="top"/>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bar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𝜆</m:t>
                          </m:r>
                        </m:e>
                      </m:ba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sSup>
                        <m:sSup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pPr>
                        <m:e>
                          <m:bar>
                            <m:barPr>
                              <m:pos m:val="top"/>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barPr>
                            <m:e>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𝐱</m:t>
                              </m:r>
                            </m:e>
                          </m:bar>
                        </m:e>
                        <m:sup>
                          <m:r>
                            <m:rPr>
                              <m:sty m:val="p"/>
                            </m:rPr>
                            <a:rPr lang="en-US" altLang="zh-CN" sz="2400">
                              <a:effectLst/>
                              <a:latin typeface="Cambria Math" panose="02040503050406030204" pitchFamily="18" charset="0"/>
                              <a:ea typeface="宋体" panose="02010600030101010101" pitchFamily="2" charset="-122"/>
                              <a:cs typeface="Times New Roman" panose="02020603050405020304" pitchFamily="18" charset="0"/>
                            </a:rPr>
                            <m:t>T</m:t>
                          </m:r>
                        </m:sup>
                      </m:sSup>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𝐱</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=0,</m:t>
                      </m:r>
                    </m:oMath>
                  </m:oMathPara>
                </a14:m>
                <a:endParaRPr lang="zh-CN" altLang="zh-CN" sz="2400" dirty="0">
                  <a:effectLst/>
                  <a:latin typeface="Cambria" panose="02040503050406030204" pitchFamily="18" charset="0"/>
                  <a:ea typeface="宋体" panose="02010600030101010101" pitchFamily="2" charset="-122"/>
                  <a:cs typeface="Times New Roman" panose="02020603050405020304" pitchFamily="18" charset="0"/>
                </a:endParaRPr>
              </a:p>
              <a:p>
                <a:pPr>
                  <a:spcBef>
                    <a:spcPts val="900"/>
                  </a:spcBef>
                  <a:spcAft>
                    <a:spcPts val="900"/>
                  </a:spcAft>
                </a:pP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但特征向量 </a:t>
                </a:r>
                <a14:m>
                  <m:oMath xmlns:m="http://schemas.openxmlformats.org/officeDocument/2006/math">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𝐱</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𝟎</m:t>
                    </m:r>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从而 </a:t>
                </a:r>
                <a14:m>
                  <m:oMath xmlns:m="http://schemas.openxmlformats.org/officeDocument/2006/math">
                    <m:sSup>
                      <m:sSup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pPr>
                      <m:e>
                        <m:bar>
                          <m:barPr>
                            <m:pos m:val="top"/>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barPr>
                          <m:e>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𝐱</m:t>
                            </m:r>
                          </m:e>
                        </m:bar>
                      </m:e>
                      <m:sup>
                        <m:r>
                          <m:rPr>
                            <m:sty m:val="p"/>
                          </m:rPr>
                          <a:rPr lang="en-US" altLang="zh-CN" sz="2400">
                            <a:effectLst/>
                            <a:latin typeface="Cambria Math" panose="02040503050406030204" pitchFamily="18" charset="0"/>
                            <a:ea typeface="宋体" panose="02010600030101010101" pitchFamily="2" charset="-122"/>
                            <a:cs typeface="Times New Roman" panose="02020603050405020304" pitchFamily="18" charset="0"/>
                          </a:rPr>
                          <m:t>T</m:t>
                        </m:r>
                      </m:sup>
                    </m:sSup>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𝐱</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&gt;0</m:t>
                    </m:r>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故 </a:t>
                </a:r>
                <a14:m>
                  <m:oMath xmlns:m="http://schemas.openxmlformats.org/officeDocument/2006/math">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𝜆</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bar>
                      <m:barPr>
                        <m:pos m:val="top"/>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bar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𝜆</m:t>
                        </m:r>
                      </m:e>
                    </m:ba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=0</m:t>
                    </m:r>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即 </a:t>
                </a:r>
                <a14:m>
                  <m:oMath xmlns:m="http://schemas.openxmlformats.org/officeDocument/2006/math">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𝜆</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bar>
                      <m:barPr>
                        <m:pos m:val="top"/>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bar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𝜆</m:t>
                        </m:r>
                      </m:e>
                    </m:bar>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得证 </a:t>
                </a:r>
                <a14:m>
                  <m:oMath xmlns:m="http://schemas.openxmlformats.org/officeDocument/2006/math">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𝜆</m:t>
                    </m:r>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为实数</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a:t>
                </a:r>
                <a:endParaRPr lang="zh-CN" altLang="zh-CN" sz="2400" dirty="0">
                  <a:effectLst/>
                  <a:latin typeface="Cambria" panose="02040503050406030204" pitchFamily="18" charset="0"/>
                  <a:ea typeface="宋体" panose="02010600030101010101" pitchFamily="2" charset="-122"/>
                  <a:cs typeface="Times New Roman" panose="02020603050405020304" pitchFamily="18" charset="0"/>
                </a:endParaRPr>
              </a:p>
            </p:txBody>
          </p:sp>
        </mc:Choice>
        <mc:Fallback xmlns="">
          <p:sp>
            <p:nvSpPr>
              <p:cNvPr id="8" name="文本框 7">
                <a:extLst>
                  <a:ext uri="{FF2B5EF4-FFF2-40B4-BE49-F238E27FC236}">
                    <a16:creationId xmlns:a16="http://schemas.microsoft.com/office/drawing/2014/main" id="{04641684-6E6E-0A83-CC52-2F2EB4D6AFEC}"/>
                  </a:ext>
                </a:extLst>
              </p:cNvPr>
              <p:cNvSpPr txBox="1">
                <a:spLocks noRot="1" noChangeAspect="1" noMove="1" noResize="1" noEditPoints="1" noAdjustHandles="1" noChangeArrowheads="1" noChangeShapeType="1" noTextEdit="1"/>
              </p:cNvSpPr>
              <p:nvPr/>
            </p:nvSpPr>
            <p:spPr>
              <a:xfrm>
                <a:off x="239618" y="4803947"/>
                <a:ext cx="11514462" cy="1677895"/>
              </a:xfrm>
              <a:prstGeom prst="rect">
                <a:avLst/>
              </a:prstGeom>
              <a:blipFill>
                <a:blip r:embed="rId4"/>
                <a:stretch>
                  <a:fillRect l="-771" t="-3759" b="-676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249331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文本框 2">
                <a:extLst>
                  <a:ext uri="{FF2B5EF4-FFF2-40B4-BE49-F238E27FC236}">
                    <a16:creationId xmlns:a16="http://schemas.microsoft.com/office/drawing/2014/main" id="{2A817414-1E32-F9AF-62FF-A85AB57098B2}"/>
                  </a:ext>
                </a:extLst>
              </p:cNvPr>
              <p:cNvSpPr txBox="1"/>
              <p:nvPr/>
            </p:nvSpPr>
            <p:spPr>
              <a:xfrm>
                <a:off x="429657" y="971181"/>
                <a:ext cx="10884665" cy="5273944"/>
              </a:xfrm>
              <a:prstGeom prst="rect">
                <a:avLst/>
              </a:prstGeom>
              <a:noFill/>
            </p:spPr>
            <p:txBody>
              <a:bodyPr wrap="square">
                <a:spAutoFit/>
              </a:bodyPr>
              <a:lstStyle/>
              <a:p>
                <a:pPr>
                  <a:lnSpc>
                    <a:spcPct val="150000"/>
                  </a:lnSpc>
                  <a:spcBef>
                    <a:spcPts val="900"/>
                  </a:spcBef>
                  <a:spcAft>
                    <a:spcPts val="900"/>
                  </a:spcAft>
                </a:pPr>
                <a:r>
                  <a:rPr lang="zh-CN" altLang="zh-CN" sz="2400" b="1" dirty="0">
                    <a:solidFill>
                      <a:srgbClr val="0070C0"/>
                    </a:solidFill>
                    <a:effectLst/>
                    <a:latin typeface="Cambria" panose="02040503050406030204" pitchFamily="18" charset="0"/>
                    <a:ea typeface="宋体" panose="02010600030101010101" pitchFamily="2" charset="-122"/>
                    <a:cs typeface="Times New Roman" panose="02020603050405020304" pitchFamily="18" charset="0"/>
                  </a:rPr>
                  <a:t>定理 </a:t>
                </a:r>
                <a:r>
                  <a:rPr lang="en-US" altLang="zh-CN" sz="2400" b="1" dirty="0">
                    <a:solidFill>
                      <a:srgbClr val="0070C0"/>
                    </a:solidFill>
                    <a:effectLst/>
                    <a:latin typeface="Cambria" panose="02040503050406030204" pitchFamily="18" charset="0"/>
                    <a:ea typeface="宋体" panose="02010600030101010101" pitchFamily="2" charset="-122"/>
                    <a:cs typeface="Times New Roman" panose="02020603050405020304" pitchFamily="18" charset="0"/>
                  </a:rPr>
                  <a:t>6.3.2</a:t>
                </a:r>
                <a:r>
                  <a:rPr lang="en-US" altLang="zh-CN" sz="2400" dirty="0">
                    <a:solidFill>
                      <a:srgbClr val="0070C0"/>
                    </a:solidFill>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实对称矩阵 </a:t>
                </a:r>
                <a14:m>
                  <m:oMath xmlns:m="http://schemas.openxmlformats.org/officeDocument/2006/math">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𝐀</m:t>
                    </m:r>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对应于不同特征值的特征向量是正交的</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endParaRPr lang="zh-CN" altLang="zh-CN" sz="2400" dirty="0">
                  <a:effectLst/>
                  <a:latin typeface="Cambria" panose="02040503050406030204" pitchFamily="18" charset="0"/>
                  <a:ea typeface="宋体" panose="02010600030101010101" pitchFamily="2" charset="-122"/>
                  <a:cs typeface="Times New Roman" panose="02020603050405020304" pitchFamily="18" charset="0"/>
                </a:endParaRPr>
              </a:p>
              <a:p>
                <a:pPr>
                  <a:lnSpc>
                    <a:spcPct val="150000"/>
                  </a:lnSpc>
                  <a:spcBef>
                    <a:spcPts val="900"/>
                  </a:spcBef>
                  <a:spcAft>
                    <a:spcPts val="900"/>
                  </a:spcAft>
                </a:pPr>
                <a:r>
                  <a:rPr lang="zh-CN" altLang="zh-CN" sz="2400" dirty="0">
                    <a:solidFill>
                      <a:srgbClr val="0070C0"/>
                    </a:solidFill>
                    <a:effectLst/>
                    <a:latin typeface="Cambria" panose="02040503050406030204" pitchFamily="18" charset="0"/>
                    <a:ea typeface="宋体" panose="02010600030101010101" pitchFamily="2" charset="-122"/>
                    <a:cs typeface="Times New Roman" panose="02020603050405020304" pitchFamily="18" charset="0"/>
                  </a:rPr>
                  <a:t>证</a:t>
                </a:r>
                <a:r>
                  <a:rPr lang="en-US" altLang="zh-CN" sz="2400" dirty="0">
                    <a:solidFill>
                      <a:srgbClr val="0070C0"/>
                    </a:solidFill>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设 </a:t>
                </a:r>
                <a14:m>
                  <m:oMath xmlns:m="http://schemas.openxmlformats.org/officeDocument/2006/math">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𝐀</m:t>
                    </m:r>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𝐱</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sub>
                    </m:s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𝜆</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sub>
                    </m:sSub>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𝐱</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sub>
                    </m:sSub>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14:m>
                  <m:oMath xmlns:m="http://schemas.openxmlformats.org/officeDocument/2006/math">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𝐀</m:t>
                    </m:r>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𝐱</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2</m:t>
                        </m:r>
                      </m:sub>
                    </m:s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𝜆</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2</m:t>
                        </m:r>
                      </m:sub>
                    </m:sSub>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𝐱</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2</m:t>
                        </m:r>
                      </m:sub>
                    </m:sSub>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14:m>
                  <m:oMath xmlns:m="http://schemas.openxmlformats.org/officeDocument/2006/math">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𝜆</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sub>
                    </m:s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𝜆</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2</m:t>
                        </m:r>
                      </m:sub>
                    </m:sSub>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a:t>
                </a:r>
                <a:endParaRPr lang="zh-CN" altLang="zh-CN" sz="2400" dirty="0">
                  <a:effectLst/>
                  <a:latin typeface="Cambria" panose="02040503050406030204" pitchFamily="18" charset="0"/>
                  <a:ea typeface="宋体" panose="02010600030101010101" pitchFamily="2" charset="-122"/>
                  <a:cs typeface="Times New Roman" panose="02020603050405020304" pitchFamily="18" charset="0"/>
                </a:endParaRPr>
              </a:p>
              <a:p>
                <a:pPr indent="304800">
                  <a:lnSpc>
                    <a:spcPct val="150000"/>
                  </a:lnSpc>
                  <a:spcBef>
                    <a:spcPts val="900"/>
                  </a:spcBef>
                  <a:spcAft>
                    <a:spcPts val="900"/>
                  </a:spcAft>
                </a:pPr>
                <a:r>
                  <a:rPr lang="zh-CN" altLang="en-US"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因 </a:t>
                </a:r>
                <a14:m>
                  <m:oMath xmlns:m="http://schemas.openxmlformats.org/officeDocument/2006/math">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𝐀</m:t>
                    </m:r>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对称</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故 </a:t>
                </a:r>
                <a14:m>
                  <m:oMath xmlns:m="http://schemas.openxmlformats.org/officeDocument/2006/math">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𝜆</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sub>
                    </m:sSub>
                    <m:sSubSup>
                      <m:sSubSup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400" b="1" i="0" smtClean="0">
                            <a:effectLst/>
                            <a:latin typeface="Cambria Math" panose="02040503050406030204" pitchFamily="18" charset="0"/>
                            <a:ea typeface="Cambria Math" panose="02040503050406030204" pitchFamily="18" charset="0"/>
                            <a:cs typeface="Times New Roman" panose="02020603050405020304" pitchFamily="18" charset="0"/>
                          </a:rPr>
                          <m:t>𝐱</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sub>
                      <m:sup>
                        <m:r>
                          <m:rPr>
                            <m:sty m:val="p"/>
                          </m:rPr>
                          <a:rPr lang="en-US" altLang="zh-CN" sz="2400">
                            <a:effectLst/>
                            <a:latin typeface="Cambria Math" panose="02040503050406030204" pitchFamily="18" charset="0"/>
                            <a:ea typeface="宋体" panose="02010600030101010101" pitchFamily="2" charset="-122"/>
                            <a:cs typeface="Times New Roman" panose="02020603050405020304" pitchFamily="18" charset="0"/>
                          </a:rPr>
                          <m:t>T</m:t>
                        </m:r>
                      </m:sup>
                    </m:sSubSup>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𝜆</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sub>
                    </m:sSub>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b="1">
                            <a:latin typeface="Cambria Math" panose="02040503050406030204" pitchFamily="18" charset="0"/>
                            <a:ea typeface="Cambria Math" panose="02040503050406030204" pitchFamily="18" charset="0"/>
                            <a:cs typeface="Times New Roman" panose="02020603050405020304" pitchFamily="18" charset="0"/>
                          </a:rPr>
                          <m:t>𝐱</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sub>
                    </m:sSub>
                    <m:sSup>
                      <m:sSup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e>
                      <m:sup>
                        <m:r>
                          <m:rPr>
                            <m:sty m:val="p"/>
                          </m:rPr>
                          <a:rPr lang="en-US" altLang="zh-CN" sz="2400">
                            <a:effectLst/>
                            <a:latin typeface="Cambria Math" panose="02040503050406030204" pitchFamily="18" charset="0"/>
                            <a:ea typeface="宋体" panose="02010600030101010101" pitchFamily="2" charset="-122"/>
                            <a:cs typeface="Times New Roman" panose="02020603050405020304" pitchFamily="18" charset="0"/>
                          </a:rPr>
                          <m:t>T</m:t>
                        </m:r>
                      </m:sup>
                    </m:sSup>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0" smtClean="0">
                        <a:latin typeface="Cambria Math" panose="02040503050406030204" pitchFamily="18" charset="0"/>
                        <a:cs typeface="Times New Roman" panose="02020603050405020304" pitchFamily="18" charset="0"/>
                      </a:rPr>
                      <m:t>𝐀</m:t>
                    </m:r>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b="1">
                            <a:latin typeface="Cambria Math" panose="02040503050406030204" pitchFamily="18" charset="0"/>
                            <a:ea typeface="Cambria Math" panose="02040503050406030204" pitchFamily="18" charset="0"/>
                            <a:cs typeface="Times New Roman" panose="02020603050405020304" pitchFamily="18" charset="0"/>
                          </a:rPr>
                          <m:t>𝐱</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sub>
                    </m:sSub>
                    <m:sSup>
                      <m:sSup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e>
                      <m:sup>
                        <m:r>
                          <m:rPr>
                            <m:sty m:val="p"/>
                          </m:rPr>
                          <a:rPr lang="en-US" altLang="zh-CN" sz="2400">
                            <a:effectLst/>
                            <a:latin typeface="Cambria Math" panose="02040503050406030204" pitchFamily="18" charset="0"/>
                            <a:ea typeface="宋体" panose="02010600030101010101" pitchFamily="2" charset="-122"/>
                            <a:cs typeface="Times New Roman" panose="02020603050405020304" pitchFamily="18" charset="0"/>
                          </a:rPr>
                          <m:t>T</m:t>
                        </m:r>
                      </m:sup>
                    </m:sSup>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400" b="1">
                            <a:latin typeface="Cambria Math" panose="02040503050406030204" pitchFamily="18" charset="0"/>
                            <a:ea typeface="Cambria Math" panose="02040503050406030204" pitchFamily="18" charset="0"/>
                            <a:cs typeface="Times New Roman" panose="02020603050405020304" pitchFamily="18" charset="0"/>
                          </a:rPr>
                          <m:t>𝐱</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sub>
                      <m:sup>
                        <m:r>
                          <m:rPr>
                            <m:sty m:val="p"/>
                          </m:rPr>
                          <a:rPr lang="en-US" altLang="zh-CN" sz="2400">
                            <a:effectLst/>
                            <a:latin typeface="Cambria Math" panose="02040503050406030204" pitchFamily="18" charset="0"/>
                            <a:ea typeface="宋体" panose="02010600030101010101" pitchFamily="2" charset="-122"/>
                            <a:cs typeface="Times New Roman" panose="02020603050405020304" pitchFamily="18" charset="0"/>
                          </a:rPr>
                          <m:t>T</m:t>
                        </m:r>
                      </m:sup>
                    </m:sSubSup>
                    <m:sSup>
                      <m:sSup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b="1" i="0" smtClean="0">
                            <a:effectLst/>
                            <a:latin typeface="Cambria Math" panose="02040503050406030204" pitchFamily="18" charset="0"/>
                            <a:ea typeface="Cambria Math" panose="02040503050406030204" pitchFamily="18" charset="0"/>
                            <a:cs typeface="Times New Roman" panose="02020603050405020304" pitchFamily="18" charset="0"/>
                          </a:rPr>
                          <m:t>𝐀</m:t>
                        </m:r>
                      </m:e>
                      <m:sup>
                        <m:r>
                          <m:rPr>
                            <m:sty m:val="p"/>
                          </m:rPr>
                          <a:rPr lang="en-US" altLang="zh-CN" sz="2400">
                            <a:effectLst/>
                            <a:latin typeface="Cambria Math" panose="02040503050406030204" pitchFamily="18" charset="0"/>
                            <a:ea typeface="宋体" panose="02010600030101010101" pitchFamily="2" charset="-122"/>
                            <a:cs typeface="Times New Roman" panose="02020603050405020304" pitchFamily="18" charset="0"/>
                          </a:rPr>
                          <m:t>T</m:t>
                        </m:r>
                      </m:sup>
                    </m:sSup>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400" b="1">
                            <a:latin typeface="Cambria Math" panose="02040503050406030204" pitchFamily="18" charset="0"/>
                            <a:ea typeface="Cambria Math" panose="02040503050406030204" pitchFamily="18" charset="0"/>
                            <a:cs typeface="Times New Roman" panose="02020603050405020304" pitchFamily="18" charset="0"/>
                          </a:rPr>
                          <m:t>𝐱</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sub>
                      <m:sup>
                        <m:r>
                          <m:rPr>
                            <m:sty m:val="p"/>
                          </m:rPr>
                          <a:rPr lang="en-US" altLang="zh-CN" sz="2400">
                            <a:effectLst/>
                            <a:latin typeface="Cambria Math" panose="02040503050406030204" pitchFamily="18" charset="0"/>
                            <a:ea typeface="宋体" panose="02010600030101010101" pitchFamily="2" charset="-122"/>
                            <a:cs typeface="Times New Roman" panose="02020603050405020304" pitchFamily="18" charset="0"/>
                          </a:rPr>
                          <m:t>T</m:t>
                        </m:r>
                      </m:sup>
                    </m:sSubSup>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𝐀</m:t>
                    </m:r>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于是</a:t>
                </a:r>
              </a:p>
              <a:p>
                <a:pPr>
                  <a:lnSpc>
                    <a:spcPct val="150000"/>
                  </a:lnSpc>
                  <a:spcBef>
                    <a:spcPts val="900"/>
                  </a:spcBef>
                  <a:spcAft>
                    <a:spcPts val="900"/>
                  </a:spcAft>
                </a:pPr>
                <a14:m>
                  <m:oMathPara xmlns:m="http://schemas.openxmlformats.org/officeDocument/2006/math">
                    <m:oMathParaPr>
                      <m:jc m:val="centerGroup"/>
                    </m:oMathParaPr>
                    <m:oMath xmlns:m="http://schemas.openxmlformats.org/officeDocument/2006/math">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𝜆</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sub>
                      </m:sSub>
                      <m:sSubSup>
                        <m:sSubSup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400" b="1">
                              <a:latin typeface="Cambria Math" panose="02040503050406030204" pitchFamily="18" charset="0"/>
                              <a:ea typeface="Cambria Math" panose="02040503050406030204" pitchFamily="18" charset="0"/>
                              <a:cs typeface="Times New Roman" panose="02020603050405020304" pitchFamily="18" charset="0"/>
                            </a:rPr>
                            <m:t>𝐱</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sub>
                        <m:sup>
                          <m:r>
                            <m:rPr>
                              <m:sty m:val="p"/>
                            </m:rPr>
                            <a:rPr lang="en-US" altLang="zh-CN" sz="2400">
                              <a:effectLst/>
                              <a:latin typeface="Cambria Math" panose="02040503050406030204" pitchFamily="18" charset="0"/>
                              <a:ea typeface="宋体" panose="02010600030101010101" pitchFamily="2" charset="-122"/>
                              <a:cs typeface="Times New Roman" panose="02020603050405020304" pitchFamily="18" charset="0"/>
                            </a:rPr>
                            <m:t>T</m:t>
                          </m:r>
                        </m:sup>
                      </m:sSubSup>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𝐱</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2</m:t>
                          </m:r>
                        </m:sub>
                      </m:s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400" b="1">
                              <a:latin typeface="Cambria Math" panose="02040503050406030204" pitchFamily="18" charset="0"/>
                              <a:ea typeface="Cambria Math" panose="02040503050406030204" pitchFamily="18" charset="0"/>
                              <a:cs typeface="Times New Roman" panose="02020603050405020304" pitchFamily="18" charset="0"/>
                            </a:rPr>
                            <m:t>𝐱</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sub>
                        <m:sup>
                          <m:r>
                            <m:rPr>
                              <m:sty m:val="p"/>
                            </m:rPr>
                            <a:rPr lang="en-US" altLang="zh-CN" sz="2400">
                              <a:effectLst/>
                              <a:latin typeface="Cambria Math" panose="02040503050406030204" pitchFamily="18" charset="0"/>
                              <a:ea typeface="宋体" panose="02010600030101010101" pitchFamily="2" charset="-122"/>
                              <a:cs typeface="Times New Roman" panose="02020603050405020304" pitchFamily="18" charset="0"/>
                            </a:rPr>
                            <m:t>T</m:t>
                          </m:r>
                        </m:sup>
                      </m:sSubSup>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𝐀</m:t>
                      </m:r>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𝐱</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2</m:t>
                          </m:r>
                        </m:sub>
                      </m:s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400" b="1">
                              <a:latin typeface="Cambria Math" panose="02040503050406030204" pitchFamily="18" charset="0"/>
                              <a:ea typeface="Cambria Math" panose="02040503050406030204" pitchFamily="18" charset="0"/>
                              <a:cs typeface="Times New Roman" panose="02020603050405020304" pitchFamily="18" charset="0"/>
                            </a:rPr>
                            <m:t>𝐱</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sub>
                        <m:sup>
                          <m:r>
                            <m:rPr>
                              <m:sty m:val="p"/>
                            </m:rPr>
                            <a:rPr lang="en-US" altLang="zh-CN" sz="2400">
                              <a:effectLst/>
                              <a:latin typeface="Cambria Math" panose="02040503050406030204" pitchFamily="18" charset="0"/>
                              <a:ea typeface="宋体" panose="02010600030101010101" pitchFamily="2" charset="-122"/>
                              <a:cs typeface="Times New Roman" panose="02020603050405020304" pitchFamily="18" charset="0"/>
                            </a:rPr>
                            <m:t>T</m:t>
                          </m:r>
                        </m:sup>
                      </m:sSubSup>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𝜆</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2</m:t>
                          </m:r>
                        </m:sub>
                      </m:sSub>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𝐱</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2</m:t>
                          </m:r>
                        </m:sub>
                      </m:s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𝜆</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2</m:t>
                          </m:r>
                        </m:sub>
                      </m:sSub>
                      <m:sSubSup>
                        <m:sSubSup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400" b="1">
                              <a:latin typeface="Cambria Math" panose="02040503050406030204" pitchFamily="18" charset="0"/>
                              <a:ea typeface="Cambria Math" panose="02040503050406030204" pitchFamily="18" charset="0"/>
                              <a:cs typeface="Times New Roman" panose="02020603050405020304" pitchFamily="18" charset="0"/>
                            </a:rPr>
                            <m:t>𝐱</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sub>
                        <m:sup>
                          <m:r>
                            <m:rPr>
                              <m:sty m:val="p"/>
                            </m:rPr>
                            <a:rPr lang="en-US" altLang="zh-CN" sz="2400">
                              <a:effectLst/>
                              <a:latin typeface="Cambria Math" panose="02040503050406030204" pitchFamily="18" charset="0"/>
                              <a:ea typeface="宋体" panose="02010600030101010101" pitchFamily="2" charset="-122"/>
                              <a:cs typeface="Times New Roman" panose="02020603050405020304" pitchFamily="18" charset="0"/>
                            </a:rPr>
                            <m:t>T</m:t>
                          </m:r>
                        </m:sup>
                      </m:sSubSup>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𝐱</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2</m:t>
                          </m:r>
                        </m:sub>
                      </m:s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oMath>
                  </m:oMathPara>
                </a14:m>
                <a:endParaRPr lang="zh-CN" altLang="zh-CN" sz="2400" dirty="0">
                  <a:effectLst/>
                  <a:latin typeface="Cambria" panose="02040503050406030204" pitchFamily="18" charset="0"/>
                  <a:ea typeface="宋体" panose="02010600030101010101" pitchFamily="2" charset="-122"/>
                  <a:cs typeface="Times New Roman" panose="02020603050405020304" pitchFamily="18" charset="0"/>
                </a:endParaRPr>
              </a:p>
              <a:p>
                <a:pPr>
                  <a:lnSpc>
                    <a:spcPct val="150000"/>
                  </a:lnSpc>
                  <a:spcBef>
                    <a:spcPts val="900"/>
                  </a:spcBef>
                  <a:spcAft>
                    <a:spcPts val="900"/>
                  </a:spcAft>
                </a:pPr>
                <a:r>
                  <a:rPr lang="en-US" altLang="zh-CN" sz="2400" dirty="0" err="1">
                    <a:effectLst/>
                    <a:latin typeface="宋体" panose="02010600030101010101" pitchFamily="2" charset="-122"/>
                    <a:ea typeface="宋体" panose="02010600030101010101" pitchFamily="2" charset="-122"/>
                    <a:cs typeface="Times New Roman" panose="02020603050405020304" pitchFamily="18" charset="0"/>
                  </a:rPr>
                  <a:t>即</a:t>
                </a:r>
                <a:endParaRPr lang="zh-CN" altLang="zh-CN" sz="2400" dirty="0">
                  <a:effectLst/>
                  <a:latin typeface="Cambria" panose="02040503050406030204" pitchFamily="18" charset="0"/>
                  <a:ea typeface="宋体" panose="02010600030101010101" pitchFamily="2" charset="-122"/>
                  <a:cs typeface="Times New Roman" panose="02020603050405020304" pitchFamily="18" charset="0"/>
                </a:endParaRPr>
              </a:p>
              <a:p>
                <a:pPr>
                  <a:lnSpc>
                    <a:spcPct val="150000"/>
                  </a:lnSpc>
                  <a:spcBef>
                    <a:spcPts val="900"/>
                  </a:spcBef>
                  <a:spcAft>
                    <a:spcPts val="900"/>
                  </a:spcAft>
                </a:pPr>
                <a14:m>
                  <m:oMathPara xmlns:m="http://schemas.openxmlformats.org/officeDocument/2006/math">
                    <m:oMathParaPr>
                      <m:jc m:val="centerGroup"/>
                    </m:oMathParaPr>
                    <m:oMath xmlns:m="http://schemas.openxmlformats.org/officeDocument/2006/math">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𝜆</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sub>
                      </m:s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𝜆</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2</m:t>
                          </m:r>
                        </m:sub>
                      </m:s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400" b="1">
                              <a:latin typeface="Cambria Math" panose="02040503050406030204" pitchFamily="18" charset="0"/>
                              <a:ea typeface="Cambria Math" panose="02040503050406030204" pitchFamily="18" charset="0"/>
                              <a:cs typeface="Times New Roman" panose="02020603050405020304" pitchFamily="18" charset="0"/>
                            </a:rPr>
                            <m:t>𝐱</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sub>
                        <m:sup>
                          <m:r>
                            <m:rPr>
                              <m:sty m:val="p"/>
                            </m:rPr>
                            <a:rPr lang="en-US" altLang="zh-CN" sz="2400">
                              <a:effectLst/>
                              <a:latin typeface="Cambria Math" panose="02040503050406030204" pitchFamily="18" charset="0"/>
                              <a:ea typeface="宋体" panose="02010600030101010101" pitchFamily="2" charset="-122"/>
                              <a:cs typeface="Times New Roman" panose="02020603050405020304" pitchFamily="18" charset="0"/>
                            </a:rPr>
                            <m:t>T</m:t>
                          </m:r>
                        </m:sup>
                      </m:sSubSup>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𝐱</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2</m:t>
                          </m:r>
                        </m:sub>
                      </m:s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=0.</m:t>
                      </m:r>
                    </m:oMath>
                  </m:oMathPara>
                </a14:m>
                <a:endParaRPr lang="zh-CN" altLang="zh-CN" sz="2400" dirty="0">
                  <a:effectLst/>
                  <a:latin typeface="Cambria" panose="02040503050406030204" pitchFamily="18" charset="0"/>
                  <a:ea typeface="宋体" panose="02010600030101010101" pitchFamily="2" charset="-122"/>
                  <a:cs typeface="Times New Roman" panose="02020603050405020304" pitchFamily="18" charset="0"/>
                </a:endParaRPr>
              </a:p>
              <a:p>
                <a:pPr>
                  <a:lnSpc>
                    <a:spcPct val="150000"/>
                  </a:lnSpc>
                  <a:spcBef>
                    <a:spcPts val="900"/>
                  </a:spcBef>
                  <a:spcAft>
                    <a:spcPts val="900"/>
                  </a:spcAft>
                </a:pPr>
                <a:r>
                  <a:rPr lang="en-US" altLang="zh-CN" sz="2400" dirty="0" err="1">
                    <a:effectLst/>
                    <a:latin typeface="宋体" panose="02010600030101010101" pitchFamily="2" charset="-122"/>
                    <a:ea typeface="宋体" panose="02010600030101010101" pitchFamily="2" charset="-122"/>
                    <a:cs typeface="Times New Roman" panose="02020603050405020304" pitchFamily="18" charset="0"/>
                  </a:rPr>
                  <a:t>但</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14:m>
                  <m:oMath xmlns:m="http://schemas.openxmlformats.org/officeDocument/2006/math">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𝜆</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sub>
                    </m:s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𝜆</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2</m:t>
                        </m:r>
                      </m:sub>
                    </m:sSub>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en-US" altLang="zh-CN" sz="2400" dirty="0" err="1">
                    <a:effectLst/>
                    <a:latin typeface="宋体" panose="02010600030101010101" pitchFamily="2" charset="-122"/>
                    <a:ea typeface="宋体" panose="02010600030101010101" pitchFamily="2" charset="-122"/>
                    <a:cs typeface="Times New Roman" panose="02020603050405020304" pitchFamily="18" charset="0"/>
                  </a:rPr>
                  <a:t>故</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14:m>
                  <m:oMath xmlns:m="http://schemas.openxmlformats.org/officeDocument/2006/math">
                    <m:sSubSup>
                      <m:sSubSup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400" b="1">
                            <a:latin typeface="Cambria Math" panose="02040503050406030204" pitchFamily="18" charset="0"/>
                            <a:ea typeface="Cambria Math" panose="02040503050406030204" pitchFamily="18" charset="0"/>
                            <a:cs typeface="Times New Roman" panose="02020603050405020304" pitchFamily="18" charset="0"/>
                          </a:rPr>
                          <m:t>𝐱</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sub>
                      <m:sup>
                        <m:r>
                          <m:rPr>
                            <m:sty m:val="p"/>
                          </m:rPr>
                          <a:rPr lang="en-US" altLang="zh-CN" sz="2400">
                            <a:effectLst/>
                            <a:latin typeface="Cambria Math" panose="02040503050406030204" pitchFamily="18" charset="0"/>
                            <a:ea typeface="宋体" panose="02010600030101010101" pitchFamily="2" charset="-122"/>
                            <a:cs typeface="Times New Roman" panose="02020603050405020304" pitchFamily="18" charset="0"/>
                          </a:rPr>
                          <m:t>T</m:t>
                        </m:r>
                      </m:sup>
                    </m:sSubSup>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𝐱</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2</m:t>
                        </m:r>
                      </m:sub>
                    </m:s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=0</m:t>
                    </m:r>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en-US" altLang="zh-CN" sz="2400" dirty="0" err="1">
                    <a:effectLst/>
                    <a:latin typeface="宋体" panose="02010600030101010101" pitchFamily="2" charset="-122"/>
                    <a:ea typeface="宋体" panose="02010600030101010101" pitchFamily="2" charset="-122"/>
                    <a:cs typeface="Times New Roman" panose="02020603050405020304" pitchFamily="18" charset="0"/>
                  </a:rPr>
                  <a:t>即</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14:m>
                  <m:oMath xmlns:m="http://schemas.openxmlformats.org/officeDocument/2006/math">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b="1" i="1" smtClean="0">
                            <a:effectLst/>
                            <a:latin typeface="Cambria Math" panose="02040503050406030204" pitchFamily="18" charset="0"/>
                            <a:ea typeface="宋体" panose="02010600030101010101" pitchFamily="2" charset="-122"/>
                            <a:cs typeface="Times New Roman" panose="02020603050405020304" pitchFamily="18" charset="0"/>
                          </a:rPr>
                          <m:t>𝐱</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sub>
                    </m:sSub>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en-US" altLang="zh-CN" sz="2400" dirty="0" err="1">
                    <a:effectLst/>
                    <a:latin typeface="宋体" panose="02010600030101010101" pitchFamily="2" charset="-122"/>
                    <a:ea typeface="宋体" panose="02010600030101010101" pitchFamily="2" charset="-122"/>
                    <a:cs typeface="Times New Roman" panose="02020603050405020304" pitchFamily="18" charset="0"/>
                  </a:rPr>
                  <a:t>与</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14:m>
                  <m:oMath xmlns:m="http://schemas.openxmlformats.org/officeDocument/2006/math">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𝐱</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2</m:t>
                        </m:r>
                      </m:sub>
                    </m:sSub>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en-US" altLang="zh-CN" sz="2400" dirty="0" err="1">
                    <a:effectLst/>
                    <a:latin typeface="宋体" panose="02010600030101010101" pitchFamily="2" charset="-122"/>
                    <a:ea typeface="宋体" panose="02010600030101010101" pitchFamily="2" charset="-122"/>
                    <a:cs typeface="Times New Roman" panose="02020603050405020304" pitchFamily="18" charset="0"/>
                  </a:rPr>
                  <a:t>正交</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a:t>
                </a:r>
                <a:endParaRPr lang="zh-CN" altLang="zh-CN" sz="2400" dirty="0">
                  <a:effectLst/>
                  <a:latin typeface="Cambria" panose="02040503050406030204" pitchFamily="18" charset="0"/>
                  <a:ea typeface="宋体" panose="02010600030101010101" pitchFamily="2" charset="-122"/>
                  <a:cs typeface="Times New Roman" panose="02020603050405020304" pitchFamily="18" charset="0"/>
                </a:endParaRPr>
              </a:p>
            </p:txBody>
          </p:sp>
        </mc:Choice>
        <mc:Fallback>
          <p:sp>
            <p:nvSpPr>
              <p:cNvPr id="3" name="文本框 2">
                <a:extLst>
                  <a:ext uri="{FF2B5EF4-FFF2-40B4-BE49-F238E27FC236}">
                    <a16:creationId xmlns:a16="http://schemas.microsoft.com/office/drawing/2014/main" id="{2A817414-1E32-F9AF-62FF-A85AB57098B2}"/>
                  </a:ext>
                </a:extLst>
              </p:cNvPr>
              <p:cNvSpPr txBox="1">
                <a:spLocks noRot="1" noChangeAspect="1" noMove="1" noResize="1" noEditPoints="1" noAdjustHandles="1" noChangeArrowheads="1" noChangeShapeType="1" noTextEdit="1"/>
              </p:cNvSpPr>
              <p:nvPr/>
            </p:nvSpPr>
            <p:spPr>
              <a:xfrm>
                <a:off x="429657" y="971181"/>
                <a:ext cx="10884665" cy="5273944"/>
              </a:xfrm>
              <a:prstGeom prst="rect">
                <a:avLst/>
              </a:prstGeom>
              <a:blipFill>
                <a:blip r:embed="rId2"/>
                <a:stretch>
                  <a:fillRect l="-84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04011425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FEC3A264-FA8F-CD39-034E-F0BFF04936B8}"/>
              </a:ext>
            </a:extLst>
          </p:cNvPr>
          <p:cNvSpPr txBox="1"/>
          <p:nvPr/>
        </p:nvSpPr>
        <p:spPr>
          <a:xfrm>
            <a:off x="426904" y="1164900"/>
            <a:ext cx="5669096" cy="523220"/>
          </a:xfrm>
          <a:prstGeom prst="rect">
            <a:avLst/>
          </a:prstGeom>
          <a:solidFill>
            <a:schemeClr val="accent4">
              <a:lumMod val="60000"/>
              <a:lumOff val="40000"/>
            </a:schemeClr>
          </a:solidFill>
        </p:spPr>
        <p:txBody>
          <a:bodyPr wrap="square">
            <a:spAutoFit/>
          </a:bodyPr>
          <a:lstStyle/>
          <a:p>
            <a:pPr>
              <a:spcBef>
                <a:spcPts val="900"/>
              </a:spcBef>
              <a:spcAft>
                <a:spcPts val="900"/>
              </a:spcAft>
            </a:pPr>
            <a:r>
              <a:rPr lang="zh-CN" altLang="zh-CN" sz="2800" b="1" dirty="0">
                <a:solidFill>
                  <a:srgbClr val="0000FF"/>
                </a:solidFill>
                <a:effectLst/>
                <a:latin typeface="Cambria" panose="02040503050406030204" pitchFamily="18" charset="0"/>
                <a:ea typeface="宋体" panose="02010600030101010101" pitchFamily="2" charset="-122"/>
                <a:cs typeface="宋体" panose="02010600030101010101" pitchFamily="2" charset="-122"/>
              </a:rPr>
              <a:t>§</a:t>
            </a:r>
            <a:r>
              <a:rPr lang="en-US" altLang="zh-CN" sz="2800" dirty="0">
                <a:solidFill>
                  <a:srgbClr val="0000FF"/>
                </a:solidFill>
                <a:effectLst/>
                <a:latin typeface="Cambria" panose="02040503050406030204" pitchFamily="18" charset="0"/>
                <a:ea typeface="宋体" panose="02010600030101010101" pitchFamily="2" charset="-122"/>
                <a:cs typeface="Times New Roman" panose="02020603050405020304" pitchFamily="18" charset="0"/>
              </a:rPr>
              <a:t>6.3.2 </a:t>
            </a:r>
            <a:r>
              <a:rPr lang="zh-CN" altLang="zh-CN" sz="2800" dirty="0">
                <a:solidFill>
                  <a:srgbClr val="0000FF"/>
                </a:solidFill>
                <a:effectLst/>
                <a:latin typeface="Cambria" panose="02040503050406030204" pitchFamily="18" charset="0"/>
                <a:ea typeface="宋体" panose="02010600030101010101" pitchFamily="2" charset="-122"/>
                <a:cs typeface="Times New Roman" panose="02020603050405020304" pitchFamily="18" charset="0"/>
              </a:rPr>
              <a:t>实对称矩阵对角化的方法</a:t>
            </a:r>
          </a:p>
        </p:txBody>
      </p:sp>
      <mc:AlternateContent xmlns:mc="http://schemas.openxmlformats.org/markup-compatibility/2006">
        <mc:Choice xmlns:a14="http://schemas.microsoft.com/office/drawing/2010/main" Requires="a14">
          <p:sp>
            <p:nvSpPr>
              <p:cNvPr id="5" name="文本框 4">
                <a:extLst>
                  <a:ext uri="{FF2B5EF4-FFF2-40B4-BE49-F238E27FC236}">
                    <a16:creationId xmlns:a16="http://schemas.microsoft.com/office/drawing/2014/main" id="{58D315F1-910E-610C-5338-2C2AA9813C75}"/>
                  </a:ext>
                </a:extLst>
              </p:cNvPr>
              <p:cNvSpPr txBox="1"/>
              <p:nvPr/>
            </p:nvSpPr>
            <p:spPr>
              <a:xfrm>
                <a:off x="426904" y="2854673"/>
                <a:ext cx="10854368" cy="2829364"/>
              </a:xfrm>
              <a:prstGeom prst="rect">
                <a:avLst/>
              </a:prstGeom>
              <a:noFill/>
            </p:spPr>
            <p:txBody>
              <a:bodyPr wrap="square">
                <a:spAutoFit/>
              </a:bodyPr>
              <a:lstStyle/>
              <a:p>
                <a:pPr>
                  <a:lnSpc>
                    <a:spcPct val="150000"/>
                  </a:lnSpc>
                  <a:spcBef>
                    <a:spcPts val="900"/>
                  </a:spcBef>
                  <a:spcAft>
                    <a:spcPts val="900"/>
                  </a:spcAft>
                </a:pPr>
                <a:r>
                  <a:rPr lang="zh-CN" altLang="zh-CN" sz="2400" b="1" dirty="0">
                    <a:solidFill>
                      <a:srgbClr val="0070C0"/>
                    </a:solidFill>
                    <a:effectLst/>
                    <a:latin typeface="Cambria" panose="02040503050406030204" pitchFamily="18" charset="0"/>
                    <a:ea typeface="宋体" panose="02010600030101010101" pitchFamily="2" charset="-122"/>
                    <a:cs typeface="Times New Roman" panose="02020603050405020304" pitchFamily="18" charset="0"/>
                  </a:rPr>
                  <a:t>定理 </a:t>
                </a:r>
                <a:r>
                  <a:rPr lang="en-US" altLang="zh-CN" sz="2400" b="1" dirty="0">
                    <a:solidFill>
                      <a:srgbClr val="0070C0"/>
                    </a:solidFill>
                    <a:effectLst/>
                    <a:latin typeface="Cambria" panose="02040503050406030204" pitchFamily="18" charset="0"/>
                    <a:ea typeface="宋体" panose="02010600030101010101" pitchFamily="2" charset="-122"/>
                    <a:cs typeface="Times New Roman" panose="02020603050405020304" pitchFamily="18" charset="0"/>
                  </a:rPr>
                  <a:t>6.3.3</a:t>
                </a:r>
                <a:r>
                  <a:rPr lang="en-US" altLang="zh-CN" sz="2400" dirty="0">
                    <a:solidFill>
                      <a:srgbClr val="0070C0"/>
                    </a:solidFill>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对任一个 </a:t>
                </a:r>
                <a14:m>
                  <m:oMath xmlns:m="http://schemas.openxmlformats.org/officeDocument/2006/math">
                    <m:r>
                      <m:rPr>
                        <m:sty m:val="p"/>
                      </m:rPr>
                      <a:rPr lang="en-US" altLang="zh-CN" sz="2400">
                        <a:effectLst/>
                        <a:latin typeface="Cambria Math" panose="02040503050406030204" pitchFamily="18" charset="0"/>
                        <a:ea typeface="宋体" panose="02010600030101010101" pitchFamily="2" charset="-122"/>
                        <a:cs typeface="Times New Roman" panose="02020603050405020304" pitchFamily="18" charset="0"/>
                      </a:rPr>
                      <m:t>n</m:t>
                    </m:r>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阶实对称矩阵 </a:t>
                </a:r>
                <a14:m>
                  <m:oMath xmlns:m="http://schemas.openxmlformats.org/officeDocument/2006/math">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𝐀</m:t>
                    </m:r>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存在 </a:t>
                </a:r>
                <a14:m>
                  <m:oMath xmlns:m="http://schemas.openxmlformats.org/officeDocument/2006/math">
                    <m:r>
                      <m:rPr>
                        <m:sty m:val="p"/>
                      </m:rPr>
                      <a:rPr lang="en-US" altLang="zh-CN" sz="2400">
                        <a:effectLst/>
                        <a:latin typeface="Cambria Math" panose="02040503050406030204" pitchFamily="18" charset="0"/>
                        <a:ea typeface="宋体" panose="02010600030101010101" pitchFamily="2" charset="-122"/>
                        <a:cs typeface="Times New Roman" panose="02020603050405020304" pitchFamily="18" charset="0"/>
                      </a:rPr>
                      <m:t>n</m:t>
                    </m:r>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阶正交矩阵 </a:t>
                </a:r>
                <a14:m>
                  <m:oMath xmlns:m="http://schemas.openxmlformats.org/officeDocument/2006/math">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𝐏</m:t>
                    </m:r>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使得</a:t>
                </a:r>
                <a:r>
                  <a:rPr lang="zh-CN" altLang="zh-CN" sz="2400" i="1" dirty="0">
                    <a:effectLst/>
                    <a:latin typeface="Cambria" panose="02040503050406030204" pitchFamily="18" charset="0"/>
                    <a:ea typeface="宋体" panose="02010600030101010101" pitchFamily="2" charset="-122"/>
                    <a:cs typeface="Times New Roman" panose="02020603050405020304" pitchFamily="18" charset="0"/>
                  </a:rPr>
                  <a:t> </a:t>
                </a:r>
                <a:endParaRPr lang="en-US" altLang="zh-CN" sz="2400" i="1" dirty="0">
                  <a:effectLst/>
                  <a:latin typeface="Cambria" panose="02040503050406030204" pitchFamily="18" charset="0"/>
                  <a:ea typeface="宋体" panose="02010600030101010101" pitchFamily="2" charset="-122"/>
                  <a:cs typeface="Times New Roman" panose="02020603050405020304" pitchFamily="18" charset="0"/>
                </a:endParaRPr>
              </a:p>
              <a:p>
                <a:pPr>
                  <a:lnSpc>
                    <a:spcPct val="150000"/>
                  </a:lnSpc>
                  <a:spcBef>
                    <a:spcPts val="900"/>
                  </a:spcBef>
                  <a:spcAft>
                    <a:spcPts val="900"/>
                  </a:spcAft>
                </a:pPr>
                <a14:m>
                  <m:oMathPara xmlns:m="http://schemas.openxmlformats.org/officeDocument/2006/math">
                    <m:oMathParaPr>
                      <m:jc m:val="centerGroup"/>
                    </m:oMathParaPr>
                    <m:oMath xmlns:m="http://schemas.openxmlformats.org/officeDocument/2006/math">
                      <m:sSup>
                        <m:sSup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𝐏</m:t>
                          </m:r>
                        </m:e>
                        <m:sup>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sup>
                      </m:sSup>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𝐀𝐏</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r>
                        <m:rPr>
                          <m:sty m:val="p"/>
                        </m:rPr>
                        <a:rPr lang="en-US" altLang="zh-CN" sz="2400">
                          <a:effectLst/>
                          <a:latin typeface="Cambria Math" panose="02040503050406030204" pitchFamily="18" charset="0"/>
                          <a:ea typeface="宋体" panose="02010600030101010101" pitchFamily="2" charset="-122"/>
                          <a:cs typeface="Times New Roman" panose="02020603050405020304" pitchFamily="18" charset="0"/>
                        </a:rPr>
                        <m:t>diag</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𝜆</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sub>
                      </m:s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𝜆</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2</m:t>
                          </m:r>
                        </m:sub>
                      </m:s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𝜆</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𝑛</m:t>
                          </m:r>
                        </m:sub>
                      </m:s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oMath>
                  </m:oMathPara>
                </a14:m>
                <a:endParaRPr lang="zh-CN" altLang="zh-CN" sz="2400" dirty="0">
                  <a:effectLst/>
                  <a:latin typeface="Cambria" panose="02040503050406030204" pitchFamily="18" charset="0"/>
                  <a:ea typeface="宋体" panose="02010600030101010101" pitchFamily="2" charset="-122"/>
                  <a:cs typeface="Times New Roman" panose="02020603050405020304" pitchFamily="18" charset="0"/>
                </a:endParaRPr>
              </a:p>
              <a:p>
                <a:pPr>
                  <a:lnSpc>
                    <a:spcPct val="150000"/>
                  </a:lnSpc>
                  <a:spcBef>
                    <a:spcPts val="900"/>
                  </a:spcBef>
                  <a:spcAft>
                    <a:spcPts val="900"/>
                  </a:spcAft>
                </a:pPr>
                <a:r>
                  <a:rPr lang="zh-CN" altLang="en-US" sz="2400" dirty="0">
                    <a:latin typeface="Cambria" panose="02040503050406030204" pitchFamily="18" charset="0"/>
                    <a:ea typeface="宋体" panose="02010600030101010101" pitchFamily="2" charset="-122"/>
                    <a:cs typeface="Times New Roman" panose="02020603050405020304" pitchFamily="18" charset="0"/>
                  </a:rPr>
                  <a:t>正交矩阵：满足</a:t>
                </a:r>
                <a14:m>
                  <m:oMath xmlns:m="http://schemas.openxmlformats.org/officeDocument/2006/math">
                    <m:sSup>
                      <m:sSupPr>
                        <m:ctrlPr>
                          <a:rPr lang="en-US" altLang="zh-CN" sz="2400" b="1" i="1" smtClean="0">
                            <a:effectLst/>
                            <a:latin typeface="Cambria Math" panose="02040503050406030204" pitchFamily="18" charset="0"/>
                            <a:ea typeface="宋体" panose="02010600030101010101" pitchFamily="2" charset="-122"/>
                            <a:cs typeface="Times New Roman" panose="02020603050405020304" pitchFamily="18" charset="0"/>
                          </a:rPr>
                        </m:ctrlPr>
                      </m:sSupPr>
                      <m:e>
                        <m:r>
                          <a:rPr lang="en-US" altLang="zh-CN" sz="2400" b="1" i="1" smtClean="0">
                            <a:effectLst/>
                            <a:latin typeface="Cambria Math" panose="02040503050406030204" pitchFamily="18" charset="0"/>
                            <a:ea typeface="宋体" panose="02010600030101010101" pitchFamily="2" charset="-122"/>
                            <a:cs typeface="Times New Roman" panose="02020603050405020304" pitchFamily="18" charset="0"/>
                          </a:rPr>
                          <m:t>𝐏</m:t>
                        </m:r>
                      </m:e>
                      <m:sup>
                        <m:r>
                          <a:rPr lang="en-US" altLang="zh-CN" sz="2400" b="1" i="1" smtClean="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smtClean="0">
                            <a:effectLst/>
                            <a:latin typeface="Cambria Math" panose="02040503050406030204" pitchFamily="18" charset="0"/>
                            <a:ea typeface="宋体" panose="02010600030101010101" pitchFamily="2" charset="-122"/>
                            <a:cs typeface="Times New Roman" panose="02020603050405020304" pitchFamily="18" charset="0"/>
                          </a:rPr>
                          <m:t>𝟏</m:t>
                        </m:r>
                      </m:sup>
                    </m:sSup>
                    <m:r>
                      <a:rPr lang="en-US" altLang="zh-CN" sz="2400" b="1" i="1" smtClean="0">
                        <a:effectLst/>
                        <a:latin typeface="Cambria Math" panose="02040503050406030204" pitchFamily="18" charset="0"/>
                        <a:ea typeface="宋体" panose="02010600030101010101" pitchFamily="2" charset="-122"/>
                        <a:cs typeface="Times New Roman" panose="02020603050405020304" pitchFamily="18" charset="0"/>
                      </a:rPr>
                      <m:t>=</m:t>
                    </m:r>
                    <m:sSup>
                      <m:sSupPr>
                        <m:ctrlPr>
                          <a:rPr lang="en-US" altLang="zh-CN" sz="2400" b="1" i="0" smtClean="0">
                            <a:effectLst/>
                            <a:latin typeface="Cambria Math" panose="02040503050406030204" pitchFamily="18" charset="0"/>
                            <a:ea typeface="宋体" panose="02010600030101010101" pitchFamily="2" charset="-122"/>
                            <a:cs typeface="Times New Roman" panose="02020603050405020304" pitchFamily="18" charset="0"/>
                          </a:rPr>
                        </m:ctrlPr>
                      </m:sSupPr>
                      <m:e>
                        <m:r>
                          <a:rPr lang="en-US" altLang="zh-CN" sz="2400" b="1" i="0" smtClean="0">
                            <a:effectLst/>
                            <a:latin typeface="Cambria Math" panose="02040503050406030204" pitchFamily="18" charset="0"/>
                            <a:ea typeface="宋体" panose="02010600030101010101" pitchFamily="2" charset="-122"/>
                            <a:cs typeface="Times New Roman" panose="02020603050405020304" pitchFamily="18" charset="0"/>
                          </a:rPr>
                          <m:t>𝐏</m:t>
                        </m:r>
                      </m:e>
                      <m:sup>
                        <m:r>
                          <a:rPr lang="en-US" altLang="zh-CN" sz="2400" b="1" i="0" smtClean="0">
                            <a:effectLst/>
                            <a:latin typeface="Cambria Math" panose="02040503050406030204" pitchFamily="18" charset="0"/>
                            <a:ea typeface="宋体" panose="02010600030101010101" pitchFamily="2" charset="-122"/>
                            <a:cs typeface="Times New Roman" panose="02020603050405020304" pitchFamily="18" charset="0"/>
                          </a:rPr>
                          <m:t>𝐓</m:t>
                        </m:r>
                      </m:sup>
                    </m:sSup>
                  </m:oMath>
                </a14:m>
                <a:r>
                  <a:rPr lang="zh-CN" altLang="en-US" sz="2400" dirty="0">
                    <a:effectLst/>
                    <a:latin typeface="Cambria" panose="02040503050406030204" pitchFamily="18" charset="0"/>
                    <a:ea typeface="宋体" panose="02010600030101010101" pitchFamily="2" charset="-122"/>
                    <a:cs typeface="Times New Roman" panose="02020603050405020304" pitchFamily="18" charset="0"/>
                  </a:rPr>
                  <a:t>的可逆矩阵</a:t>
                </a:r>
                <a14:m>
                  <m:oMath xmlns:m="http://schemas.openxmlformats.org/officeDocument/2006/math">
                    <m:r>
                      <a:rPr lang="en-US" altLang="zh-CN" sz="2400" b="1" i="1">
                        <a:latin typeface="Cambria Math" panose="02040503050406030204" pitchFamily="18" charset="0"/>
                        <a:cs typeface="Times New Roman" panose="02020603050405020304" pitchFamily="18" charset="0"/>
                      </a:rPr>
                      <m:t>𝐏</m:t>
                    </m:r>
                  </m:oMath>
                </a14:m>
                <a:endParaRPr lang="en-US" altLang="zh-CN" sz="2400" dirty="0">
                  <a:effectLst/>
                  <a:latin typeface="Cambria" panose="02040503050406030204" pitchFamily="18" charset="0"/>
                  <a:ea typeface="宋体" panose="02010600030101010101" pitchFamily="2" charset="-122"/>
                  <a:cs typeface="Times New Roman" panose="02020603050405020304" pitchFamily="18" charset="0"/>
                </a:endParaRPr>
              </a:p>
              <a:p>
                <a:pPr>
                  <a:lnSpc>
                    <a:spcPct val="150000"/>
                  </a:lnSpc>
                  <a:spcBef>
                    <a:spcPts val="900"/>
                  </a:spcBef>
                  <a:spcAft>
                    <a:spcPts val="900"/>
                  </a:spcAft>
                </a:pPr>
                <a:r>
                  <a:rPr lang="zh-CN" altLang="en-US" sz="2400" dirty="0">
                    <a:latin typeface="Cambria" panose="02040503050406030204" pitchFamily="18" charset="0"/>
                    <a:ea typeface="宋体" panose="02010600030101010101" pitchFamily="2" charset="-122"/>
                    <a:cs typeface="Times New Roman" panose="02020603050405020304" pitchFamily="18" charset="0"/>
                  </a:rPr>
                  <a:t>性质：正交矩阵</a:t>
                </a:r>
                <a14:m>
                  <m:oMath xmlns:m="http://schemas.openxmlformats.org/officeDocument/2006/math">
                    <m:r>
                      <a:rPr lang="en-US" altLang="zh-CN" sz="2400" b="1" i="1" smtClean="0">
                        <a:effectLst/>
                        <a:latin typeface="Cambria Math" panose="02040503050406030204" pitchFamily="18" charset="0"/>
                        <a:ea typeface="宋体" panose="02010600030101010101" pitchFamily="2" charset="-122"/>
                        <a:cs typeface="Times New Roman" panose="02020603050405020304" pitchFamily="18" charset="0"/>
                      </a:rPr>
                      <m:t>𝐏</m:t>
                    </m:r>
                  </m:oMath>
                </a14:m>
                <a:r>
                  <a:rPr lang="zh-CN" altLang="en-US" sz="2400" dirty="0">
                    <a:effectLst/>
                    <a:latin typeface="Cambria" panose="02040503050406030204" pitchFamily="18" charset="0"/>
                    <a:ea typeface="宋体" panose="02010600030101010101" pitchFamily="2" charset="-122"/>
                    <a:cs typeface="Times New Roman" panose="02020603050405020304" pitchFamily="18" charset="0"/>
                  </a:rPr>
                  <a:t>的列向量组构成标准正交基</a:t>
                </a:r>
                <a:endParaRPr lang="zh-CN" altLang="zh-CN" sz="2400" dirty="0">
                  <a:effectLst/>
                  <a:latin typeface="Cambria" panose="02040503050406030204" pitchFamily="18" charset="0"/>
                  <a:ea typeface="宋体" panose="02010600030101010101" pitchFamily="2" charset="-122"/>
                  <a:cs typeface="Times New Roman" panose="02020603050405020304" pitchFamily="18" charset="0"/>
                </a:endParaRPr>
              </a:p>
            </p:txBody>
          </p:sp>
        </mc:Choice>
        <mc:Fallback>
          <p:sp>
            <p:nvSpPr>
              <p:cNvPr id="5" name="文本框 4">
                <a:extLst>
                  <a:ext uri="{FF2B5EF4-FFF2-40B4-BE49-F238E27FC236}">
                    <a16:creationId xmlns:a16="http://schemas.microsoft.com/office/drawing/2014/main" id="{58D315F1-910E-610C-5338-2C2AA9813C75}"/>
                  </a:ext>
                </a:extLst>
              </p:cNvPr>
              <p:cNvSpPr txBox="1">
                <a:spLocks noRot="1" noChangeAspect="1" noMove="1" noResize="1" noEditPoints="1" noAdjustHandles="1" noChangeArrowheads="1" noChangeShapeType="1" noTextEdit="1"/>
              </p:cNvSpPr>
              <p:nvPr/>
            </p:nvSpPr>
            <p:spPr>
              <a:xfrm>
                <a:off x="426904" y="2854673"/>
                <a:ext cx="10854368" cy="2829364"/>
              </a:xfrm>
              <a:prstGeom prst="rect">
                <a:avLst/>
              </a:prstGeom>
              <a:blipFill>
                <a:blip r:embed="rId2"/>
                <a:stretch>
                  <a:fillRect l="-842" b="-323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33635707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02421821-2194-6E83-948F-97A7DD48E152}"/>
                  </a:ext>
                </a:extLst>
              </p:cNvPr>
              <p:cNvSpPr txBox="1"/>
              <p:nvPr/>
            </p:nvSpPr>
            <p:spPr>
              <a:xfrm>
                <a:off x="561859" y="1593500"/>
                <a:ext cx="10631277" cy="4253344"/>
              </a:xfrm>
              <a:prstGeom prst="rect">
                <a:avLst/>
              </a:prstGeom>
              <a:noFill/>
            </p:spPr>
            <p:txBody>
              <a:bodyPr wrap="square">
                <a:spAutoFit/>
              </a:bodyPr>
              <a:lstStyle/>
              <a:p>
                <a:pPr>
                  <a:lnSpc>
                    <a:spcPct val="150000"/>
                  </a:lnSpc>
                  <a:spcBef>
                    <a:spcPts val="900"/>
                  </a:spcBef>
                  <a:spcAft>
                    <a:spcPts val="900"/>
                  </a:spcAft>
                </a:pPr>
                <a:r>
                  <a:rPr lang="zh-CN" altLang="zh-CN" sz="2400" b="1" dirty="0">
                    <a:solidFill>
                      <a:srgbClr val="0070C0"/>
                    </a:solidFill>
                    <a:effectLst/>
                    <a:latin typeface="Cambria" panose="02040503050406030204" pitchFamily="18" charset="0"/>
                    <a:ea typeface="宋体" panose="02010600030101010101" pitchFamily="2" charset="-122"/>
                    <a:cs typeface="Times New Roman" panose="02020603050405020304" pitchFamily="18" charset="0"/>
                  </a:rPr>
                  <a:t>推论 </a:t>
                </a:r>
                <a:r>
                  <a:rPr lang="en-US" altLang="zh-CN" sz="2400" b="1" dirty="0">
                    <a:solidFill>
                      <a:srgbClr val="0070C0"/>
                    </a:solidFill>
                    <a:effectLst/>
                    <a:latin typeface="Cambria" panose="02040503050406030204" pitchFamily="18" charset="0"/>
                    <a:ea typeface="宋体" panose="02010600030101010101" pitchFamily="2" charset="-122"/>
                    <a:cs typeface="Times New Roman" panose="02020603050405020304" pitchFamily="18" charset="0"/>
                  </a:rPr>
                  <a:t>6.3.1</a:t>
                </a:r>
                <a:r>
                  <a:rPr lang="en-US" altLang="zh-CN" sz="2400" dirty="0">
                    <a:solidFill>
                      <a:srgbClr val="0070C0"/>
                    </a:solidFill>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设 </a:t>
                </a:r>
                <a14:m>
                  <m:oMath xmlns:m="http://schemas.openxmlformats.org/officeDocument/2006/math">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𝐀</m:t>
                    </m:r>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为 </a:t>
                </a:r>
                <a14:m>
                  <m:oMath xmlns:m="http://schemas.openxmlformats.org/officeDocument/2006/math">
                    <m:r>
                      <m:rPr>
                        <m:sty m:val="p"/>
                      </m:rPr>
                      <a:rPr lang="en-US" altLang="zh-CN" sz="2400">
                        <a:effectLst/>
                        <a:latin typeface="Cambria Math" panose="02040503050406030204" pitchFamily="18" charset="0"/>
                        <a:ea typeface="宋体" panose="02010600030101010101" pitchFamily="2" charset="-122"/>
                        <a:cs typeface="Times New Roman" panose="02020603050405020304" pitchFamily="18" charset="0"/>
                      </a:rPr>
                      <m:t>n</m:t>
                    </m:r>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阶实对称矩阵</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14:m>
                  <m:oMath xmlns:m="http://schemas.openxmlformats.org/officeDocument/2006/math">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ltLang="zh-CN" sz="2400">
                            <a:effectLst/>
                            <a:latin typeface="Cambria Math" panose="02040503050406030204" pitchFamily="18" charset="0"/>
                            <a:ea typeface="宋体" panose="02010600030101010101" pitchFamily="2" charset="-122"/>
                            <a:cs typeface="Times New Roman" panose="02020603050405020304" pitchFamily="18" charset="0"/>
                          </a:rPr>
                          <m:t>λ</m:t>
                        </m:r>
                      </m:e>
                      <m:sub>
                        <m:r>
                          <a:rPr lang="en-US" altLang="zh-CN" sz="2400">
                            <a:effectLst/>
                            <a:latin typeface="Cambria Math" panose="02040503050406030204" pitchFamily="18" charset="0"/>
                            <a:ea typeface="宋体" panose="02010600030101010101" pitchFamily="2" charset="-122"/>
                            <a:cs typeface="Times New Roman" panose="02020603050405020304" pitchFamily="18" charset="0"/>
                          </a:rPr>
                          <m:t>0</m:t>
                        </m:r>
                      </m:sub>
                    </m:sSub>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是 </a:t>
                </a:r>
                <a14:m>
                  <m:oMath xmlns:m="http://schemas.openxmlformats.org/officeDocument/2006/math">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𝐀</m:t>
                    </m:r>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的特征方程的 </a:t>
                </a:r>
                <a14:m>
                  <m:oMath xmlns:m="http://schemas.openxmlformats.org/officeDocument/2006/math">
                    <m:r>
                      <m:rPr>
                        <m:sty m:val="p"/>
                      </m:rPr>
                      <a:rPr lang="en-US" altLang="zh-CN" sz="2400">
                        <a:effectLst/>
                        <a:latin typeface="Cambria Math" panose="02040503050406030204" pitchFamily="18" charset="0"/>
                        <a:ea typeface="宋体" panose="02010600030101010101" pitchFamily="2" charset="-122"/>
                        <a:cs typeface="Times New Roman" panose="02020603050405020304" pitchFamily="18" charset="0"/>
                      </a:rPr>
                      <m:t>k</m:t>
                    </m:r>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重根</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则对应特征值 </a:t>
                </a:r>
                <a14:m>
                  <m:oMath xmlns:m="http://schemas.openxmlformats.org/officeDocument/2006/math">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ltLang="zh-CN" sz="2400">
                            <a:effectLst/>
                            <a:latin typeface="Cambria Math" panose="02040503050406030204" pitchFamily="18" charset="0"/>
                            <a:ea typeface="宋体" panose="02010600030101010101" pitchFamily="2" charset="-122"/>
                            <a:cs typeface="Times New Roman" panose="02020603050405020304" pitchFamily="18" charset="0"/>
                          </a:rPr>
                          <m:t>λ</m:t>
                        </m:r>
                      </m:e>
                      <m:sub>
                        <m:r>
                          <a:rPr lang="en-US" altLang="zh-CN" sz="2400">
                            <a:effectLst/>
                            <a:latin typeface="Cambria Math" panose="02040503050406030204" pitchFamily="18" charset="0"/>
                            <a:ea typeface="宋体" panose="02010600030101010101" pitchFamily="2" charset="-122"/>
                            <a:cs typeface="Times New Roman" panose="02020603050405020304" pitchFamily="18" charset="0"/>
                          </a:rPr>
                          <m:t>0</m:t>
                        </m:r>
                      </m:sub>
                    </m:sSub>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恰有 </a:t>
                </a:r>
                <a14:m>
                  <m:oMath xmlns:m="http://schemas.openxmlformats.org/officeDocument/2006/math">
                    <m:r>
                      <m:rPr>
                        <m:sty m:val="p"/>
                      </m:rPr>
                      <a:rPr lang="en-US" altLang="zh-CN" sz="2400">
                        <a:effectLst/>
                        <a:latin typeface="Cambria Math" panose="02040503050406030204" pitchFamily="18" charset="0"/>
                        <a:ea typeface="宋体" panose="02010600030101010101" pitchFamily="2" charset="-122"/>
                        <a:cs typeface="Times New Roman" panose="02020603050405020304" pitchFamily="18" charset="0"/>
                      </a:rPr>
                      <m:t>k</m:t>
                    </m:r>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个线性无关的特征向量</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亦即矩阵 </a:t>
                </a:r>
                <a14:m>
                  <m:oMath xmlns:m="http://schemas.openxmlformats.org/officeDocument/2006/math">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ltLang="zh-CN" sz="2400">
                            <a:effectLst/>
                            <a:latin typeface="Cambria Math" panose="02040503050406030204" pitchFamily="18" charset="0"/>
                            <a:ea typeface="宋体" panose="02010600030101010101" pitchFamily="2" charset="-122"/>
                            <a:cs typeface="Times New Roman" panose="02020603050405020304" pitchFamily="18" charset="0"/>
                          </a:rPr>
                          <m:t>λ</m:t>
                        </m:r>
                      </m:e>
                      <m:sub>
                        <m:r>
                          <a:rPr lang="en-US" altLang="zh-CN" sz="2400">
                            <a:effectLst/>
                            <a:latin typeface="Cambria Math" panose="02040503050406030204" pitchFamily="18" charset="0"/>
                            <a:ea typeface="宋体" panose="02010600030101010101" pitchFamily="2" charset="-122"/>
                            <a:cs typeface="Times New Roman" panose="02020603050405020304" pitchFamily="18" charset="0"/>
                          </a:rPr>
                          <m:t>0</m:t>
                        </m:r>
                      </m:sub>
                    </m:sSub>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𝐄</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𝐀</m:t>
                    </m:r>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的秩 </a:t>
                </a:r>
                <a:endParaRPr lang="en-US" altLang="zh-CN" sz="2400" dirty="0">
                  <a:effectLst/>
                  <a:latin typeface="Cambria" panose="02040503050406030204" pitchFamily="18" charset="0"/>
                  <a:ea typeface="宋体" panose="02010600030101010101" pitchFamily="2" charset="-122"/>
                  <a:cs typeface="Times New Roman" panose="02020603050405020304" pitchFamily="18" charset="0"/>
                </a:endParaRPr>
              </a:p>
              <a:p>
                <a:pPr algn="ctr">
                  <a:lnSpc>
                    <a:spcPct val="150000"/>
                  </a:lnSpc>
                  <a:spcBef>
                    <a:spcPts val="900"/>
                  </a:spcBef>
                  <a:spcAft>
                    <a:spcPts val="900"/>
                  </a:spcAft>
                </a:pPr>
                <a14:m>
                  <m:oMath xmlns:m="http://schemas.openxmlformats.org/officeDocument/2006/math">
                    <m:r>
                      <m:rPr>
                        <m:sty m:val="p"/>
                      </m:rPr>
                      <a:rPr lang="en-US" altLang="zh-CN" sz="2400">
                        <a:effectLst/>
                        <a:latin typeface="Cambria Math" panose="02040503050406030204" pitchFamily="18" charset="0"/>
                        <a:ea typeface="宋体" panose="02010600030101010101" pitchFamily="2" charset="-122"/>
                        <a:cs typeface="Times New Roman" panose="02020603050405020304" pitchFamily="18" charset="0"/>
                      </a:rPr>
                      <m:t>r</m:t>
                    </m:r>
                    <m:r>
                      <a:rPr lang="en-US" altLang="zh-CN" sz="24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ltLang="zh-CN" sz="2400">
                            <a:effectLst/>
                            <a:latin typeface="Cambria Math" panose="02040503050406030204" pitchFamily="18" charset="0"/>
                            <a:ea typeface="宋体" panose="02010600030101010101" pitchFamily="2" charset="-122"/>
                            <a:cs typeface="Times New Roman" panose="02020603050405020304" pitchFamily="18" charset="0"/>
                          </a:rPr>
                          <m:t>λ</m:t>
                        </m:r>
                      </m:e>
                      <m:sub>
                        <m:r>
                          <a:rPr lang="en-US" altLang="zh-CN" sz="2400">
                            <a:effectLst/>
                            <a:latin typeface="Cambria Math" panose="02040503050406030204" pitchFamily="18" charset="0"/>
                            <a:ea typeface="宋体" panose="02010600030101010101" pitchFamily="2" charset="-122"/>
                            <a:cs typeface="Times New Roman" panose="02020603050405020304" pitchFamily="18" charset="0"/>
                          </a:rPr>
                          <m:t>0</m:t>
                        </m:r>
                      </m:sub>
                    </m:sSub>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𝐄</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𝐀</m:t>
                    </m:r>
                    <m:r>
                      <a:rPr lang="en-US" altLang="zh-CN" sz="2400">
                        <a:effectLst/>
                        <a:latin typeface="Cambria Math" panose="02040503050406030204" pitchFamily="18" charset="0"/>
                        <a:ea typeface="宋体" panose="02010600030101010101" pitchFamily="2" charset="-122"/>
                        <a:cs typeface="Times New Roman" panose="02020603050405020304" pitchFamily="18" charset="0"/>
                      </a:rPr>
                      <m:t>)=</m:t>
                    </m:r>
                    <m:r>
                      <m:rPr>
                        <m:sty m:val="p"/>
                      </m:rPr>
                      <a:rPr lang="en-US" altLang="zh-CN" sz="2400">
                        <a:effectLst/>
                        <a:latin typeface="Cambria Math" panose="02040503050406030204" pitchFamily="18" charset="0"/>
                        <a:ea typeface="宋体" panose="02010600030101010101" pitchFamily="2" charset="-122"/>
                        <a:cs typeface="Times New Roman" panose="02020603050405020304" pitchFamily="18" charset="0"/>
                      </a:rPr>
                      <m:t>n</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r>
                      <m:rPr>
                        <m:sty m:val="p"/>
                      </m:rPr>
                      <a:rPr lang="en-US" altLang="zh-CN" sz="2400">
                        <a:effectLst/>
                        <a:latin typeface="Cambria Math" panose="02040503050406030204" pitchFamily="18" charset="0"/>
                        <a:ea typeface="宋体" panose="02010600030101010101" pitchFamily="2" charset="-122"/>
                        <a:cs typeface="Times New Roman" panose="02020603050405020304" pitchFamily="18" charset="0"/>
                      </a:rPr>
                      <m:t>k</m:t>
                    </m:r>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a:t>
                </a:r>
                <a:endParaRPr lang="zh-CN" altLang="zh-CN" sz="2400" dirty="0">
                  <a:effectLst/>
                  <a:latin typeface="Cambria" panose="02040503050406030204" pitchFamily="18" charset="0"/>
                  <a:ea typeface="宋体" panose="02010600030101010101" pitchFamily="2" charset="-122"/>
                  <a:cs typeface="Times New Roman" panose="02020603050405020304" pitchFamily="18" charset="0"/>
                </a:endParaRPr>
              </a:p>
              <a:p>
                <a:pPr>
                  <a:lnSpc>
                    <a:spcPct val="150000"/>
                  </a:lnSpc>
                </a:pPr>
                <a:endParaRPr lang="en-US" altLang="zh-CN" sz="2400" dirty="0">
                  <a:effectLst/>
                  <a:latin typeface="Cambria" panose="02040503050406030204" pitchFamily="18" charset="0"/>
                  <a:ea typeface="宋体" panose="02010600030101010101" pitchFamily="2" charset="-122"/>
                  <a:cs typeface="Times New Roman" panose="02020603050405020304" pitchFamily="18" charset="0"/>
                </a:endParaRPr>
              </a:p>
              <a:p>
                <a:pPr>
                  <a:lnSpc>
                    <a:spcPct val="150000"/>
                  </a:lnSpc>
                </a:pPr>
                <a:r>
                  <a:rPr lang="zh-CN" altLang="en-US" sz="2400" dirty="0">
                    <a:solidFill>
                      <a:srgbClr val="0070C0"/>
                    </a:solidFill>
                    <a:effectLst/>
                    <a:latin typeface="Cambria" panose="02040503050406030204" pitchFamily="18" charset="0"/>
                    <a:ea typeface="宋体" panose="02010600030101010101" pitchFamily="2" charset="-122"/>
                    <a:cs typeface="Times New Roman" panose="02020603050405020304" pitchFamily="18" charset="0"/>
                  </a:rPr>
                  <a:t>证</a:t>
                </a:r>
                <a:r>
                  <a:rPr lang="en-US" altLang="zh-CN" sz="2400" dirty="0">
                    <a:solidFill>
                      <a:srgbClr val="0070C0"/>
                    </a:solidFill>
                    <a:effectLst/>
                    <a:latin typeface="Cambria" panose="02040503050406030204" pitchFamily="18" charset="0"/>
                    <a:ea typeface="宋体" panose="02010600030101010101" pitchFamily="2" charset="-122"/>
                    <a:cs typeface="Times New Roman" panose="02020603050405020304" pitchFamily="18" charset="0"/>
                  </a:rPr>
                  <a:t>:</a:t>
                </a:r>
                <a:r>
                  <a:rPr lang="zh-CN" altLang="en-US" sz="2400" dirty="0">
                    <a:solidFill>
                      <a:srgbClr val="0070C0"/>
                    </a:solidFill>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因</a:t>
                </a:r>
                <a:r>
                  <a:rPr lang="zh-CN" altLang="en-US" sz="2400" dirty="0">
                    <a:effectLst/>
                    <a:latin typeface="Cambria" panose="02040503050406030204" pitchFamily="18" charset="0"/>
                    <a:ea typeface="宋体" panose="02010600030101010101" pitchFamily="2" charset="-122"/>
                    <a:cs typeface="Times New Roman" panose="02020603050405020304" pitchFamily="18" charset="0"/>
                  </a:rPr>
                  <a:t>为</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实对称矩阵必可对角化</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而任意矩阵可对角化的充要条件是特征值的代数重数等于其几何重数</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p>
              <a:p>
                <a:pPr>
                  <a:lnSpc>
                    <a:spcPct val="150000"/>
                  </a:lnSpc>
                </a:pPr>
                <a:r>
                  <a:rPr lang="zh-CN" altLang="en-US" sz="2400" dirty="0">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即有上述结论成立</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a:t>
                </a:r>
                <a:r>
                  <a:rPr lang="zh-CN" altLang="zh-CN" sz="2400" dirty="0">
                    <a:effectLst/>
                  </a:rPr>
                  <a:t> </a:t>
                </a:r>
                <a:endParaRPr lang="zh-CN" altLang="en-US" sz="2400" dirty="0"/>
              </a:p>
            </p:txBody>
          </p:sp>
        </mc:Choice>
        <mc:Fallback xmlns="">
          <p:sp>
            <p:nvSpPr>
              <p:cNvPr id="3" name="文本框 2">
                <a:extLst>
                  <a:ext uri="{FF2B5EF4-FFF2-40B4-BE49-F238E27FC236}">
                    <a16:creationId xmlns:a16="http://schemas.microsoft.com/office/drawing/2014/main" id="{02421821-2194-6E83-948F-97A7DD48E152}"/>
                  </a:ext>
                </a:extLst>
              </p:cNvPr>
              <p:cNvSpPr txBox="1">
                <a:spLocks noRot="1" noChangeAspect="1" noMove="1" noResize="1" noEditPoints="1" noAdjustHandles="1" noChangeArrowheads="1" noChangeShapeType="1" noTextEdit="1"/>
              </p:cNvSpPr>
              <p:nvPr/>
            </p:nvSpPr>
            <p:spPr>
              <a:xfrm>
                <a:off x="561859" y="1593500"/>
                <a:ext cx="10631277" cy="4253344"/>
              </a:xfrm>
              <a:prstGeom prst="rect">
                <a:avLst/>
              </a:prstGeom>
              <a:blipFill>
                <a:blip r:embed="rId2"/>
                <a:stretch>
                  <a:fillRect l="-955" r="-477" b="-238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125468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B6ABFFA3-EDB4-51E6-EEFD-B4BDC583ACAE}"/>
                  </a:ext>
                </a:extLst>
              </p:cNvPr>
              <p:cNvSpPr txBox="1"/>
              <p:nvPr/>
            </p:nvSpPr>
            <p:spPr>
              <a:xfrm>
                <a:off x="649995" y="1473526"/>
                <a:ext cx="10983817" cy="4154984"/>
              </a:xfrm>
              <a:prstGeom prst="rect">
                <a:avLst/>
              </a:prstGeom>
              <a:noFill/>
            </p:spPr>
            <p:txBody>
              <a:bodyPr wrap="square">
                <a:spAutoFit/>
              </a:bodyPr>
              <a:lstStyle/>
              <a:p>
                <a:pPr marL="342900" lvl="0" indent="-342900">
                  <a:lnSpc>
                    <a:spcPct val="150000"/>
                  </a:lnSpc>
                  <a:spcAft>
                    <a:spcPts val="1000"/>
                  </a:spcAft>
                  <a:buFont typeface="+mj-lt"/>
                  <a:buAutoNum type="romanLcParenBoth"/>
                </a:pP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求出 </a:t>
                </a:r>
                <a14:m>
                  <m:oMath xmlns:m="http://schemas.openxmlformats.org/officeDocument/2006/math">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𝐀</m:t>
                    </m:r>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的全部互不相等的特征值 </a:t>
                </a:r>
                <a14:m>
                  <m:oMath xmlns:m="http://schemas.openxmlformats.org/officeDocument/2006/math">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𝜆</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sub>
                    </m:s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𝜆</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𝑠</m:t>
                        </m:r>
                      </m:sub>
                    </m:sSub>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它们的重数依次为 </a:t>
                </a:r>
                <a14:m>
                  <m:oMath xmlns:m="http://schemas.openxmlformats.org/officeDocument/2006/math">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𝑘</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sub>
                    </m:sSub>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14:m>
                  <m:oMath xmlns:m="http://schemas.openxmlformats.org/officeDocument/2006/math">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14:m>
                  <m:oMath xmlns:m="http://schemas.openxmlformats.org/officeDocument/2006/math">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𝑘</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𝑠</m:t>
                        </m:r>
                      </m:sub>
                    </m:sSub>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14:m>
                  <m:oMath xmlns:m="http://schemas.openxmlformats.org/officeDocument/2006/math">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𝑘</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sub>
                    </m:s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𝑘</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𝑠</m:t>
                        </m:r>
                      </m:sub>
                    </m:s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𝑛</m:t>
                    </m:r>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a:t>
                </a:r>
                <a:endParaRPr lang="zh-CN" altLang="zh-CN" sz="2400" dirty="0">
                  <a:effectLst/>
                  <a:latin typeface="Cambria" panose="02040503050406030204" pitchFamily="18" charset="0"/>
                  <a:ea typeface="宋体" panose="02010600030101010101" pitchFamily="2" charset="-122"/>
                  <a:cs typeface="Times New Roman" panose="02020603050405020304" pitchFamily="18" charset="0"/>
                </a:endParaRPr>
              </a:p>
              <a:p>
                <a:pPr marL="342900" lvl="0" indent="-342900">
                  <a:lnSpc>
                    <a:spcPct val="150000"/>
                  </a:lnSpc>
                  <a:spcAft>
                    <a:spcPts val="1000"/>
                  </a:spcAft>
                  <a:buFont typeface="+mj-lt"/>
                  <a:buAutoNum type="romanLcParenBoth"/>
                </a:pP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对每个 </a:t>
                </a:r>
                <a14:m>
                  <m:oMath xmlns:m="http://schemas.openxmlformats.org/officeDocument/2006/math">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𝑘</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𝑖</m:t>
                        </m:r>
                      </m:sub>
                    </m:sSub>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重特征值 </a:t>
                </a:r>
                <a14:m>
                  <m:oMath xmlns:m="http://schemas.openxmlformats.org/officeDocument/2006/math">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𝜆</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𝑖</m:t>
                        </m:r>
                      </m:sub>
                    </m:sSub>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求方程 </a:t>
                </a:r>
                <a14:m>
                  <m:oMath xmlns:m="http://schemas.openxmlformats.org/officeDocument/2006/math">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𝜆</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𝑖</m:t>
                        </m:r>
                      </m:sub>
                    </m:sSub>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𝐄</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𝐀</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𝐱</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𝟎</m:t>
                    </m:r>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的基础解系</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得 </a:t>
                </a:r>
                <a14:m>
                  <m:oMath xmlns:m="http://schemas.openxmlformats.org/officeDocument/2006/math">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𝑘</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𝑖</m:t>
                        </m:r>
                      </m:sub>
                    </m:sSub>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个线性无关的特征向量</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再把它们用施密特过程进行正交化</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并单位化</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得到 </a:t>
                </a:r>
                <a14:m>
                  <m:oMath xmlns:m="http://schemas.openxmlformats.org/officeDocument/2006/math">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𝑘</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𝑖</m:t>
                        </m:r>
                      </m:sub>
                    </m:sSub>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个两两正交的单位特征向量</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因 </a:t>
                </a:r>
                <a14:m>
                  <m:oMath xmlns:m="http://schemas.openxmlformats.org/officeDocument/2006/math">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𝑘</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sub>
                    </m:s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𝑘</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𝑠</m:t>
                        </m:r>
                      </m:sub>
                    </m:s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𝑛</m:t>
                    </m:r>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故总共可得 </a:t>
                </a:r>
                <a14:m>
                  <m:oMath xmlns:m="http://schemas.openxmlformats.org/officeDocument/2006/math">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𝑛</m:t>
                    </m:r>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个两两正交的单位特征向量</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a:t>
                </a:r>
                <a:endParaRPr lang="zh-CN" altLang="zh-CN" sz="2400" dirty="0">
                  <a:effectLst/>
                  <a:latin typeface="Cambria" panose="02040503050406030204" pitchFamily="18" charset="0"/>
                  <a:ea typeface="宋体" panose="02010600030101010101" pitchFamily="2" charset="-122"/>
                  <a:cs typeface="Times New Roman" panose="02020603050405020304" pitchFamily="18" charset="0"/>
                </a:endParaRPr>
              </a:p>
              <a:p>
                <a:pPr marL="342900" lvl="0" indent="-342900">
                  <a:lnSpc>
                    <a:spcPct val="150000"/>
                  </a:lnSpc>
                  <a:spcAft>
                    <a:spcPts val="1000"/>
                  </a:spcAft>
                  <a:buFont typeface="+mj-lt"/>
                  <a:buAutoNum type="romanLcParenBoth"/>
                </a:pP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将这 </a:t>
                </a:r>
                <a14:m>
                  <m:oMath xmlns:m="http://schemas.openxmlformats.org/officeDocument/2006/math">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𝑛</m:t>
                    </m:r>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个两两正交的单位特征向量构成正交矩阵 </a:t>
                </a:r>
                <a14:m>
                  <m:oMath xmlns:m="http://schemas.openxmlformats.org/officeDocument/2006/math">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𝐏</m:t>
                    </m:r>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便有 </a:t>
                </a:r>
                <a14:m>
                  <m:oMath xmlns:m="http://schemas.openxmlformats.org/officeDocument/2006/math">
                    <m:sSup>
                      <m:sSup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𝐏</m:t>
                        </m:r>
                      </m:e>
                      <m:sup>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sup>
                    </m:sSup>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𝐀𝐏</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𝚲</m:t>
                    </m:r>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注意 </a:t>
                </a:r>
                <a14:m>
                  <m:oMath xmlns:m="http://schemas.openxmlformats.org/officeDocument/2006/math">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𝚲</m:t>
                    </m:r>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中对角元的排列次序与 </a:t>
                </a:r>
                <a14:m>
                  <m:oMath xmlns:m="http://schemas.openxmlformats.org/officeDocument/2006/math">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𝐏</m:t>
                    </m:r>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中列向量的排列次序相对应</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a:t>
                </a:r>
                <a:endParaRPr lang="zh-CN" altLang="zh-CN" sz="2400" dirty="0">
                  <a:effectLst/>
                  <a:latin typeface="Cambria" panose="02040503050406030204" pitchFamily="18" charset="0"/>
                  <a:ea typeface="宋体" panose="02010600030101010101" pitchFamily="2" charset="-122"/>
                  <a:cs typeface="Times New Roman" panose="02020603050405020304" pitchFamily="18" charset="0"/>
                </a:endParaRPr>
              </a:p>
            </p:txBody>
          </p:sp>
        </mc:Choice>
        <mc:Fallback xmlns="">
          <p:sp>
            <p:nvSpPr>
              <p:cNvPr id="3" name="文本框 2">
                <a:extLst>
                  <a:ext uri="{FF2B5EF4-FFF2-40B4-BE49-F238E27FC236}">
                    <a16:creationId xmlns:a16="http://schemas.microsoft.com/office/drawing/2014/main" id="{B6ABFFA3-EDB4-51E6-EEFD-B4BDC583ACAE}"/>
                  </a:ext>
                </a:extLst>
              </p:cNvPr>
              <p:cNvSpPr txBox="1">
                <a:spLocks noRot="1" noChangeAspect="1" noMove="1" noResize="1" noEditPoints="1" noAdjustHandles="1" noChangeArrowheads="1" noChangeShapeType="1" noTextEdit="1"/>
              </p:cNvSpPr>
              <p:nvPr/>
            </p:nvSpPr>
            <p:spPr>
              <a:xfrm>
                <a:off x="649995" y="1473526"/>
                <a:ext cx="10983817" cy="4154984"/>
              </a:xfrm>
              <a:prstGeom prst="rect">
                <a:avLst/>
              </a:prstGeom>
              <a:blipFill>
                <a:blip r:embed="rId2"/>
                <a:stretch>
                  <a:fillRect l="-809" b="-243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8C2C2345-1B9E-91D0-996D-FC50DAECD082}"/>
                  </a:ext>
                </a:extLst>
              </p:cNvPr>
              <p:cNvSpPr txBox="1"/>
              <p:nvPr/>
            </p:nvSpPr>
            <p:spPr>
              <a:xfrm>
                <a:off x="649995" y="5826813"/>
                <a:ext cx="10892010" cy="594522"/>
              </a:xfrm>
              <a:prstGeom prst="rect">
                <a:avLst/>
              </a:prstGeom>
              <a:noFill/>
            </p:spPr>
            <p:txBody>
              <a:bodyPr wrap="square">
                <a:spAutoFit/>
              </a:bodyPr>
              <a:lstStyle/>
              <a:p>
                <a:pPr indent="228600">
                  <a:lnSpc>
                    <a:spcPct val="150000"/>
                  </a:lnSpc>
                  <a:spcBef>
                    <a:spcPts val="900"/>
                  </a:spcBef>
                  <a:spcAft>
                    <a:spcPts val="900"/>
                  </a:spcAft>
                </a:pPr>
                <a:r>
                  <a:rPr lang="zh-CN" altLang="zh-CN" sz="2400" dirty="0">
                    <a:effectLst/>
                    <a:latin typeface="Kaiti SC" panose="02010600040101010101" pitchFamily="2" charset="-122"/>
                    <a:ea typeface="Kaiti SC" panose="02010600040101010101" pitchFamily="2" charset="-122"/>
                    <a:cs typeface="Times New Roman" panose="02020603050405020304" pitchFamily="18" charset="0"/>
                  </a:rPr>
                  <a:t>思考</a:t>
                </a:r>
                <a:r>
                  <a:rPr lang="en-US" altLang="zh-CN" sz="2400" dirty="0">
                    <a:effectLst/>
                    <a:latin typeface="Kaiti SC" panose="02010600040101010101" pitchFamily="2" charset="-122"/>
                    <a:ea typeface="Kaiti SC" panose="02010600040101010101" pitchFamily="2" charset="-122"/>
                    <a:cs typeface="Times New Roman" panose="02020603050405020304" pitchFamily="18" charset="0"/>
                  </a:rPr>
                  <a:t>: </a:t>
                </a:r>
                <a:r>
                  <a:rPr lang="zh-CN" altLang="zh-CN" sz="2400" dirty="0">
                    <a:effectLst/>
                    <a:latin typeface="Kaiti SC" panose="02010600040101010101" pitchFamily="2" charset="-122"/>
                    <a:ea typeface="Kaiti SC" panose="02010600040101010101" pitchFamily="2" charset="-122"/>
                    <a:cs typeface="Times New Roman" panose="02020603050405020304" pitchFamily="18" charset="0"/>
                  </a:rPr>
                  <a:t>上述施密特正交化过程得到的向量</a:t>
                </a:r>
                <a:r>
                  <a:rPr lang="en-US" altLang="zh-CN" sz="2400" dirty="0">
                    <a:effectLst/>
                    <a:latin typeface="Kaiti SC" panose="02010600040101010101" pitchFamily="2" charset="-122"/>
                    <a:ea typeface="Kaiti SC" panose="02010600040101010101" pitchFamily="2" charset="-122"/>
                    <a:cs typeface="Times New Roman" panose="02020603050405020304" pitchFamily="18" charset="0"/>
                  </a:rPr>
                  <a:t>, </a:t>
                </a:r>
                <a:r>
                  <a:rPr lang="zh-CN" altLang="zh-CN" sz="2400" dirty="0">
                    <a:effectLst/>
                    <a:latin typeface="Kaiti SC" panose="02010600040101010101" pitchFamily="2" charset="-122"/>
                    <a:ea typeface="Kaiti SC" panose="02010600040101010101" pitchFamily="2" charset="-122"/>
                    <a:cs typeface="Times New Roman" panose="02020603050405020304" pitchFamily="18" charset="0"/>
                  </a:rPr>
                  <a:t>还是对应于 </a:t>
                </a:r>
                <a14:m>
                  <m:oMath xmlns:m="http://schemas.openxmlformats.org/officeDocument/2006/math">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ltLang="zh-CN" sz="2400" b="0" i="0">
                            <a:effectLst/>
                            <a:latin typeface="Cambria Math" panose="02040503050406030204" pitchFamily="18" charset="0"/>
                            <a:ea typeface="宋体" panose="02010600030101010101" pitchFamily="2" charset="-122"/>
                            <a:cs typeface="Times New Roman" panose="02020603050405020304" pitchFamily="18" charset="0"/>
                          </a:rPr>
                          <m:t>λ</m:t>
                        </m:r>
                      </m:e>
                      <m:sub>
                        <m:r>
                          <m:rPr>
                            <m:sty m:val="p"/>
                          </m:rPr>
                          <a:rPr lang="en-US" altLang="zh-CN" sz="2400" b="0" i="0">
                            <a:effectLst/>
                            <a:latin typeface="Cambria Math" panose="02040503050406030204" pitchFamily="18" charset="0"/>
                            <a:ea typeface="宋体" panose="02010600030101010101" pitchFamily="2" charset="-122"/>
                            <a:cs typeface="Times New Roman" panose="02020603050405020304" pitchFamily="18" charset="0"/>
                          </a:rPr>
                          <m:t>i</m:t>
                        </m:r>
                      </m:sub>
                    </m:sSub>
                  </m:oMath>
                </a14:m>
                <a:r>
                  <a:rPr lang="en-US" altLang="zh-CN" sz="2400" dirty="0">
                    <a:effectLst/>
                    <a:latin typeface="Kaiti SC" panose="02010600040101010101" pitchFamily="2" charset="-122"/>
                    <a:ea typeface="Kaiti SC" panose="02010600040101010101" pitchFamily="2" charset="-122"/>
                    <a:cs typeface="Times New Roman" panose="02020603050405020304" pitchFamily="18" charset="0"/>
                  </a:rPr>
                  <a:t> </a:t>
                </a:r>
                <a:r>
                  <a:rPr lang="zh-CN" altLang="zh-CN" sz="2400" dirty="0">
                    <a:effectLst/>
                    <a:latin typeface="Kaiti SC" panose="02010600040101010101" pitchFamily="2" charset="-122"/>
                    <a:ea typeface="Kaiti SC" panose="02010600040101010101" pitchFamily="2" charset="-122"/>
                    <a:cs typeface="Times New Roman" panose="02020603050405020304" pitchFamily="18" charset="0"/>
                  </a:rPr>
                  <a:t>的特征向量吗</a:t>
                </a:r>
                <a:r>
                  <a:rPr lang="en-US" altLang="zh-CN" sz="2400" dirty="0">
                    <a:effectLst/>
                    <a:latin typeface="Kaiti SC" panose="02010600040101010101" pitchFamily="2" charset="-122"/>
                    <a:ea typeface="Kaiti SC" panose="02010600040101010101" pitchFamily="2" charset="-122"/>
                    <a:cs typeface="Times New Roman" panose="02020603050405020304" pitchFamily="18" charset="0"/>
                  </a:rPr>
                  <a:t>? </a:t>
                </a:r>
                <a:r>
                  <a:rPr lang="zh-CN" altLang="zh-CN" sz="2400" dirty="0">
                    <a:effectLst/>
                    <a:latin typeface="Kaiti SC" panose="02010600040101010101" pitchFamily="2" charset="-122"/>
                    <a:ea typeface="Kaiti SC" panose="02010600040101010101" pitchFamily="2" charset="-122"/>
                    <a:cs typeface="Times New Roman" panose="02020603050405020304" pitchFamily="18" charset="0"/>
                  </a:rPr>
                  <a:t>为什么</a:t>
                </a:r>
                <a:r>
                  <a:rPr lang="en-US" altLang="zh-CN" sz="2400" dirty="0">
                    <a:effectLst/>
                    <a:latin typeface="Kaiti SC" panose="02010600040101010101" pitchFamily="2" charset="-122"/>
                    <a:ea typeface="Kaiti SC" panose="02010600040101010101" pitchFamily="2" charset="-122"/>
                    <a:cs typeface="Times New Roman" panose="02020603050405020304" pitchFamily="18" charset="0"/>
                  </a:rPr>
                  <a:t>?</a:t>
                </a:r>
                <a:endParaRPr lang="zh-CN" altLang="zh-CN" sz="2400" dirty="0">
                  <a:effectLst/>
                  <a:latin typeface="Kaiti SC" panose="02010600040101010101" pitchFamily="2" charset="-122"/>
                  <a:ea typeface="Kaiti SC" panose="02010600040101010101" pitchFamily="2" charset="-122"/>
                  <a:cs typeface="Times New Roman" panose="02020603050405020304" pitchFamily="18" charset="0"/>
                </a:endParaRPr>
              </a:p>
            </p:txBody>
          </p:sp>
        </mc:Choice>
        <mc:Fallback xmlns="">
          <p:sp>
            <p:nvSpPr>
              <p:cNvPr id="5" name="文本框 4">
                <a:extLst>
                  <a:ext uri="{FF2B5EF4-FFF2-40B4-BE49-F238E27FC236}">
                    <a16:creationId xmlns:a16="http://schemas.microsoft.com/office/drawing/2014/main" id="{8C2C2345-1B9E-91D0-996D-FC50DAECD082}"/>
                  </a:ext>
                </a:extLst>
              </p:cNvPr>
              <p:cNvSpPr txBox="1">
                <a:spLocks noRot="1" noChangeAspect="1" noMove="1" noResize="1" noEditPoints="1" noAdjustHandles="1" noChangeArrowheads="1" noChangeShapeType="1" noTextEdit="1"/>
              </p:cNvSpPr>
              <p:nvPr/>
            </p:nvSpPr>
            <p:spPr>
              <a:xfrm>
                <a:off x="649995" y="5826813"/>
                <a:ext cx="10892010" cy="594522"/>
              </a:xfrm>
              <a:prstGeom prst="rect">
                <a:avLst/>
              </a:prstGeom>
              <a:blipFill>
                <a:blip r:embed="rId3"/>
                <a:stretch>
                  <a:fillRect r="-350" b="-20833"/>
                </a:stretch>
              </a:blipFill>
            </p:spPr>
            <p:txBody>
              <a:bodyPr/>
              <a:lstStyle/>
              <a:p>
                <a:r>
                  <a:rPr lang="zh-CN" altLang="en-US">
                    <a:noFill/>
                  </a:rPr>
                  <a:t> </a:t>
                </a:r>
              </a:p>
            </p:txBody>
          </p:sp>
        </mc:Fallback>
      </mc:AlternateContent>
      <p:pic>
        <p:nvPicPr>
          <p:cNvPr id="6" name="图片 5">
            <a:extLst>
              <a:ext uri="{FF2B5EF4-FFF2-40B4-BE49-F238E27FC236}">
                <a16:creationId xmlns:a16="http://schemas.microsoft.com/office/drawing/2014/main" id="{C3F591FD-6CE2-E79E-1968-A4EF9E8EC5C2}"/>
              </a:ext>
            </a:extLst>
          </p:cNvPr>
          <p:cNvPicPr>
            <a:picLocks noChangeAspect="1"/>
          </p:cNvPicPr>
          <p:nvPr/>
        </p:nvPicPr>
        <p:blipFill>
          <a:blip r:embed="rId4"/>
          <a:stretch>
            <a:fillRect/>
          </a:stretch>
        </p:blipFill>
        <p:spPr>
          <a:xfrm>
            <a:off x="649995" y="888630"/>
            <a:ext cx="5795789" cy="584896"/>
          </a:xfrm>
          <a:prstGeom prst="rect">
            <a:avLst/>
          </a:prstGeom>
        </p:spPr>
      </p:pic>
      <p:sp>
        <p:nvSpPr>
          <p:cNvPr id="7" name="文本框 6">
            <a:extLst>
              <a:ext uri="{FF2B5EF4-FFF2-40B4-BE49-F238E27FC236}">
                <a16:creationId xmlns:a16="http://schemas.microsoft.com/office/drawing/2014/main" id="{652ACC3C-89C9-CBA0-AFDB-80433D36F022}"/>
              </a:ext>
            </a:extLst>
          </p:cNvPr>
          <p:cNvSpPr txBox="1"/>
          <p:nvPr/>
        </p:nvSpPr>
        <p:spPr>
          <a:xfrm>
            <a:off x="161750" y="5797907"/>
            <a:ext cx="800219" cy="830997"/>
          </a:xfrm>
          <a:prstGeom prst="rect">
            <a:avLst/>
          </a:prstGeom>
          <a:noFill/>
        </p:spPr>
        <p:txBody>
          <a:bodyPr wrap="none" rtlCol="0">
            <a:spAutoFit/>
          </a:bodyPr>
          <a:lstStyle/>
          <a:p>
            <a:r>
              <a:rPr kumimoji="1" lang="zh-CN" altLang="en-US" sz="4800" dirty="0"/>
              <a:t>🔥</a:t>
            </a:r>
          </a:p>
        </p:txBody>
      </p:sp>
    </p:spTree>
    <p:extLst>
      <p:ext uri="{BB962C8B-B14F-4D97-AF65-F5344CB8AC3E}">
        <p14:creationId xmlns:p14="http://schemas.microsoft.com/office/powerpoint/2010/main" val="4157220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allAtOnce"/>
      <p:bldP spid="7"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B9749E04-18E1-120F-CCA0-B4D48E457BD5}"/>
                  </a:ext>
                </a:extLst>
              </p:cNvPr>
              <p:cNvSpPr txBox="1"/>
              <p:nvPr/>
            </p:nvSpPr>
            <p:spPr>
              <a:xfrm>
                <a:off x="488414" y="535194"/>
                <a:ext cx="10715740" cy="1557286"/>
              </a:xfrm>
              <a:prstGeom prst="rect">
                <a:avLst/>
              </a:prstGeom>
              <a:noFill/>
            </p:spPr>
            <p:txBody>
              <a:bodyPr wrap="square">
                <a:spAutoFit/>
              </a:bodyPr>
              <a:lstStyle/>
              <a:p>
                <a:pPr>
                  <a:lnSpc>
                    <a:spcPct val="150000"/>
                  </a:lnSpc>
                  <a:spcBef>
                    <a:spcPts val="900"/>
                  </a:spcBef>
                  <a:spcAft>
                    <a:spcPts val="900"/>
                  </a:spcAft>
                </a:pPr>
                <a:r>
                  <a:rPr lang="zh-CN" altLang="zh-CN" sz="2400" b="1" dirty="0">
                    <a:solidFill>
                      <a:srgbClr val="0070C0"/>
                    </a:solidFill>
                    <a:effectLst/>
                    <a:latin typeface="Cambria" panose="02040503050406030204" pitchFamily="18" charset="0"/>
                    <a:ea typeface="宋体" panose="02010600030101010101" pitchFamily="2" charset="-122"/>
                    <a:cs typeface="Times New Roman" panose="02020603050405020304" pitchFamily="18" charset="0"/>
                  </a:rPr>
                  <a:t>例 </a:t>
                </a:r>
                <a:r>
                  <a:rPr lang="en-US" altLang="zh-CN" sz="2400" b="1" dirty="0">
                    <a:solidFill>
                      <a:srgbClr val="0070C0"/>
                    </a:solidFill>
                    <a:effectLst/>
                    <a:latin typeface="Cambria" panose="02040503050406030204" pitchFamily="18" charset="0"/>
                    <a:ea typeface="宋体" panose="02010600030101010101" pitchFamily="2" charset="-122"/>
                    <a:cs typeface="Times New Roman" panose="02020603050405020304" pitchFamily="18" charset="0"/>
                  </a:rPr>
                  <a:t>6.3.1</a:t>
                </a:r>
                <a:r>
                  <a:rPr lang="en-US" altLang="zh-CN" sz="2400" dirty="0">
                    <a:solidFill>
                      <a:srgbClr val="0070C0"/>
                    </a:solidFill>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设 </a:t>
                </a:r>
                <a14:m>
                  <m:oMath xmlns:m="http://schemas.openxmlformats.org/officeDocument/2006/math">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𝐀</m:t>
                    </m:r>
                    <m:r>
                      <a:rPr lang="en-US" altLang="zh-CN" sz="2400">
                        <a:effectLst/>
                        <a:latin typeface="Cambria Math" panose="02040503050406030204" pitchFamily="18" charset="0"/>
                        <a:ea typeface="宋体" panose="02010600030101010101" pitchFamily="2" charset="-122"/>
                        <a:cs typeface="Times New Roman" panose="02020603050405020304" pitchFamily="18" charset="0"/>
                      </a:rPr>
                      <m:t>=</m:t>
                    </m:r>
                    <m:d>
                      <m:d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dPr>
                      <m:e>
                        <m:m>
                          <m:mPr>
                            <m:plcHide m:val="on"/>
                            <m:mcs>
                              <m:mc>
                                <m:mcPr>
                                  <m:count m:val="3"/>
                                  <m:mcJc m:val="center"/>
                                </m:mcPr>
                              </m:mc>
                            </m:mcs>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mPr>
                          <m:mr>
                            <m:e>
                              <m:r>
                                <a:rPr lang="en-US" altLang="zh-CN" sz="2400">
                                  <a:effectLst/>
                                  <a:latin typeface="Cambria Math" panose="02040503050406030204" pitchFamily="18" charset="0"/>
                                  <a:ea typeface="宋体" panose="02010600030101010101" pitchFamily="2" charset="-122"/>
                                  <a:cs typeface="Times New Roman" panose="02020603050405020304" pitchFamily="18" charset="0"/>
                                </a:rPr>
                                <m:t>0</m:t>
                              </m:r>
                            </m:e>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a:effectLst/>
                                  <a:latin typeface="Cambria Math" panose="02040503050406030204" pitchFamily="18" charset="0"/>
                                  <a:ea typeface="宋体" panose="02010600030101010101" pitchFamily="2" charset="-122"/>
                                  <a:cs typeface="Times New Roman" panose="02020603050405020304" pitchFamily="18" charset="0"/>
                                </a:rPr>
                                <m:t>1</m:t>
                              </m:r>
                            </m:e>
                            <m:e>
                              <m:r>
                                <a:rPr lang="en-US" altLang="zh-CN" sz="2400">
                                  <a:effectLst/>
                                  <a:latin typeface="Cambria Math" panose="02040503050406030204" pitchFamily="18" charset="0"/>
                                  <a:ea typeface="宋体" panose="02010600030101010101" pitchFamily="2" charset="-122"/>
                                  <a:cs typeface="Times New Roman" panose="02020603050405020304" pitchFamily="18" charset="0"/>
                                </a:rPr>
                                <m:t>1</m:t>
                              </m:r>
                            </m:e>
                          </m:mr>
                          <m:m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a:effectLst/>
                                  <a:latin typeface="Cambria Math" panose="02040503050406030204" pitchFamily="18" charset="0"/>
                                  <a:ea typeface="宋体" panose="02010600030101010101" pitchFamily="2" charset="-122"/>
                                  <a:cs typeface="Times New Roman" panose="02020603050405020304" pitchFamily="18" charset="0"/>
                                </a:rPr>
                                <m:t>1</m:t>
                              </m:r>
                            </m:e>
                            <m:e>
                              <m:r>
                                <a:rPr lang="en-US" altLang="zh-CN" sz="2400">
                                  <a:effectLst/>
                                  <a:latin typeface="Cambria Math" panose="02040503050406030204" pitchFamily="18" charset="0"/>
                                  <a:ea typeface="宋体" panose="02010600030101010101" pitchFamily="2" charset="-122"/>
                                  <a:cs typeface="Times New Roman" panose="02020603050405020304" pitchFamily="18" charset="0"/>
                                </a:rPr>
                                <m:t>0</m:t>
                              </m:r>
                            </m:e>
                            <m:e>
                              <m:r>
                                <a:rPr lang="en-US" altLang="zh-CN" sz="2400">
                                  <a:effectLst/>
                                  <a:latin typeface="Cambria Math" panose="02040503050406030204" pitchFamily="18" charset="0"/>
                                  <a:ea typeface="宋体" panose="02010600030101010101" pitchFamily="2" charset="-122"/>
                                  <a:cs typeface="Times New Roman" panose="02020603050405020304" pitchFamily="18" charset="0"/>
                                </a:rPr>
                                <m:t>1</m:t>
                              </m:r>
                            </m:e>
                          </m:mr>
                          <m:mr>
                            <m:e>
                              <m:r>
                                <a:rPr lang="en-US" altLang="zh-CN" sz="2400">
                                  <a:effectLst/>
                                  <a:latin typeface="Cambria Math" panose="02040503050406030204" pitchFamily="18" charset="0"/>
                                  <a:ea typeface="宋体" panose="02010600030101010101" pitchFamily="2" charset="-122"/>
                                  <a:cs typeface="Times New Roman" panose="02020603050405020304" pitchFamily="18" charset="0"/>
                                </a:rPr>
                                <m:t>1</m:t>
                              </m:r>
                            </m:e>
                            <m:e>
                              <m:r>
                                <a:rPr lang="en-US" altLang="zh-CN" sz="2400">
                                  <a:effectLst/>
                                  <a:latin typeface="Cambria Math" panose="02040503050406030204" pitchFamily="18" charset="0"/>
                                  <a:ea typeface="宋体" panose="02010600030101010101" pitchFamily="2" charset="-122"/>
                                  <a:cs typeface="Times New Roman" panose="02020603050405020304" pitchFamily="18" charset="0"/>
                                </a:rPr>
                                <m:t>1</m:t>
                              </m:r>
                            </m:e>
                            <m:e>
                              <m:r>
                                <a:rPr lang="en-US" altLang="zh-CN" sz="2400">
                                  <a:effectLst/>
                                  <a:latin typeface="Cambria Math" panose="02040503050406030204" pitchFamily="18" charset="0"/>
                                  <a:ea typeface="宋体" panose="02010600030101010101" pitchFamily="2" charset="-122"/>
                                  <a:cs typeface="Times New Roman" panose="02020603050405020304" pitchFamily="18" charset="0"/>
                                </a:rPr>
                                <m:t>0</m:t>
                              </m:r>
                            </m:e>
                          </m:mr>
                        </m:m>
                      </m:e>
                    </m:d>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求一个</a:t>
                </a:r>
                <a:r>
                  <a:rPr lang="zh-CN" altLang="zh-CN" sz="2400" dirty="0">
                    <a:solidFill>
                      <a:srgbClr val="C00000"/>
                    </a:solidFill>
                    <a:effectLst/>
                    <a:latin typeface="Cambria" panose="02040503050406030204" pitchFamily="18" charset="0"/>
                    <a:ea typeface="宋体" panose="02010600030101010101" pitchFamily="2" charset="-122"/>
                    <a:cs typeface="Times New Roman" panose="02020603050405020304" pitchFamily="18" charset="0"/>
                  </a:rPr>
                  <a:t>正交矩阵 </a:t>
                </a:r>
                <a14:m>
                  <m:oMath xmlns:m="http://schemas.openxmlformats.org/officeDocument/2006/math">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𝐏</m:t>
                    </m:r>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使得 </a:t>
                </a:r>
                <a14:m>
                  <m:oMath xmlns:m="http://schemas.openxmlformats.org/officeDocument/2006/math">
                    <m:sSup>
                      <m:sSup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𝐏</m:t>
                        </m:r>
                      </m:e>
                      <m:sup>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a:effectLst/>
                            <a:latin typeface="Cambria Math" panose="02040503050406030204" pitchFamily="18" charset="0"/>
                            <a:ea typeface="宋体" panose="02010600030101010101" pitchFamily="2" charset="-122"/>
                            <a:cs typeface="Times New Roman" panose="02020603050405020304" pitchFamily="18" charset="0"/>
                          </a:rPr>
                          <m:t>1</m:t>
                        </m:r>
                      </m:sup>
                    </m:sSup>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𝐀𝐏</m:t>
                    </m:r>
                    <m:r>
                      <a:rPr lang="en-US" altLang="zh-CN" sz="24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𝚲</m:t>
                    </m:r>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为对角阵</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endParaRPr lang="zh-CN" altLang="zh-CN" sz="2400" dirty="0">
                  <a:effectLst/>
                  <a:latin typeface="Cambria" panose="02040503050406030204" pitchFamily="18" charset="0"/>
                  <a:ea typeface="宋体" panose="02010600030101010101" pitchFamily="2" charset="-122"/>
                  <a:cs typeface="Times New Roman" panose="02020603050405020304" pitchFamily="18" charset="0"/>
                </a:endParaRPr>
              </a:p>
            </p:txBody>
          </p:sp>
        </mc:Choice>
        <mc:Fallback xmlns="">
          <p:sp>
            <p:nvSpPr>
              <p:cNvPr id="3" name="文本框 2">
                <a:extLst>
                  <a:ext uri="{FF2B5EF4-FFF2-40B4-BE49-F238E27FC236}">
                    <a16:creationId xmlns:a16="http://schemas.microsoft.com/office/drawing/2014/main" id="{B9749E04-18E1-120F-CCA0-B4D48E457BD5}"/>
                  </a:ext>
                </a:extLst>
              </p:cNvPr>
              <p:cNvSpPr txBox="1">
                <a:spLocks noRot="1" noChangeAspect="1" noMove="1" noResize="1" noEditPoints="1" noAdjustHandles="1" noChangeArrowheads="1" noChangeShapeType="1" noTextEdit="1"/>
              </p:cNvSpPr>
              <p:nvPr/>
            </p:nvSpPr>
            <p:spPr>
              <a:xfrm>
                <a:off x="488414" y="535194"/>
                <a:ext cx="10715740" cy="1557286"/>
              </a:xfrm>
              <a:prstGeom prst="rect">
                <a:avLst/>
              </a:prstGeom>
              <a:blipFill>
                <a:blip r:embed="rId2"/>
                <a:stretch>
                  <a:fillRect l="-947" b="-3252"/>
                </a:stretch>
              </a:blipFill>
            </p:spPr>
            <p:txBody>
              <a:bodyPr/>
              <a:lstStyle/>
              <a:p>
                <a:r>
                  <a:rPr lang="zh-CN" altLang="en-US">
                    <a:noFill/>
                  </a:rPr>
                  <a:t> </a:t>
                </a:r>
              </a:p>
            </p:txBody>
          </p:sp>
        </mc:Fallback>
      </mc:AlternateContent>
      <p:sp>
        <p:nvSpPr>
          <p:cNvPr id="4" name="文本框 3">
            <a:extLst>
              <a:ext uri="{FF2B5EF4-FFF2-40B4-BE49-F238E27FC236}">
                <a16:creationId xmlns:a16="http://schemas.microsoft.com/office/drawing/2014/main" id="{AE848860-BBB0-6583-CB59-770AB6B9C0E9}"/>
              </a:ext>
            </a:extLst>
          </p:cNvPr>
          <p:cNvSpPr txBox="1"/>
          <p:nvPr/>
        </p:nvSpPr>
        <p:spPr>
          <a:xfrm>
            <a:off x="488414" y="2092480"/>
            <a:ext cx="10715740" cy="583108"/>
          </a:xfrm>
          <a:prstGeom prst="rect">
            <a:avLst/>
          </a:prstGeom>
          <a:noFill/>
        </p:spPr>
        <p:txBody>
          <a:bodyPr wrap="square">
            <a:spAutoFit/>
          </a:bodyPr>
          <a:lstStyle/>
          <a:p>
            <a:pPr>
              <a:lnSpc>
                <a:spcPct val="150000"/>
              </a:lnSpc>
              <a:spcBef>
                <a:spcPts val="900"/>
              </a:spcBef>
              <a:spcAft>
                <a:spcPts val="900"/>
              </a:spcAft>
            </a:pPr>
            <a:r>
              <a:rPr lang="en-US" altLang="zh-CN" sz="2400" dirty="0" err="1">
                <a:solidFill>
                  <a:srgbClr val="0070C0"/>
                </a:solidFill>
                <a:effectLst/>
                <a:latin typeface="宋体" panose="02010600030101010101" pitchFamily="2" charset="-122"/>
                <a:ea typeface="宋体" panose="02010600030101010101" pitchFamily="2" charset="-122"/>
                <a:cs typeface="Times New Roman" panose="02020603050405020304" pitchFamily="18" charset="0"/>
              </a:rPr>
              <a:t>解</a:t>
            </a:r>
            <a:r>
              <a:rPr lang="en-US" altLang="zh-CN" sz="2400" dirty="0">
                <a:solidFill>
                  <a:srgbClr val="0070C0"/>
                </a:solidFill>
                <a:effectLst/>
                <a:latin typeface="Cambria" panose="02040503050406030204" pitchFamily="18" charset="0"/>
                <a:ea typeface="宋体" panose="02010600030101010101" pitchFamily="2" charset="-122"/>
                <a:cs typeface="Times New Roman" panose="02020603050405020304" pitchFamily="18" charset="0"/>
              </a:rPr>
              <a:t>:  </a:t>
            </a:r>
            <a:r>
              <a:rPr lang="en-US" altLang="zh-CN" sz="2400" dirty="0" err="1">
                <a:effectLst/>
                <a:latin typeface="宋体" panose="02010600030101010101" pitchFamily="2" charset="-122"/>
                <a:ea typeface="宋体" panose="02010600030101010101" pitchFamily="2" charset="-122"/>
                <a:cs typeface="Times New Roman" panose="02020603050405020304" pitchFamily="18" charset="0"/>
              </a:rPr>
              <a:t>由</a:t>
            </a:r>
            <a:endParaRPr lang="zh-CN" altLang="en-US" sz="2400" dirty="0"/>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49D6633B-F285-E7DF-A5E2-BBD26175EC96}"/>
                  </a:ext>
                </a:extLst>
              </p:cNvPr>
              <p:cNvSpPr txBox="1"/>
              <p:nvPr/>
            </p:nvSpPr>
            <p:spPr>
              <a:xfrm>
                <a:off x="488414" y="2809898"/>
                <a:ext cx="10715740" cy="2229008"/>
              </a:xfrm>
              <a:prstGeom prst="rect">
                <a:avLst/>
              </a:prstGeom>
              <a:noFill/>
            </p:spPr>
            <p:txBody>
              <a:bodyPr wrap="square">
                <a:spAutoFit/>
              </a:bodyPr>
              <a:lstStyle/>
              <a:p>
                <a:pPr>
                  <a:spcBef>
                    <a:spcPts val="900"/>
                  </a:spcBef>
                  <a:spcAft>
                    <a:spcPts val="900"/>
                  </a:spcAft>
                </a:pPr>
                <a14:m>
                  <m:oMathPara xmlns:m="http://schemas.openxmlformats.org/officeDocument/2006/math">
                    <m:oMathParaPr>
                      <m:jc m:val="centerGroup"/>
                    </m:oMathParaPr>
                    <m:oMath xmlns:m="http://schemas.openxmlformats.org/officeDocument/2006/math">
                      <m:m>
                        <m:mPr>
                          <m:plcHide m:val="on"/>
                          <m:mcs>
                            <m:mc>
                              <m:mcPr>
                                <m:count m:val="2"/>
                                <m:mcJc m:val="center"/>
                              </m:mcPr>
                            </m:mc>
                          </m:mcs>
                          <m:ctrlPr>
                            <a:rPr lang="zh-CN" altLang="zh-CN" sz="2400" i="1" smtClean="0">
                              <a:effectLst/>
                              <a:latin typeface="Cambria Math" panose="02040503050406030204" pitchFamily="18" charset="0"/>
                              <a:ea typeface="Cambria Math" panose="02040503050406030204" pitchFamily="18" charset="0"/>
                              <a:cs typeface="Times New Roman" panose="02020603050405020304" pitchFamily="18" charset="0"/>
                            </a:rPr>
                          </m:ctrlPr>
                        </m:mPr>
                        <m:mr>
                          <m:e/>
                          <m:e>
                            <m:r>
                              <a:rPr lang="en-US" altLang="zh-CN" sz="2400" i="1">
                                <a:latin typeface="Cambria Math" panose="02040503050406030204" pitchFamily="18" charset="0"/>
                                <a:cs typeface="Times New Roman" panose="02020603050405020304" pitchFamily="18" charset="0"/>
                              </a:rPr>
                              <m:t>|</m:t>
                            </m:r>
                            <m:r>
                              <a:rPr lang="en-US" altLang="zh-CN" sz="2400" i="1">
                                <a:latin typeface="Cambria Math" panose="02040503050406030204" pitchFamily="18" charset="0"/>
                                <a:cs typeface="Times New Roman" panose="02020603050405020304" pitchFamily="18" charset="0"/>
                              </a:rPr>
                              <m:t>𝜆</m:t>
                            </m:r>
                            <m:r>
                              <a:rPr lang="en-US" altLang="zh-CN" sz="2400" b="1" i="1">
                                <a:latin typeface="Cambria Math" panose="02040503050406030204" pitchFamily="18" charset="0"/>
                                <a:cs typeface="Times New Roman" panose="02020603050405020304" pitchFamily="18" charset="0"/>
                              </a:rPr>
                              <m:t>𝐄</m:t>
                            </m:r>
                            <m:r>
                              <a:rPr lang="en-US" altLang="zh-CN" sz="2400" i="1">
                                <a:latin typeface="Cambria Math" panose="02040503050406030204" pitchFamily="18" charset="0"/>
                                <a:cs typeface="Times New Roman" panose="02020603050405020304" pitchFamily="18" charset="0"/>
                              </a:rPr>
                              <m:t>−</m:t>
                            </m:r>
                            <m:r>
                              <a:rPr lang="en-US" altLang="zh-CN" sz="2400" b="1" i="1">
                                <a:latin typeface="Cambria Math" panose="02040503050406030204" pitchFamily="18" charset="0"/>
                                <a:cs typeface="Times New Roman" panose="02020603050405020304" pitchFamily="18" charset="0"/>
                              </a:rPr>
                              <m:t>𝐀</m:t>
                            </m:r>
                            <m:r>
                              <a:rPr lang="en-US" altLang="zh-CN" sz="2400" i="1">
                                <a:latin typeface="Cambria Math" panose="02040503050406030204" pitchFamily="18" charset="0"/>
                                <a:cs typeface="Times New Roman" panose="02020603050405020304" pitchFamily="18" charset="0"/>
                              </a:rPr>
                              <m:t>|= </m:t>
                            </m:r>
                            <m:d>
                              <m:dPr>
                                <m:begChr m:val="|"/>
                                <m:endChr m:val="|"/>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dPr>
                              <m:e>
                                <m:m>
                                  <m:mPr>
                                    <m:plcHide m:val="on"/>
                                    <m:mcs>
                                      <m:mc>
                                        <m:mcPr>
                                          <m:count m:val="3"/>
                                          <m:mcJc m:val="center"/>
                                        </m:mcPr>
                                      </m:mc>
                                    </m:mcs>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mPr>
                                  <m:m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𝜆</m:t>
                                      </m:r>
                                    </m:e>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e>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e>
                                  </m:mr>
                                  <m:m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e>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𝜆</m:t>
                                      </m:r>
                                    </m:e>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e>
                                  </m:mr>
                                  <m:m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e>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e>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𝜆</m:t>
                                      </m:r>
                                    </m:e>
                                  </m:mr>
                                </m:m>
                              </m:e>
                            </m:d>
                            <m:limUpp>
                              <m:limUpp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limUpp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e>
                              <m:lim>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𝑟</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sub>
                                </m:s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𝑟</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2</m:t>
                                    </m:r>
                                  </m:sub>
                                </m:sSub>
                              </m:lim>
                            </m:limUpp>
                            <m:d>
                              <m:dPr>
                                <m:begChr m:val="|"/>
                                <m:endChr m:val="|"/>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dPr>
                              <m:e>
                                <m:m>
                                  <m:mPr>
                                    <m:plcHide m:val="on"/>
                                    <m:mcs>
                                      <m:mc>
                                        <m:mcPr>
                                          <m:count m:val="3"/>
                                          <m:mcJc m:val="center"/>
                                        </m:mcPr>
                                      </m:mc>
                                    </m:mcs>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mPr>
                                  <m:m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𝜆</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e>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𝜆</m:t>
                                      </m:r>
                                    </m:e>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0</m:t>
                                      </m:r>
                                    </m:e>
                                  </m:mr>
                                  <m:m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e>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𝜆</m:t>
                                      </m:r>
                                    </m:e>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e>
                                  </m:mr>
                                  <m:m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e>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e>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𝜆</m:t>
                                      </m:r>
                                    </m:e>
                                  </m:mr>
                                </m:m>
                              </m:e>
                            </m:d>
                          </m:e>
                        </m:mr>
                        <m:mr>
                          <m:e/>
                          <m:e>
                            <m:r>
                              <a:rPr lang="zh-CN" altLang="en-US" sz="2400" b="0" i="1" smtClean="0">
                                <a:effectLst/>
                                <a:latin typeface="Cambria Math" panose="02040503050406030204" pitchFamily="18" charset="0"/>
                                <a:ea typeface="宋体" panose="02010600030101010101" pitchFamily="2" charset="-122"/>
                                <a:cs typeface="Times New Roman" panose="02020603050405020304" pitchFamily="18" charset="0"/>
                              </a:rPr>
                              <m:t>        </m:t>
                            </m:r>
                            <m:limUpp>
                              <m:limUppPr>
                                <m:ctrlPr>
                                  <a:rPr lang="zh-CN" altLang="zh-CN" sz="2400" i="1">
                                    <a:latin typeface="Cambria Math" panose="02040503050406030204" pitchFamily="18" charset="0"/>
                                    <a:ea typeface="Cambria Math" panose="02040503050406030204" pitchFamily="18" charset="0"/>
                                    <a:cs typeface="Times New Roman" panose="02020603050405020304" pitchFamily="18" charset="0"/>
                                  </a:rPr>
                                </m:ctrlPr>
                              </m:limUppPr>
                              <m:e>
                                <m:r>
                                  <a:rPr lang="en-US" altLang="zh-CN" sz="2400" i="1">
                                    <a:latin typeface="Cambria Math" panose="02040503050406030204" pitchFamily="18" charset="0"/>
                                    <a:cs typeface="Times New Roman" panose="02020603050405020304" pitchFamily="18" charset="0"/>
                                  </a:rPr>
                                  <m:t>=</m:t>
                                </m:r>
                              </m:e>
                              <m:lim>
                                <m:sSub>
                                  <m:sSubPr>
                                    <m:ctrlPr>
                                      <a:rPr lang="zh-CN" altLang="zh-CN" sz="24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latin typeface="Cambria Math" panose="02040503050406030204" pitchFamily="18" charset="0"/>
                                        <a:cs typeface="Times New Roman" panose="02020603050405020304" pitchFamily="18" charset="0"/>
                                      </a:rPr>
                                      <m:t>𝑐</m:t>
                                    </m:r>
                                  </m:e>
                                  <m:sub>
                                    <m:r>
                                      <a:rPr lang="en-US" altLang="zh-CN" sz="2400" i="1">
                                        <a:latin typeface="Cambria Math" panose="02040503050406030204" pitchFamily="18" charset="0"/>
                                        <a:cs typeface="Times New Roman" panose="02020603050405020304" pitchFamily="18" charset="0"/>
                                      </a:rPr>
                                      <m:t>2</m:t>
                                    </m:r>
                                  </m:sub>
                                </m:sSub>
                                <m:r>
                                  <a:rPr lang="en-US" altLang="zh-CN" sz="2400" i="1">
                                    <a:latin typeface="Cambria Math" panose="02040503050406030204" pitchFamily="18" charset="0"/>
                                    <a:cs typeface="Times New Roman" panose="02020603050405020304" pitchFamily="18" charset="0"/>
                                  </a:rPr>
                                  <m:t>+</m:t>
                                </m:r>
                                <m:sSub>
                                  <m:sSubPr>
                                    <m:ctrlPr>
                                      <a:rPr lang="zh-CN" altLang="zh-CN" sz="24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latin typeface="Cambria Math" panose="02040503050406030204" pitchFamily="18" charset="0"/>
                                        <a:cs typeface="Times New Roman" panose="02020603050405020304" pitchFamily="18" charset="0"/>
                                      </a:rPr>
                                      <m:t>𝑐</m:t>
                                    </m:r>
                                  </m:e>
                                  <m:sub>
                                    <m:r>
                                      <a:rPr lang="en-US" altLang="zh-CN" sz="2400" i="1">
                                        <a:latin typeface="Cambria Math" panose="02040503050406030204" pitchFamily="18" charset="0"/>
                                        <a:cs typeface="Times New Roman" panose="02020603050405020304" pitchFamily="18" charset="0"/>
                                      </a:rPr>
                                      <m:t>1</m:t>
                                    </m:r>
                                  </m:sub>
                                </m:sSub>
                              </m:lim>
                            </m:limUpp>
                            <m:d>
                              <m:dPr>
                                <m:begChr m:val="|"/>
                                <m:endChr m:val="|"/>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dPr>
                              <m:e>
                                <m:m>
                                  <m:mPr>
                                    <m:plcHide m:val="on"/>
                                    <m:mcs>
                                      <m:mc>
                                        <m:mcPr>
                                          <m:count m:val="3"/>
                                          <m:mcJc m:val="center"/>
                                        </m:mcPr>
                                      </m:mc>
                                    </m:mcs>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mPr>
                                  <m:m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𝜆</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e>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0</m:t>
                                      </m:r>
                                    </m:e>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0</m:t>
                                      </m:r>
                                    </m:e>
                                  </m:mr>
                                  <m:m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e>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𝜆</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e>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e>
                                  </m:mr>
                                  <m:m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e>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−2</m:t>
                                      </m:r>
                                    </m:e>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𝜆</m:t>
                                      </m:r>
                                    </m:e>
                                  </m:mr>
                                </m:m>
                              </m:e>
                            </m:d>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𝜆</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sSup>
                              <m:sSup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e>
                              <m:sup>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2</m:t>
                                </m:r>
                              </m:sup>
                            </m:sSup>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𝜆</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+2),</m:t>
                            </m:r>
                          </m:e>
                        </m:mr>
                      </m:m>
                    </m:oMath>
                  </m:oMathPara>
                </a14:m>
                <a:endParaRPr lang="zh-CN" altLang="zh-CN" sz="2400" dirty="0">
                  <a:effectLst/>
                  <a:latin typeface="Cambria" panose="02040503050406030204" pitchFamily="18" charset="0"/>
                  <a:ea typeface="宋体" panose="02010600030101010101" pitchFamily="2" charset="-122"/>
                  <a:cs typeface="Times New Roman" panose="02020603050405020304" pitchFamily="18" charset="0"/>
                </a:endParaRPr>
              </a:p>
            </p:txBody>
          </p:sp>
        </mc:Choice>
        <mc:Fallback xmlns="">
          <p:sp>
            <p:nvSpPr>
              <p:cNvPr id="5" name="文本框 4">
                <a:extLst>
                  <a:ext uri="{FF2B5EF4-FFF2-40B4-BE49-F238E27FC236}">
                    <a16:creationId xmlns:a16="http://schemas.microsoft.com/office/drawing/2014/main" id="{49D6633B-F285-E7DF-A5E2-BBD26175EC96}"/>
                  </a:ext>
                </a:extLst>
              </p:cNvPr>
              <p:cNvSpPr txBox="1">
                <a:spLocks noRot="1" noChangeAspect="1" noMove="1" noResize="1" noEditPoints="1" noAdjustHandles="1" noChangeArrowheads="1" noChangeShapeType="1" noTextEdit="1"/>
              </p:cNvSpPr>
              <p:nvPr/>
            </p:nvSpPr>
            <p:spPr>
              <a:xfrm>
                <a:off x="488414" y="2809898"/>
                <a:ext cx="10715740" cy="2229008"/>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D95BD25A-719E-4D24-CBA7-A2E3D709E20B}"/>
                  </a:ext>
                </a:extLst>
              </p:cNvPr>
              <p:cNvSpPr txBox="1"/>
              <p:nvPr/>
            </p:nvSpPr>
            <p:spPr>
              <a:xfrm>
                <a:off x="488414" y="5078051"/>
                <a:ext cx="10715740" cy="583108"/>
              </a:xfrm>
              <a:prstGeom prst="rect">
                <a:avLst/>
              </a:prstGeom>
              <a:noFill/>
            </p:spPr>
            <p:txBody>
              <a:bodyPr wrap="square">
                <a:spAutoFit/>
              </a:bodyPr>
              <a:lstStyle/>
              <a:p>
                <a:pPr>
                  <a:lnSpc>
                    <a:spcPct val="150000"/>
                  </a:lnSpc>
                </a:pP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得</a:t>
                </a:r>
                <a:r>
                  <a:rPr lang="zh-CN" altLang="zh-CN" sz="2400" dirty="0">
                    <a:effectLst/>
                    <a:ea typeface="Cambria" panose="02040503050406030204" pitchFamily="18" charset="0"/>
                    <a:cs typeface="Times New Roman" panose="02020603050405020304" pitchFamily="18" charset="0"/>
                  </a:rPr>
                  <a:t> </a:t>
                </a:r>
                <a14:m>
                  <m:oMath xmlns:m="http://schemas.openxmlformats.org/officeDocument/2006/math">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𝐀</m:t>
                    </m:r>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的特征值为</a:t>
                </a:r>
                <a:r>
                  <a:rPr lang="zh-CN" altLang="zh-CN" sz="2400" dirty="0">
                    <a:effectLst/>
                    <a:ea typeface="Cambria" panose="02040503050406030204" pitchFamily="18" charset="0"/>
                    <a:cs typeface="Times New Roman" panose="02020603050405020304" pitchFamily="18" charset="0"/>
                  </a:rPr>
                  <a:t> </a:t>
                </a:r>
                <a14:m>
                  <m:oMath xmlns:m="http://schemas.openxmlformats.org/officeDocument/2006/math">
                    <m:sSub>
                      <m:sSubPr>
                        <m:ctrlPr>
                          <a:rPr lang="zh-CN" altLang="zh-CN" sz="2400" i="1">
                            <a:effectLst/>
                            <a:latin typeface="Cambria Math" panose="02040503050406030204" pitchFamily="18" charset="0"/>
                            <a:ea typeface="Cambria Math" panose="02040503050406030204" pitchFamily="18" charset="0"/>
                          </a:rPr>
                        </m:ctrlPr>
                      </m:sSub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𝜆</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sub>
                    </m:s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=−2</m:t>
                    </m:r>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14:m>
                  <m:oMath xmlns:m="http://schemas.openxmlformats.org/officeDocument/2006/math">
                    <m:sSub>
                      <m:sSubPr>
                        <m:ctrlPr>
                          <a:rPr lang="zh-CN" altLang="zh-CN" sz="2400" i="1">
                            <a:effectLst/>
                            <a:latin typeface="Cambria Math" panose="02040503050406030204" pitchFamily="18" charset="0"/>
                            <a:ea typeface="Cambria Math" panose="02040503050406030204" pitchFamily="18" charset="0"/>
                          </a:rPr>
                        </m:ctrlPr>
                      </m:sSub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𝜆</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2</m:t>
                        </m:r>
                      </m:sub>
                    </m:s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i="1">
                            <a:effectLst/>
                            <a:latin typeface="Cambria Math" panose="02040503050406030204" pitchFamily="18" charset="0"/>
                            <a:ea typeface="Cambria Math" panose="02040503050406030204" pitchFamily="18" charset="0"/>
                          </a:rPr>
                        </m:ctrlPr>
                      </m:sSub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𝜆</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3</m:t>
                        </m:r>
                      </m:sub>
                    </m:s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a:t>
                </a:r>
                <a:r>
                  <a:rPr lang="zh-CN" altLang="zh-CN" sz="2400" dirty="0">
                    <a:effectLst/>
                  </a:rPr>
                  <a:t> </a:t>
                </a:r>
                <a:endParaRPr lang="zh-CN" altLang="en-US" sz="2400" dirty="0"/>
              </a:p>
            </p:txBody>
          </p:sp>
        </mc:Choice>
        <mc:Fallback xmlns="">
          <p:sp>
            <p:nvSpPr>
              <p:cNvPr id="6" name="文本框 5">
                <a:extLst>
                  <a:ext uri="{FF2B5EF4-FFF2-40B4-BE49-F238E27FC236}">
                    <a16:creationId xmlns:a16="http://schemas.microsoft.com/office/drawing/2014/main" id="{D95BD25A-719E-4D24-CBA7-A2E3D709E20B}"/>
                  </a:ext>
                </a:extLst>
              </p:cNvPr>
              <p:cNvSpPr txBox="1">
                <a:spLocks noRot="1" noChangeAspect="1" noMove="1" noResize="1" noEditPoints="1" noAdjustHandles="1" noChangeArrowheads="1" noChangeShapeType="1" noTextEdit="1"/>
              </p:cNvSpPr>
              <p:nvPr/>
            </p:nvSpPr>
            <p:spPr>
              <a:xfrm>
                <a:off x="488414" y="5078051"/>
                <a:ext cx="10715740" cy="583108"/>
              </a:xfrm>
              <a:prstGeom prst="rect">
                <a:avLst/>
              </a:prstGeom>
              <a:blipFill>
                <a:blip r:embed="rId4"/>
                <a:stretch>
                  <a:fillRect l="-947" b="-2127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270632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BCED289A-952B-1A58-BECC-BE5F6FE05FC9}"/>
                  </a:ext>
                </a:extLst>
              </p:cNvPr>
              <p:cNvSpPr txBox="1"/>
              <p:nvPr/>
            </p:nvSpPr>
            <p:spPr>
              <a:xfrm>
                <a:off x="583893" y="1469553"/>
                <a:ext cx="10598227" cy="3918893"/>
              </a:xfrm>
              <a:prstGeom prst="rect">
                <a:avLst/>
              </a:prstGeom>
              <a:noFill/>
            </p:spPr>
            <p:txBody>
              <a:bodyPr wrap="square">
                <a:spAutoFit/>
              </a:bodyPr>
              <a:lstStyle/>
              <a:p>
                <a:pPr indent="304800">
                  <a:lnSpc>
                    <a:spcPct val="150000"/>
                  </a:lnSpc>
                  <a:spcBef>
                    <a:spcPts val="900"/>
                  </a:spcBef>
                  <a:spcAft>
                    <a:spcPts val="900"/>
                  </a:spcAft>
                </a:pPr>
                <a:r>
                  <a:rPr lang="zh-CN" altLang="en-US"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对应 </a:t>
                </a:r>
                <a14:m>
                  <m:oMath xmlns:m="http://schemas.openxmlformats.org/officeDocument/2006/math">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𝜆</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sub>
                    </m:s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=−2</m:t>
                    </m:r>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解方程 </a:t>
                </a:r>
                <a14:m>
                  <m:oMath xmlns:m="http://schemas.openxmlformats.org/officeDocument/2006/math">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𝜆</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sub>
                    </m:sSub>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𝐄</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𝐀</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𝐱</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𝟎</m:t>
                    </m:r>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由</a:t>
                </a:r>
              </a:p>
              <a:p>
                <a:pPr>
                  <a:lnSpc>
                    <a:spcPct val="150000"/>
                  </a:lnSpc>
                  <a:spcBef>
                    <a:spcPts val="900"/>
                  </a:spcBef>
                  <a:spcAft>
                    <a:spcPts val="900"/>
                  </a:spcAft>
                </a:pPr>
                <a14:m>
                  <m:oMathPara xmlns:m="http://schemas.openxmlformats.org/officeDocument/2006/math">
                    <m:oMathParaPr>
                      <m:jc m:val="centerGroup"/>
                    </m:oMathParaPr>
                    <m:oMath xmlns:m="http://schemas.openxmlformats.org/officeDocument/2006/math">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𝜆</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sub>
                      </m:sSub>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𝐄</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𝐀</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d>
                        <m:d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dPr>
                        <m:e>
                          <m:m>
                            <m:mPr>
                              <m:plcHide m:val="on"/>
                              <m:mcs>
                                <m:mc>
                                  <m:mcPr>
                                    <m:count m:val="3"/>
                                    <m:mcJc m:val="center"/>
                                  </m:mcPr>
                                </m:mc>
                              </m:mcs>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mPr>
                            <m:m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−2</m:t>
                                </m:r>
                              </m:e>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e>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e>
                            </m:mr>
                            <m:m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e>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−2</m:t>
                                </m:r>
                              </m:e>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e>
                            </m:mr>
                            <m:m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e>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e>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−2</m:t>
                                </m:r>
                              </m:e>
                            </m:mr>
                          </m:m>
                        </m:e>
                      </m:d>
                      <m:limUpp>
                        <m:limUpp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limUpp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e>
                        <m:lim/>
                      </m:limUpp>
                      <m:d>
                        <m:d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dPr>
                        <m:e>
                          <m:m>
                            <m:mPr>
                              <m:plcHide m:val="on"/>
                              <m:mcs>
                                <m:mc>
                                  <m:mcPr>
                                    <m:count m:val="3"/>
                                    <m:mcJc m:val="center"/>
                                  </m:mcPr>
                                </m:mc>
                              </m:mcs>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mPr>
                            <m:m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e>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0</m:t>
                                </m:r>
                              </m:e>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e>
                            </m:mr>
                            <m:m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0</m:t>
                                </m:r>
                              </m:e>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e>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e>
                            </m:mr>
                            <m:m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0</m:t>
                                </m:r>
                              </m:e>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0</m:t>
                                </m:r>
                              </m:e>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0</m:t>
                                </m:r>
                              </m:e>
                            </m:mr>
                          </m:m>
                        </m:e>
                      </m:d>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oMath>
                  </m:oMathPara>
                </a14:m>
                <a:endParaRPr lang="zh-CN" altLang="zh-CN" sz="2400" dirty="0">
                  <a:effectLst/>
                  <a:latin typeface="Cambria" panose="02040503050406030204" pitchFamily="18" charset="0"/>
                  <a:ea typeface="宋体" panose="02010600030101010101" pitchFamily="2" charset="-122"/>
                  <a:cs typeface="Times New Roman" panose="02020603050405020304" pitchFamily="18" charset="0"/>
                </a:endParaRPr>
              </a:p>
              <a:p>
                <a:pPr>
                  <a:lnSpc>
                    <a:spcPct val="150000"/>
                  </a:lnSpc>
                  <a:spcBef>
                    <a:spcPts val="900"/>
                  </a:spcBef>
                  <a:spcAft>
                    <a:spcPts val="900"/>
                  </a:spcAft>
                </a:pP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得基础解系 </a:t>
                </a:r>
                <a14:m>
                  <m:oMath xmlns:m="http://schemas.openxmlformats.org/officeDocument/2006/math">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𝛏</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sub>
                    </m:s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d>
                      <m:d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dPr>
                      <m:e>
                        <m:m>
                          <m:mPr>
                            <m:plcHide m:val="on"/>
                            <m:mcs>
                              <m:mc>
                                <m:mcPr>
                                  <m:count m:val="1"/>
                                  <m:mcJc m:val="center"/>
                                </m:mcPr>
                              </m:mc>
                            </m:mcs>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mPr>
                          <m:m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e>
                          </m:mr>
                          <m:m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e>
                          </m:mr>
                          <m:m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e>
                          </m:mr>
                        </m:m>
                      </m:e>
                    </m:d>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将 </a:t>
                </a:r>
                <a14:m>
                  <m:oMath xmlns:m="http://schemas.openxmlformats.org/officeDocument/2006/math">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𝛏</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sub>
                    </m:sSub>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单位化得 </a:t>
                </a:r>
                <a14:m>
                  <m:oMath xmlns:m="http://schemas.openxmlformats.org/officeDocument/2006/math">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𝐩</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sub>
                    </m:s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num>
                      <m:den>
                        <m:rad>
                          <m:radPr>
                            <m:degHide m:val="on"/>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radPr>
                          <m:deg/>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3</m:t>
                            </m:r>
                          </m:e>
                        </m:rad>
                      </m:den>
                    </m:f>
                    <m:d>
                      <m:d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dPr>
                      <m:e>
                        <m:m>
                          <m:mPr>
                            <m:plcHide m:val="on"/>
                            <m:mcs>
                              <m:mc>
                                <m:mcPr>
                                  <m:count m:val="1"/>
                                  <m:mcJc m:val="center"/>
                                </m:mcPr>
                              </m:mc>
                            </m:mcs>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mPr>
                          <m:m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e>
                          </m:mr>
                          <m:m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e>
                          </m:mr>
                          <m:m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e>
                          </m:mr>
                        </m:m>
                      </m:e>
                    </m:d>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a:t>
                </a:r>
                <a:endParaRPr lang="zh-CN" altLang="zh-CN" sz="2400" dirty="0">
                  <a:effectLst/>
                  <a:latin typeface="Cambria" panose="02040503050406030204" pitchFamily="18" charset="0"/>
                  <a:ea typeface="宋体" panose="02010600030101010101" pitchFamily="2" charset="-122"/>
                  <a:cs typeface="Times New Roman" panose="02020603050405020304" pitchFamily="18" charset="0"/>
                </a:endParaRPr>
              </a:p>
            </p:txBody>
          </p:sp>
        </mc:Choice>
        <mc:Fallback xmlns="">
          <p:sp>
            <p:nvSpPr>
              <p:cNvPr id="3" name="文本框 2">
                <a:extLst>
                  <a:ext uri="{FF2B5EF4-FFF2-40B4-BE49-F238E27FC236}">
                    <a16:creationId xmlns:a16="http://schemas.microsoft.com/office/drawing/2014/main" id="{BCED289A-952B-1A58-BECC-BE5F6FE05FC9}"/>
                  </a:ext>
                </a:extLst>
              </p:cNvPr>
              <p:cNvSpPr txBox="1">
                <a:spLocks noRot="1" noChangeAspect="1" noMove="1" noResize="1" noEditPoints="1" noAdjustHandles="1" noChangeArrowheads="1" noChangeShapeType="1" noTextEdit="1"/>
              </p:cNvSpPr>
              <p:nvPr/>
            </p:nvSpPr>
            <p:spPr>
              <a:xfrm>
                <a:off x="583893" y="1469553"/>
                <a:ext cx="10598227" cy="3918893"/>
              </a:xfrm>
              <a:prstGeom prst="rect">
                <a:avLst/>
              </a:prstGeom>
              <a:blipFill>
                <a:blip r:embed="rId2"/>
                <a:stretch>
                  <a:fillRect l="-958" b="-64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989471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CA506A40-0CAC-9E7B-E063-A8D3F24F29CE}"/>
              </a:ext>
            </a:extLst>
          </p:cNvPr>
          <p:cNvSpPr txBox="1"/>
          <p:nvPr/>
        </p:nvSpPr>
        <p:spPr>
          <a:xfrm>
            <a:off x="319488" y="1113481"/>
            <a:ext cx="6411818" cy="523220"/>
          </a:xfrm>
          <a:prstGeom prst="rect">
            <a:avLst/>
          </a:prstGeom>
          <a:solidFill>
            <a:schemeClr val="accent2">
              <a:lumMod val="60000"/>
              <a:lumOff val="40000"/>
            </a:schemeClr>
          </a:solidFill>
        </p:spPr>
        <p:txBody>
          <a:bodyPr wrap="square">
            <a:spAutoFit/>
          </a:bodyPr>
          <a:lstStyle/>
          <a:p>
            <a:pPr>
              <a:spcBef>
                <a:spcPts val="900"/>
              </a:spcBef>
              <a:spcAft>
                <a:spcPts val="900"/>
              </a:spcAft>
            </a:pPr>
            <a:r>
              <a:rPr lang="zh-CN" altLang="zh-CN" sz="2800" b="1" dirty="0">
                <a:solidFill>
                  <a:srgbClr val="0000FF"/>
                </a:solidFill>
                <a:effectLst/>
                <a:latin typeface="Cambria" panose="02040503050406030204" pitchFamily="18" charset="0"/>
                <a:ea typeface="宋体" panose="02010600030101010101" pitchFamily="2" charset="-122"/>
                <a:cs typeface="宋体" panose="02010600030101010101" pitchFamily="2" charset="-122"/>
              </a:rPr>
              <a:t>§</a:t>
            </a:r>
            <a:r>
              <a:rPr lang="en-US" altLang="zh-CN" sz="2800" dirty="0">
                <a:solidFill>
                  <a:srgbClr val="0000FF"/>
                </a:solidFill>
                <a:effectLst/>
                <a:latin typeface="Cambria" panose="02040503050406030204" pitchFamily="18" charset="0"/>
                <a:ea typeface="宋体" panose="02010600030101010101" pitchFamily="2" charset="-122"/>
                <a:cs typeface="Times New Roman" panose="02020603050405020304" pitchFamily="18" charset="0"/>
              </a:rPr>
              <a:t>6.1.2 </a:t>
            </a:r>
            <a:r>
              <a:rPr lang="zh-CN" altLang="zh-CN" sz="2800" dirty="0">
                <a:solidFill>
                  <a:srgbClr val="0000FF"/>
                </a:solidFill>
                <a:effectLst/>
                <a:latin typeface="Cambria" panose="02040503050406030204" pitchFamily="18" charset="0"/>
                <a:ea typeface="宋体" panose="02010600030101010101" pitchFamily="2" charset="-122"/>
                <a:cs typeface="Times New Roman" panose="02020603050405020304" pitchFamily="18" charset="0"/>
              </a:rPr>
              <a:t>矩阵特征值与特征向量的求法</a:t>
            </a:r>
          </a:p>
        </p:txBody>
      </p:sp>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0FDA8DA8-8F5A-87F6-2D21-6D662B255343}"/>
                  </a:ext>
                </a:extLst>
              </p:cNvPr>
              <p:cNvSpPr txBox="1"/>
              <p:nvPr/>
            </p:nvSpPr>
            <p:spPr>
              <a:xfrm>
                <a:off x="890529" y="3171799"/>
                <a:ext cx="9738911" cy="1661993"/>
              </a:xfrm>
              <a:prstGeom prst="rect">
                <a:avLst/>
              </a:prstGeom>
              <a:noFill/>
            </p:spPr>
            <p:txBody>
              <a:bodyPr wrap="square">
                <a:spAutoFit/>
              </a:bodyPr>
              <a:lstStyle/>
              <a:p>
                <a:pPr indent="304800">
                  <a:spcBef>
                    <a:spcPts val="900"/>
                  </a:spcBef>
                  <a:spcAft>
                    <a:spcPts val="900"/>
                  </a:spcAft>
                </a:pP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已知</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14:m>
                  <m:oMath xmlns:m="http://schemas.openxmlformats.org/officeDocument/2006/math">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𝑛</m:t>
                    </m:r>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阶矩阵</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14:m>
                  <m:oMath xmlns:m="http://schemas.openxmlformats.org/officeDocument/2006/math">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𝑨</m:t>
                    </m:r>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如何求满足关系式</a:t>
                </a:r>
                <a:r>
                  <a:rPr lang="en-US" altLang="zh-CN" sz="2400" i="1" dirty="0">
                    <a:effectLst/>
                    <a:latin typeface="Cambria" panose="02040503050406030204" pitchFamily="18" charset="0"/>
                    <a:ea typeface="宋体" panose="02010600030101010101" pitchFamily="2" charset="-122"/>
                    <a:cs typeface="Times New Roman" panose="02020603050405020304" pitchFamily="18" charset="0"/>
                  </a:rPr>
                  <a:t> </a:t>
                </a:r>
                <a14:m>
                  <m:oMath xmlns:m="http://schemas.openxmlformats.org/officeDocument/2006/math">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𝑨𝒙</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𝜆</m:t>
                    </m:r>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𝒙</m:t>
                    </m:r>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的</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14:m>
                  <m:oMath xmlns:m="http://schemas.openxmlformats.org/officeDocument/2006/math">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𝜆</m:t>
                    </m:r>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和</a:t>
                </a:r>
                <a:r>
                  <a:rPr lang="en-US" altLang="zh-CN" sz="2400" i="1" dirty="0">
                    <a:effectLst/>
                    <a:latin typeface="Cambria" panose="02040503050406030204" pitchFamily="18" charset="0"/>
                    <a:ea typeface="宋体" panose="02010600030101010101" pitchFamily="2" charset="-122"/>
                    <a:cs typeface="Times New Roman" panose="02020603050405020304" pitchFamily="18" charset="0"/>
                  </a:rPr>
                  <a:t> </a:t>
                </a:r>
                <a14:m>
                  <m:oMath xmlns:m="http://schemas.openxmlformats.org/officeDocument/2006/math">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𝒙</m:t>
                    </m:r>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a:t>
                </a:r>
                <a:endParaRPr lang="zh-CN" altLang="zh-CN" sz="2400" dirty="0">
                  <a:effectLst/>
                  <a:latin typeface="Cambria" panose="02040503050406030204" pitchFamily="18" charset="0"/>
                  <a:ea typeface="宋体" panose="02010600030101010101" pitchFamily="2" charset="-122"/>
                  <a:cs typeface="Times New Roman" panose="02020603050405020304" pitchFamily="18" charset="0"/>
                </a:endParaRPr>
              </a:p>
              <a:p>
                <a:pPr indent="304800">
                  <a:spcBef>
                    <a:spcPts val="900"/>
                  </a:spcBef>
                  <a:spcAft>
                    <a:spcPts val="900"/>
                  </a:spcAft>
                </a:pP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只有一个方程</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要解出两个未知量</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这可能吗</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p>
              <a:p>
                <a:pPr indent="304800">
                  <a:spcBef>
                    <a:spcPts val="900"/>
                  </a:spcBef>
                  <a:spcAft>
                    <a:spcPts val="900"/>
                  </a:spcAft>
                </a:pP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破题的关键</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a:t>
                </a:r>
                <a:r>
                  <a:rPr lang="en-US" altLang="zh-CN" sz="2400" i="1" dirty="0">
                    <a:effectLst/>
                    <a:latin typeface="Cambria" panose="02040503050406030204" pitchFamily="18" charset="0"/>
                    <a:ea typeface="宋体" panose="02010600030101010101" pitchFamily="2" charset="-122"/>
                    <a:cs typeface="Times New Roman" panose="02020603050405020304" pitchFamily="18" charset="0"/>
                  </a:rPr>
                  <a:t> </a:t>
                </a:r>
                <a14:m>
                  <m:oMath xmlns:m="http://schemas.openxmlformats.org/officeDocument/2006/math">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𝒙</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𝟎</m:t>
                    </m:r>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a:t>
                </a:r>
                <a:endParaRPr lang="zh-CN" altLang="zh-CN" sz="2400" dirty="0">
                  <a:effectLst/>
                  <a:latin typeface="Cambria" panose="02040503050406030204" pitchFamily="18" charset="0"/>
                  <a:ea typeface="宋体" panose="02010600030101010101" pitchFamily="2" charset="-122"/>
                  <a:cs typeface="Times New Roman" panose="02020603050405020304" pitchFamily="18" charset="0"/>
                </a:endParaRPr>
              </a:p>
            </p:txBody>
          </p:sp>
        </mc:Choice>
        <mc:Fallback xmlns="">
          <p:sp>
            <p:nvSpPr>
              <p:cNvPr id="4" name="文本框 3">
                <a:extLst>
                  <a:ext uri="{FF2B5EF4-FFF2-40B4-BE49-F238E27FC236}">
                    <a16:creationId xmlns:a16="http://schemas.microsoft.com/office/drawing/2014/main" id="{0FDA8DA8-8F5A-87F6-2D21-6D662B255343}"/>
                  </a:ext>
                </a:extLst>
              </p:cNvPr>
              <p:cNvSpPr txBox="1">
                <a:spLocks noRot="1" noChangeAspect="1" noMove="1" noResize="1" noEditPoints="1" noAdjustHandles="1" noChangeArrowheads="1" noChangeShapeType="1" noTextEdit="1"/>
              </p:cNvSpPr>
              <p:nvPr/>
            </p:nvSpPr>
            <p:spPr>
              <a:xfrm>
                <a:off x="890529" y="3171799"/>
                <a:ext cx="9738911" cy="1661993"/>
              </a:xfrm>
              <a:prstGeom prst="rect">
                <a:avLst/>
              </a:prstGeom>
              <a:blipFill>
                <a:blip r:embed="rId2"/>
                <a:stretch>
                  <a:fillRect t="-3788" b="-757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706703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14B2F9EB-1AD3-5C92-4462-98F4C4634183}"/>
                  </a:ext>
                </a:extLst>
              </p:cNvPr>
              <p:cNvSpPr txBox="1"/>
              <p:nvPr/>
            </p:nvSpPr>
            <p:spPr>
              <a:xfrm>
                <a:off x="473726" y="827888"/>
                <a:ext cx="11005850" cy="6030112"/>
              </a:xfrm>
              <a:prstGeom prst="rect">
                <a:avLst/>
              </a:prstGeom>
              <a:noFill/>
            </p:spPr>
            <p:txBody>
              <a:bodyPr wrap="square">
                <a:spAutoFit/>
              </a:bodyPr>
              <a:lstStyle/>
              <a:p>
                <a:pPr indent="304800">
                  <a:lnSpc>
                    <a:spcPct val="150000"/>
                  </a:lnSpc>
                  <a:spcBef>
                    <a:spcPts val="900"/>
                  </a:spcBef>
                  <a:spcAft>
                    <a:spcPts val="900"/>
                  </a:spcAft>
                </a:pP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对应 </a:t>
                </a:r>
                <a14:m>
                  <m:oMath xmlns:m="http://schemas.openxmlformats.org/officeDocument/2006/math">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𝜆</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2</m:t>
                        </m:r>
                      </m:sub>
                    </m:s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𝜆</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3</m:t>
                        </m:r>
                      </m:sub>
                    </m:s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解方程 </a:t>
                </a:r>
                <a14:m>
                  <m:oMath xmlns:m="http://schemas.openxmlformats.org/officeDocument/2006/math">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𝜆</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2</m:t>
                        </m:r>
                      </m:sub>
                    </m:sSub>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𝐄</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𝐀</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𝐱</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𝟎</m:t>
                    </m:r>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由</a:t>
                </a:r>
              </a:p>
              <a:p>
                <a:pPr>
                  <a:spcBef>
                    <a:spcPts val="900"/>
                  </a:spcBef>
                  <a:spcAft>
                    <a:spcPts val="900"/>
                  </a:spcAft>
                </a:pPr>
                <a14:m>
                  <m:oMathPara xmlns:m="http://schemas.openxmlformats.org/officeDocument/2006/math">
                    <m:oMathParaPr>
                      <m:jc m:val="centerGroup"/>
                    </m:oMathParaPr>
                    <m:oMath xmlns:m="http://schemas.openxmlformats.org/officeDocument/2006/math">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𝜆</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2</m:t>
                          </m:r>
                        </m:sub>
                      </m:sSub>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𝐄</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𝐀</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d>
                        <m:d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dPr>
                        <m:e>
                          <m:m>
                            <m:mPr>
                              <m:plcHide m:val="on"/>
                              <m:mcs>
                                <m:mc>
                                  <m:mcPr>
                                    <m:count m:val="3"/>
                                    <m:mcJc m:val="center"/>
                                  </m:mcPr>
                                </m:mc>
                              </m:mcs>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mPr>
                            <m:m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e>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e>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e>
                            </m:mr>
                            <m:m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e>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e>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e>
                            </m:mr>
                            <m:m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e>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e>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e>
                            </m:mr>
                          </m:m>
                        </m:e>
                      </m:d>
                      <m:limUpp>
                        <m:limUpp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limUpp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e>
                        <m:lim>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𝑟</m:t>
                          </m:r>
                        </m:lim>
                      </m:limUpp>
                      <m:d>
                        <m:d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dPr>
                        <m:e>
                          <m:m>
                            <m:mPr>
                              <m:plcHide m:val="on"/>
                              <m:mcs>
                                <m:mc>
                                  <m:mcPr>
                                    <m:count m:val="3"/>
                                    <m:mcJc m:val="center"/>
                                  </m:mcPr>
                                </m:mc>
                              </m:mcs>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mPr>
                            <m:m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e>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e>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e>
                            </m:mr>
                            <m:m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0</m:t>
                                </m:r>
                              </m:e>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0</m:t>
                                </m:r>
                              </m:e>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0</m:t>
                                </m:r>
                              </m:e>
                            </m:mr>
                            <m:m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0</m:t>
                                </m:r>
                              </m:e>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0</m:t>
                                </m:r>
                              </m:e>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0</m:t>
                                </m:r>
                              </m:e>
                            </m:mr>
                          </m:m>
                        </m:e>
                      </m:d>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oMath>
                  </m:oMathPara>
                </a14:m>
                <a:endParaRPr lang="zh-CN" altLang="zh-CN" sz="2400" dirty="0">
                  <a:effectLst/>
                  <a:latin typeface="Cambria" panose="02040503050406030204" pitchFamily="18" charset="0"/>
                  <a:ea typeface="宋体" panose="02010600030101010101" pitchFamily="2" charset="-122"/>
                  <a:cs typeface="Times New Roman" panose="02020603050405020304" pitchFamily="18" charset="0"/>
                </a:endParaRPr>
              </a:p>
              <a:p>
                <a:pPr>
                  <a:spcBef>
                    <a:spcPts val="900"/>
                  </a:spcBef>
                  <a:spcAft>
                    <a:spcPts val="900"/>
                  </a:spcAft>
                </a:pP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得基础解系 </a:t>
                </a:r>
                <a14:m>
                  <m:oMath xmlns:m="http://schemas.openxmlformats.org/officeDocument/2006/math">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𝛏</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2</m:t>
                        </m:r>
                      </m:sub>
                    </m:s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d>
                      <m:d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dPr>
                      <m:e>
                        <m:m>
                          <m:mPr>
                            <m:plcHide m:val="on"/>
                            <m:mcs>
                              <m:mc>
                                <m:mcPr>
                                  <m:count m:val="1"/>
                                  <m:mcJc m:val="center"/>
                                </m:mcPr>
                              </m:mc>
                            </m:mcs>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mPr>
                          <m:m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e>
                          </m:mr>
                          <m:m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e>
                          </m:mr>
                          <m:m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0</m:t>
                              </m:r>
                            </m:e>
                          </m:mr>
                        </m:m>
                      </m:e>
                    </m:d>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14:m>
                  <m:oMath xmlns:m="http://schemas.openxmlformats.org/officeDocument/2006/math">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𝛏</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3</m:t>
                        </m:r>
                      </m:sub>
                    </m:s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d>
                      <m:d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dPr>
                      <m:e>
                        <m:m>
                          <m:mPr>
                            <m:plcHide m:val="on"/>
                            <m:mcs>
                              <m:mc>
                                <m:mcPr>
                                  <m:count m:val="1"/>
                                  <m:mcJc m:val="center"/>
                                </m:mcPr>
                              </m:mc>
                            </m:mcs>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mPr>
                          <m:m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e>
                          </m:mr>
                          <m:m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0</m:t>
                              </m:r>
                            </m:e>
                          </m:mr>
                          <m:m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e>
                          </m:mr>
                        </m:m>
                      </m:e>
                    </m:d>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a:t>
                </a:r>
                <a:endParaRPr lang="zh-CN" altLang="zh-CN" sz="2400" dirty="0">
                  <a:effectLst/>
                  <a:latin typeface="Cambria" panose="02040503050406030204" pitchFamily="18" charset="0"/>
                  <a:ea typeface="宋体" panose="02010600030101010101" pitchFamily="2" charset="-122"/>
                  <a:cs typeface="Times New Roman" panose="02020603050405020304" pitchFamily="18" charset="0"/>
                </a:endParaRPr>
              </a:p>
              <a:p>
                <a:pPr indent="228600">
                  <a:lnSpc>
                    <a:spcPct val="150000"/>
                  </a:lnSpc>
                  <a:spcBef>
                    <a:spcPts val="900"/>
                  </a:spcBef>
                  <a:spcAft>
                    <a:spcPts val="900"/>
                  </a:spcAft>
                </a:pP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将 </a:t>
                </a:r>
                <a14:m>
                  <m:oMath xmlns:m="http://schemas.openxmlformats.org/officeDocument/2006/math">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𝛏</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2</m:t>
                        </m:r>
                      </m:sub>
                    </m:sSub>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14:m>
                  <m:oMath xmlns:m="http://schemas.openxmlformats.org/officeDocument/2006/math">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𝛏</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3</m:t>
                        </m:r>
                      </m:sub>
                    </m:sSub>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正交化</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取 </a:t>
                </a:r>
                <a14:m>
                  <m:oMath xmlns:m="http://schemas.openxmlformats.org/officeDocument/2006/math">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𝛈</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2</m:t>
                        </m:r>
                      </m:sub>
                    </m:s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𝛏</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2</m:t>
                        </m:r>
                      </m:sub>
                    </m:sSub>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a:t>
                </a:r>
                <a:endParaRPr lang="zh-CN" altLang="zh-CN" sz="2400" dirty="0">
                  <a:effectLst/>
                  <a:latin typeface="Cambria" panose="02040503050406030204" pitchFamily="18" charset="0"/>
                  <a:ea typeface="宋体" panose="02010600030101010101" pitchFamily="2" charset="-122"/>
                  <a:cs typeface="Times New Roman" panose="02020603050405020304" pitchFamily="18" charset="0"/>
                </a:endParaRPr>
              </a:p>
              <a:p>
                <a:pPr>
                  <a:spcBef>
                    <a:spcPts val="900"/>
                  </a:spcBef>
                  <a:spcAft>
                    <a:spcPts val="900"/>
                  </a:spcAft>
                </a:pPr>
                <a14:m>
                  <m:oMathPara xmlns:m="http://schemas.openxmlformats.org/officeDocument/2006/math">
                    <m:oMathParaPr>
                      <m:jc m:val="centerGroup"/>
                    </m:oMathParaPr>
                    <m:oMath xmlns:m="http://schemas.openxmlformats.org/officeDocument/2006/math">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𝛈</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3</m:t>
                          </m:r>
                        </m:sub>
                      </m:s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𝛏</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3</m:t>
                          </m:r>
                        </m:sub>
                      </m:s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𝛈</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2</m:t>
                              </m:r>
                            </m:sub>
                          </m:s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𝛏</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3</m:t>
                              </m:r>
                            </m:sub>
                          </m:s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num>
                        <m:den>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𝛈</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2</m:t>
                              </m:r>
                            </m:sub>
                          </m:sSub>
                          <m:sSup>
                            <m:sSup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e>
                            <m:sup>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2</m:t>
                              </m:r>
                            </m:sup>
                          </m:sSup>
                        </m:den>
                      </m:f>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𝛈</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2</m:t>
                          </m:r>
                        </m:sub>
                      </m:s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d>
                        <m:d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dPr>
                        <m:e>
                          <m:m>
                            <m:mPr>
                              <m:plcHide m:val="on"/>
                              <m:mcs>
                                <m:mc>
                                  <m:mcPr>
                                    <m:count m:val="1"/>
                                    <m:mcJc m:val="center"/>
                                  </m:mcPr>
                                </m:mc>
                              </m:mcs>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mPr>
                            <m:m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e>
                            </m:mr>
                            <m:m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0</m:t>
                                </m:r>
                              </m:e>
                            </m:mr>
                            <m:m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e>
                            </m:mr>
                          </m:m>
                        </m:e>
                      </m:d>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num>
                        <m:den>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2</m:t>
                          </m:r>
                        </m:den>
                      </m:f>
                      <m:d>
                        <m:d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dPr>
                        <m:e>
                          <m:m>
                            <m:mPr>
                              <m:plcHide m:val="on"/>
                              <m:mcs>
                                <m:mc>
                                  <m:mcPr>
                                    <m:count m:val="1"/>
                                    <m:mcJc m:val="center"/>
                                  </m:mcPr>
                                </m:mc>
                              </m:mcs>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mPr>
                            <m:m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e>
                            </m:mr>
                            <m:m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e>
                            </m:mr>
                            <m:m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0</m:t>
                                </m:r>
                              </m:e>
                            </m:mr>
                          </m:m>
                        </m:e>
                      </m:d>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num>
                        <m:den>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2</m:t>
                          </m:r>
                        </m:den>
                      </m:f>
                      <m:d>
                        <m:d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dPr>
                        <m:e>
                          <m:m>
                            <m:mPr>
                              <m:plcHide m:val="on"/>
                              <m:mcs>
                                <m:mc>
                                  <m:mcPr>
                                    <m:count m:val="1"/>
                                    <m:mcJc m:val="center"/>
                                  </m:mcPr>
                                </m:mc>
                              </m:mcs>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mPr>
                            <m:m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e>
                            </m:mr>
                            <m:m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e>
                            </m:mr>
                            <m:m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2</m:t>
                                </m:r>
                              </m:e>
                            </m:mr>
                          </m:m>
                        </m:e>
                      </m:d>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oMath>
                  </m:oMathPara>
                </a14:m>
                <a:endParaRPr lang="zh-CN" altLang="zh-CN" sz="2400" dirty="0">
                  <a:effectLst/>
                  <a:latin typeface="Cambria" panose="02040503050406030204" pitchFamily="18" charset="0"/>
                  <a:ea typeface="宋体" panose="02010600030101010101" pitchFamily="2" charset="-122"/>
                  <a:cs typeface="Times New Roman" panose="02020603050405020304" pitchFamily="18" charset="0"/>
                </a:endParaRPr>
              </a:p>
              <a:p>
                <a:pPr>
                  <a:spcBef>
                    <a:spcPts val="900"/>
                  </a:spcBef>
                  <a:spcAft>
                    <a:spcPts val="900"/>
                  </a:spcAft>
                </a:pP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将 </a:t>
                </a:r>
                <a14:m>
                  <m:oMath xmlns:m="http://schemas.openxmlformats.org/officeDocument/2006/math">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𝛈</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2</m:t>
                        </m:r>
                      </m:sub>
                    </m:sSub>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14:m>
                  <m:oMath xmlns:m="http://schemas.openxmlformats.org/officeDocument/2006/math">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𝛈</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3</m:t>
                        </m:r>
                      </m:sub>
                    </m:sSub>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单位化</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得 </a:t>
                </a:r>
                <a14:m>
                  <m:oMath xmlns:m="http://schemas.openxmlformats.org/officeDocument/2006/math">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𝐩</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2</m:t>
                        </m:r>
                      </m:sub>
                    </m:s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num>
                      <m:den>
                        <m:rad>
                          <m:radPr>
                            <m:degHide m:val="on"/>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radPr>
                          <m:deg/>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2</m:t>
                            </m:r>
                          </m:e>
                        </m:rad>
                      </m:den>
                    </m:f>
                    <m:d>
                      <m:d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dPr>
                      <m:e>
                        <m:m>
                          <m:mPr>
                            <m:plcHide m:val="on"/>
                            <m:mcs>
                              <m:mc>
                                <m:mcPr>
                                  <m:count m:val="1"/>
                                  <m:mcJc m:val="center"/>
                                </m:mcPr>
                              </m:mc>
                            </m:mcs>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mPr>
                          <m:m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e>
                          </m:mr>
                          <m:m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e>
                          </m:mr>
                          <m:m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0</m:t>
                              </m:r>
                            </m:e>
                          </m:mr>
                        </m:m>
                      </m:e>
                    </m:d>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14:m>
                  <m:oMath xmlns:m="http://schemas.openxmlformats.org/officeDocument/2006/math">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𝐩</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3</m:t>
                        </m:r>
                      </m:sub>
                    </m:s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num>
                      <m:den>
                        <m:rad>
                          <m:radPr>
                            <m:degHide m:val="on"/>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radPr>
                          <m:deg/>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6</m:t>
                            </m:r>
                          </m:e>
                        </m:rad>
                      </m:den>
                    </m:f>
                    <m:d>
                      <m:d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dPr>
                      <m:e>
                        <m:m>
                          <m:mPr>
                            <m:plcHide m:val="on"/>
                            <m:mcs>
                              <m:mc>
                                <m:mcPr>
                                  <m:count m:val="1"/>
                                  <m:mcJc m:val="center"/>
                                </m:mcPr>
                              </m:mc>
                            </m:mcs>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mPr>
                          <m:m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e>
                          </m:mr>
                          <m:m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e>
                          </m:mr>
                          <m:m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2</m:t>
                              </m:r>
                            </m:e>
                          </m:mr>
                        </m:m>
                      </m:e>
                    </m:d>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a:t>
                </a:r>
                <a:endParaRPr lang="zh-CN" altLang="zh-CN" sz="2400" dirty="0">
                  <a:effectLst/>
                  <a:latin typeface="Cambria" panose="02040503050406030204" pitchFamily="18" charset="0"/>
                  <a:ea typeface="宋体" panose="02010600030101010101" pitchFamily="2" charset="-122"/>
                  <a:cs typeface="Times New Roman" panose="02020603050405020304" pitchFamily="18" charset="0"/>
                </a:endParaRPr>
              </a:p>
            </p:txBody>
          </p:sp>
        </mc:Choice>
        <mc:Fallback xmlns="">
          <p:sp>
            <p:nvSpPr>
              <p:cNvPr id="3" name="文本框 2">
                <a:extLst>
                  <a:ext uri="{FF2B5EF4-FFF2-40B4-BE49-F238E27FC236}">
                    <a16:creationId xmlns:a16="http://schemas.microsoft.com/office/drawing/2014/main" id="{14B2F9EB-1AD3-5C92-4462-98F4C4634183}"/>
                  </a:ext>
                </a:extLst>
              </p:cNvPr>
              <p:cNvSpPr txBox="1">
                <a:spLocks noRot="1" noChangeAspect="1" noMove="1" noResize="1" noEditPoints="1" noAdjustHandles="1" noChangeArrowheads="1" noChangeShapeType="1" noTextEdit="1"/>
              </p:cNvSpPr>
              <p:nvPr/>
            </p:nvSpPr>
            <p:spPr>
              <a:xfrm>
                <a:off x="473726" y="827888"/>
                <a:ext cx="11005850" cy="6030112"/>
              </a:xfrm>
              <a:prstGeom prst="rect">
                <a:avLst/>
              </a:prstGeom>
              <a:blipFill>
                <a:blip r:embed="rId2"/>
                <a:stretch>
                  <a:fillRect l="-923" b="-21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556998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5F60ED88-D893-7E81-8373-8782BC52299E}"/>
                  </a:ext>
                </a:extLst>
              </p:cNvPr>
              <p:cNvSpPr txBox="1"/>
              <p:nvPr/>
            </p:nvSpPr>
            <p:spPr>
              <a:xfrm>
                <a:off x="945614" y="1225927"/>
                <a:ext cx="10300771" cy="4777270"/>
              </a:xfrm>
              <a:prstGeom prst="rect">
                <a:avLst/>
              </a:prstGeom>
              <a:noFill/>
            </p:spPr>
            <p:txBody>
              <a:bodyPr wrap="square">
                <a:spAutoFit/>
              </a:bodyPr>
              <a:lstStyle/>
              <a:p>
                <a:pPr indent="304800">
                  <a:spcBef>
                    <a:spcPts val="900"/>
                  </a:spcBef>
                  <a:spcAft>
                    <a:spcPts val="900"/>
                  </a:spcAft>
                </a:pPr>
                <a:r>
                  <a:rPr lang="zh-CN" altLang="en-US"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将 </a:t>
                </a:r>
                <a14:m>
                  <m:oMath xmlns:m="http://schemas.openxmlformats.org/officeDocument/2006/math">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𝐩</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sub>
                    </m:sSub>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14:m>
                  <m:oMath xmlns:m="http://schemas.openxmlformats.org/officeDocument/2006/math">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𝐩</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2</m:t>
                        </m:r>
                      </m:sub>
                    </m:sSub>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14:m>
                  <m:oMath xmlns:m="http://schemas.openxmlformats.org/officeDocument/2006/math">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𝐩</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3</m:t>
                        </m:r>
                      </m:sub>
                    </m:sSub>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构成正交矩阵</a:t>
                </a:r>
              </a:p>
              <a:p>
                <a:pPr>
                  <a:spcBef>
                    <a:spcPts val="900"/>
                  </a:spcBef>
                  <a:spcAft>
                    <a:spcPts val="900"/>
                  </a:spcAft>
                </a:pPr>
                <a14:m>
                  <m:oMathPara xmlns:m="http://schemas.openxmlformats.org/officeDocument/2006/math">
                    <m:oMathParaPr>
                      <m:jc m:val="centerGroup"/>
                    </m:oMathParaPr>
                    <m:oMath xmlns:m="http://schemas.openxmlformats.org/officeDocument/2006/math">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𝐏</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𝐩</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sub>
                      </m:s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𝐩</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2</m:t>
                          </m:r>
                        </m:sub>
                      </m:s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𝐩</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3</m:t>
                          </m:r>
                        </m:sub>
                      </m:s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d>
                        <m:d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dPr>
                        <m:e>
                          <m:m>
                            <m:mPr>
                              <m:plcHide m:val="on"/>
                              <m:mcs>
                                <m:mc>
                                  <m:mcPr>
                                    <m:count m:val="3"/>
                                    <m:mcJc m:val="center"/>
                                  </m:mcPr>
                                </m:mc>
                              </m:mcs>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mPr>
                            <m:m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num>
                                  <m:den>
                                    <m:rad>
                                      <m:radPr>
                                        <m:degHide m:val="on"/>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radPr>
                                      <m:deg/>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3</m:t>
                                        </m:r>
                                      </m:e>
                                    </m:rad>
                                  </m:den>
                                </m:f>
                              </m:e>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num>
                                  <m:den>
                                    <m:rad>
                                      <m:radPr>
                                        <m:degHide m:val="on"/>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radPr>
                                      <m:deg/>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2</m:t>
                                        </m:r>
                                      </m:e>
                                    </m:rad>
                                  </m:den>
                                </m:f>
                              </m:e>
                              <m:e>
                                <m:f>
                                  <m:f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num>
                                  <m:den>
                                    <m:rad>
                                      <m:radPr>
                                        <m:degHide m:val="on"/>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radPr>
                                      <m:deg/>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6</m:t>
                                        </m:r>
                                      </m:e>
                                    </m:rad>
                                  </m:den>
                                </m:f>
                              </m:e>
                            </m:mr>
                            <m:m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num>
                                  <m:den>
                                    <m:rad>
                                      <m:radPr>
                                        <m:degHide m:val="on"/>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radPr>
                                      <m:deg/>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3</m:t>
                                        </m:r>
                                      </m:e>
                                    </m:rad>
                                  </m:den>
                                </m:f>
                              </m:e>
                              <m:e>
                                <m:f>
                                  <m:f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num>
                                  <m:den>
                                    <m:rad>
                                      <m:radPr>
                                        <m:degHide m:val="on"/>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radPr>
                                      <m:deg/>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2</m:t>
                                        </m:r>
                                      </m:e>
                                    </m:rad>
                                  </m:den>
                                </m:f>
                              </m:e>
                              <m:e>
                                <m:f>
                                  <m:f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num>
                                  <m:den>
                                    <m:rad>
                                      <m:radPr>
                                        <m:degHide m:val="on"/>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radPr>
                                      <m:deg/>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6</m:t>
                                        </m:r>
                                      </m:e>
                                    </m:rad>
                                  </m:den>
                                </m:f>
                              </m:e>
                            </m:mr>
                            <m:mr>
                              <m:e>
                                <m:f>
                                  <m:f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num>
                                  <m:den>
                                    <m:rad>
                                      <m:radPr>
                                        <m:degHide m:val="on"/>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radPr>
                                      <m:deg/>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3</m:t>
                                        </m:r>
                                      </m:e>
                                    </m:rad>
                                  </m:den>
                                </m:f>
                              </m:e>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0</m:t>
                                </m:r>
                              </m:e>
                              <m:e>
                                <m:f>
                                  <m:f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2</m:t>
                                    </m:r>
                                  </m:num>
                                  <m:den>
                                    <m:rad>
                                      <m:radPr>
                                        <m:degHide m:val="on"/>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radPr>
                                      <m:deg/>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6</m:t>
                                        </m:r>
                                      </m:e>
                                    </m:rad>
                                  </m:den>
                                </m:f>
                              </m:e>
                            </m:mr>
                          </m:m>
                        </m:e>
                      </m:d>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oMath>
                  </m:oMathPara>
                </a14:m>
                <a:endParaRPr lang="zh-CN" altLang="zh-CN" sz="2400" dirty="0">
                  <a:effectLst/>
                  <a:latin typeface="Cambria" panose="02040503050406030204" pitchFamily="18" charset="0"/>
                  <a:ea typeface="宋体" panose="02010600030101010101" pitchFamily="2" charset="-122"/>
                  <a:cs typeface="Times New Roman" panose="02020603050405020304" pitchFamily="18" charset="0"/>
                </a:endParaRPr>
              </a:p>
              <a:p>
                <a:pPr>
                  <a:spcBef>
                    <a:spcPts val="900"/>
                  </a:spcBef>
                  <a:spcAft>
                    <a:spcPts val="900"/>
                  </a:spcAft>
                </a:pPr>
                <a:r>
                  <a:rPr lang="en-US" altLang="zh-CN" sz="2400" dirty="0" err="1">
                    <a:effectLst/>
                    <a:latin typeface="宋体" panose="02010600030101010101" pitchFamily="2" charset="-122"/>
                    <a:ea typeface="宋体" panose="02010600030101010101" pitchFamily="2" charset="-122"/>
                    <a:cs typeface="Times New Roman" panose="02020603050405020304" pitchFamily="18" charset="0"/>
                  </a:rPr>
                  <a:t>有</a:t>
                </a:r>
                <a:endParaRPr lang="zh-CN" altLang="zh-CN" sz="2400" dirty="0">
                  <a:effectLst/>
                  <a:latin typeface="Cambria" panose="02040503050406030204" pitchFamily="18" charset="0"/>
                  <a:ea typeface="宋体" panose="02010600030101010101" pitchFamily="2" charset="-122"/>
                  <a:cs typeface="Times New Roman" panose="02020603050405020304" pitchFamily="18" charset="0"/>
                </a:endParaRPr>
              </a:p>
              <a:p>
                <a:pPr>
                  <a:spcBef>
                    <a:spcPts val="900"/>
                  </a:spcBef>
                  <a:spcAft>
                    <a:spcPts val="900"/>
                  </a:spcAft>
                </a:pPr>
                <a14:m>
                  <m:oMathPara xmlns:m="http://schemas.openxmlformats.org/officeDocument/2006/math">
                    <m:oMathParaPr>
                      <m:jc m:val="centerGroup"/>
                    </m:oMathParaPr>
                    <m:oMath xmlns:m="http://schemas.openxmlformats.org/officeDocument/2006/math">
                      <m:sSup>
                        <m:sSup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𝐏</m:t>
                          </m:r>
                        </m:e>
                        <m:sup>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sup>
                      </m:sSup>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𝐀𝐏</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sSup>
                        <m:sSup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𝐏</m:t>
                          </m:r>
                        </m:e>
                        <m:sup>
                          <m:r>
                            <m:rPr>
                              <m:sty m:val="p"/>
                            </m:rPr>
                            <a:rPr lang="en-US" altLang="zh-CN" sz="2400">
                              <a:effectLst/>
                              <a:latin typeface="Cambria Math" panose="02040503050406030204" pitchFamily="18" charset="0"/>
                              <a:ea typeface="宋体" panose="02010600030101010101" pitchFamily="2" charset="-122"/>
                              <a:cs typeface="Times New Roman" panose="02020603050405020304" pitchFamily="18" charset="0"/>
                            </a:rPr>
                            <m:t>T</m:t>
                          </m:r>
                        </m:sup>
                      </m:sSup>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𝐀𝐏</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𝚲</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d>
                        <m:d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dPr>
                        <m:e>
                          <m:m>
                            <m:mPr>
                              <m:plcHide m:val="on"/>
                              <m:mcs>
                                <m:mc>
                                  <m:mcPr>
                                    <m:count m:val="3"/>
                                    <m:mcJc m:val="center"/>
                                  </m:mcPr>
                                </m:mc>
                              </m:mcs>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mPr>
                            <m:m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−2</m:t>
                                </m:r>
                              </m:e>
                              <m:e/>
                              <m:e/>
                            </m:mr>
                            <m:mr>
                              <m:e/>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e>
                              <m:e/>
                            </m:mr>
                            <m:mr>
                              <m:e/>
                              <m:e/>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e>
                            </m:mr>
                          </m:m>
                        </m:e>
                      </m:d>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oMath>
                  </m:oMathPara>
                </a14:m>
                <a:endParaRPr lang="zh-CN" altLang="zh-CN" sz="2400" dirty="0">
                  <a:effectLst/>
                  <a:latin typeface="Cambria" panose="02040503050406030204" pitchFamily="18" charset="0"/>
                  <a:ea typeface="宋体" panose="02010600030101010101" pitchFamily="2" charset="-122"/>
                  <a:cs typeface="Times New Roman" panose="02020603050405020304" pitchFamily="18" charset="0"/>
                </a:endParaRPr>
              </a:p>
            </p:txBody>
          </p:sp>
        </mc:Choice>
        <mc:Fallback xmlns="">
          <p:sp>
            <p:nvSpPr>
              <p:cNvPr id="3" name="文本框 2">
                <a:extLst>
                  <a:ext uri="{FF2B5EF4-FFF2-40B4-BE49-F238E27FC236}">
                    <a16:creationId xmlns:a16="http://schemas.microsoft.com/office/drawing/2014/main" id="{5F60ED88-D893-7E81-8373-8782BC52299E}"/>
                  </a:ext>
                </a:extLst>
              </p:cNvPr>
              <p:cNvSpPr txBox="1">
                <a:spLocks noRot="1" noChangeAspect="1" noMove="1" noResize="1" noEditPoints="1" noAdjustHandles="1" noChangeArrowheads="1" noChangeShapeType="1" noTextEdit="1"/>
              </p:cNvSpPr>
              <p:nvPr/>
            </p:nvSpPr>
            <p:spPr>
              <a:xfrm>
                <a:off x="945614" y="1225927"/>
                <a:ext cx="10300771" cy="4777270"/>
              </a:xfrm>
              <a:prstGeom prst="rect">
                <a:avLst/>
              </a:prstGeom>
              <a:blipFill>
                <a:blip r:embed="rId2"/>
                <a:stretch>
                  <a:fillRect l="-985" t="-1326" b="-53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780476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B446C3CA-BBF0-4A77-606E-3601FCA3093A}"/>
                  </a:ext>
                </a:extLst>
              </p:cNvPr>
              <p:cNvSpPr txBox="1"/>
              <p:nvPr/>
            </p:nvSpPr>
            <p:spPr>
              <a:xfrm>
                <a:off x="484742" y="1152344"/>
                <a:ext cx="10917716" cy="4456669"/>
              </a:xfrm>
              <a:prstGeom prst="rect">
                <a:avLst/>
              </a:prstGeom>
              <a:noFill/>
            </p:spPr>
            <p:txBody>
              <a:bodyPr wrap="square">
                <a:spAutoFit/>
              </a:bodyPr>
              <a:lstStyle/>
              <a:p>
                <a:pPr>
                  <a:spcBef>
                    <a:spcPts val="900"/>
                  </a:spcBef>
                  <a:spcAft>
                    <a:spcPts val="900"/>
                  </a:spcAft>
                </a:pPr>
                <a:r>
                  <a:rPr lang="zh-CN" altLang="zh-CN" sz="2400" dirty="0">
                    <a:effectLst/>
                    <a:highlight>
                      <a:srgbClr val="FFFF00"/>
                    </a:highlight>
                    <a:latin typeface="Cambria" panose="02040503050406030204" pitchFamily="18" charset="0"/>
                    <a:ea typeface="宋体" panose="02010600030101010101" pitchFamily="2" charset="-122"/>
                    <a:cs typeface="Times New Roman" panose="02020603050405020304" pitchFamily="18" charset="0"/>
                  </a:rPr>
                  <a:t>说明</a:t>
                </a:r>
                <a:r>
                  <a:rPr lang="en-US" altLang="zh-CN" sz="2400" dirty="0">
                    <a:effectLst/>
                    <a:highlight>
                      <a:srgbClr val="FFFF00"/>
                    </a:highlight>
                    <a:latin typeface="Cambria" panose="02040503050406030204" pitchFamily="18" charset="0"/>
                    <a:ea typeface="宋体" panose="02010600030101010101" pitchFamily="2" charset="-122"/>
                    <a:cs typeface="Times New Roman" panose="02020603050405020304" pitchFamily="18" charset="0"/>
                  </a:rPr>
                  <a:t>(</a:t>
                </a:r>
                <a:r>
                  <a:rPr lang="zh-CN" altLang="en-US" sz="2400" dirty="0">
                    <a:effectLst/>
                    <a:highlight>
                      <a:srgbClr val="FFFF00"/>
                    </a:highlight>
                    <a:latin typeface="Cambria" panose="02040503050406030204" pitchFamily="18" charset="0"/>
                    <a:ea typeface="宋体" panose="02010600030101010101" pitchFamily="2" charset="-122"/>
                    <a:cs typeface="Times New Roman" panose="02020603050405020304" pitchFamily="18" charset="0"/>
                  </a:rPr>
                  <a:t>共 </a:t>
                </a:r>
                <a:r>
                  <a:rPr lang="en-US" altLang="zh-CN" sz="2400" dirty="0">
                    <a:effectLst/>
                    <a:highlight>
                      <a:srgbClr val="FFFF00"/>
                    </a:highlight>
                    <a:latin typeface="Cambria" panose="02040503050406030204" pitchFamily="18" charset="0"/>
                    <a:ea typeface="宋体" panose="02010600030101010101" pitchFamily="2" charset="-122"/>
                    <a:cs typeface="Times New Roman" panose="02020603050405020304" pitchFamily="18" charset="0"/>
                  </a:rPr>
                  <a:t>5 </a:t>
                </a:r>
                <a:r>
                  <a:rPr lang="zh-CN" altLang="en-US" sz="2400" dirty="0">
                    <a:effectLst/>
                    <a:highlight>
                      <a:srgbClr val="FFFF00"/>
                    </a:highlight>
                    <a:latin typeface="Cambria" panose="02040503050406030204" pitchFamily="18" charset="0"/>
                    <a:ea typeface="宋体" panose="02010600030101010101" pitchFamily="2" charset="-122"/>
                    <a:cs typeface="Times New Roman" panose="02020603050405020304" pitchFamily="18" charset="0"/>
                  </a:rPr>
                  <a:t>点</a:t>
                </a:r>
                <a:r>
                  <a:rPr lang="en-US" altLang="zh-CN" sz="2400" dirty="0">
                    <a:effectLst/>
                    <a:highlight>
                      <a:srgbClr val="FFFF00"/>
                    </a:highlight>
                    <a:latin typeface="Cambria" panose="02040503050406030204" pitchFamily="18" charset="0"/>
                    <a:ea typeface="宋体" panose="02010600030101010101" pitchFamily="2" charset="-122"/>
                    <a:cs typeface="Times New Roman" panose="02020603050405020304" pitchFamily="18" charset="0"/>
                  </a:rPr>
                  <a:t>):   </a:t>
                </a:r>
                <a:endParaRPr lang="zh-CN" altLang="zh-CN" sz="2400" dirty="0">
                  <a:effectLst/>
                  <a:highlight>
                    <a:srgbClr val="FFFF00"/>
                  </a:highlight>
                  <a:latin typeface="Cambria" panose="02040503050406030204" pitchFamily="18" charset="0"/>
                  <a:ea typeface="宋体" panose="02010600030101010101" pitchFamily="2" charset="-122"/>
                  <a:cs typeface="Times New Roman" panose="02020603050405020304" pitchFamily="18" charset="0"/>
                </a:endParaRPr>
              </a:p>
              <a:p>
                <a:pPr>
                  <a:spcBef>
                    <a:spcPts val="900"/>
                  </a:spcBef>
                  <a:spcAft>
                    <a:spcPts val="900"/>
                  </a:spcAft>
                </a:pPr>
                <a:r>
                  <a:rPr lang="zh-CN" altLang="zh-CN" sz="2400" dirty="0">
                    <a:solidFill>
                      <a:srgbClr val="7030A0"/>
                    </a:solidFill>
                    <a:effectLst/>
                    <a:latin typeface="Cambria" panose="02040503050406030204" pitchFamily="18" charset="0"/>
                    <a:ea typeface="宋体" panose="02010600030101010101" pitchFamily="2" charset="-122"/>
                    <a:cs typeface="Times New Roman" panose="02020603050405020304" pitchFamily="18" charset="0"/>
                  </a:rPr>
                  <a:t>（</a:t>
                </a:r>
                <a:r>
                  <a:rPr lang="en-US" altLang="zh-CN" sz="2400" dirty="0">
                    <a:solidFill>
                      <a:srgbClr val="7030A0"/>
                    </a:solidFill>
                    <a:effectLst/>
                    <a:latin typeface="Cambria" panose="02040503050406030204" pitchFamily="18" charset="0"/>
                    <a:ea typeface="宋体" panose="02010600030101010101" pitchFamily="2" charset="-122"/>
                    <a:cs typeface="Times New Roman" panose="02020603050405020304" pitchFamily="18" charset="0"/>
                  </a:rPr>
                  <a:t>1</a:t>
                </a:r>
                <a:r>
                  <a:rPr lang="zh-CN" altLang="zh-CN" sz="2400" dirty="0">
                    <a:solidFill>
                      <a:srgbClr val="7030A0"/>
                    </a:solidFill>
                    <a:effectLst/>
                    <a:latin typeface="Cambria" panose="02040503050406030204" pitchFamily="18" charset="0"/>
                    <a:ea typeface="宋体" panose="02010600030101010101" pitchFamily="2" charset="-122"/>
                    <a:cs typeface="Times New Roman" panose="02020603050405020304" pitchFamily="18" charset="0"/>
                  </a:rPr>
                  <a:t>）</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要看清楚题目的要求</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p>
              <a:p>
                <a:pPr>
                  <a:spcBef>
                    <a:spcPts val="900"/>
                  </a:spcBef>
                  <a:spcAft>
                    <a:spcPts val="900"/>
                  </a:spcAft>
                </a:pPr>
                <a:r>
                  <a:rPr lang="zh-CN" altLang="en-US" sz="2400" dirty="0">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如果没有要求</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14:m>
                  <m:oMath xmlns:m="http://schemas.openxmlformats.org/officeDocument/2006/math">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𝐏</m:t>
                    </m:r>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为正交阵</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则作一般的对角化即可</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即取</a:t>
                </a:r>
              </a:p>
              <a:p>
                <a:pPr>
                  <a:spcBef>
                    <a:spcPts val="900"/>
                  </a:spcBef>
                  <a:spcAft>
                    <a:spcPts val="900"/>
                  </a:spcAft>
                </a:pPr>
                <a14:m>
                  <m:oMathPara xmlns:m="http://schemas.openxmlformats.org/officeDocument/2006/math">
                    <m:oMathParaPr>
                      <m:jc m:val="centerGroup"/>
                    </m:oMathParaPr>
                    <m:oMath xmlns:m="http://schemas.openxmlformats.org/officeDocument/2006/math">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𝐏</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𝛏</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sub>
                      </m:s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𝛏</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2</m:t>
                          </m:r>
                        </m:sub>
                      </m:s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𝛏</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3</m:t>
                          </m:r>
                        </m:sub>
                      </m:s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d>
                        <m:d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dPr>
                        <m:e>
                          <m:m>
                            <m:mPr>
                              <m:plcHide m:val="on"/>
                              <m:mcs>
                                <m:mc>
                                  <m:mcPr>
                                    <m:count m:val="3"/>
                                    <m:mcJc m:val="center"/>
                                  </m:mcPr>
                                </m:mc>
                              </m:mcs>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mPr>
                            <m:m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e>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e>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e>
                            </m:mr>
                            <m:m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e>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e>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0</m:t>
                                </m:r>
                              </m:e>
                            </m:mr>
                            <m:m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e>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0</m:t>
                                </m:r>
                              </m:e>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e>
                            </m:mr>
                          </m:m>
                        </m:e>
                      </m:d>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oMath>
                  </m:oMathPara>
                </a14:m>
                <a:endParaRPr lang="zh-CN" altLang="zh-CN" sz="2400" dirty="0">
                  <a:effectLst/>
                  <a:latin typeface="Cambria" panose="02040503050406030204" pitchFamily="18" charset="0"/>
                  <a:ea typeface="宋体" panose="02010600030101010101" pitchFamily="2" charset="-122"/>
                  <a:cs typeface="Times New Roman" panose="02020603050405020304" pitchFamily="18" charset="0"/>
                </a:endParaRPr>
              </a:p>
              <a:p>
                <a:pPr>
                  <a:spcAft>
                    <a:spcPts val="1000"/>
                  </a:spcAft>
                </a:pPr>
                <a:r>
                  <a:rPr lang="en-US" altLang="zh-CN" sz="2400" dirty="0" err="1">
                    <a:effectLst/>
                    <a:latin typeface="宋体" panose="02010600030101010101" pitchFamily="2" charset="-122"/>
                    <a:ea typeface="宋体" panose="02010600030101010101" pitchFamily="2" charset="-122"/>
                    <a:cs typeface="Times New Roman" panose="02020603050405020304" pitchFamily="18" charset="0"/>
                  </a:rPr>
                  <a:t>则有</a:t>
                </a:r>
                <a:endParaRPr lang="zh-CN" altLang="zh-CN" sz="2400" dirty="0">
                  <a:effectLst/>
                  <a:latin typeface="Cambria" panose="02040503050406030204" pitchFamily="18" charset="0"/>
                  <a:ea typeface="宋体" panose="02010600030101010101" pitchFamily="2" charset="-122"/>
                  <a:cs typeface="Times New Roman" panose="02020603050405020304" pitchFamily="18" charset="0"/>
                </a:endParaRPr>
              </a:p>
              <a:p>
                <a:pPr>
                  <a:spcBef>
                    <a:spcPts val="900"/>
                  </a:spcBef>
                  <a:spcAft>
                    <a:spcPts val="900"/>
                  </a:spcAft>
                </a:pPr>
                <a14:m>
                  <m:oMathPara xmlns:m="http://schemas.openxmlformats.org/officeDocument/2006/math">
                    <m:oMathParaPr>
                      <m:jc m:val="centerGroup"/>
                    </m:oMathParaPr>
                    <m:oMath xmlns:m="http://schemas.openxmlformats.org/officeDocument/2006/math">
                      <m:sSup>
                        <m:sSup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𝐏</m:t>
                          </m:r>
                        </m:e>
                        <m:sup>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sup>
                      </m:sSup>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𝐀𝐏</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𝚲</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d>
                        <m:d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dPr>
                        <m:e>
                          <m:m>
                            <m:mPr>
                              <m:plcHide m:val="on"/>
                              <m:mcs>
                                <m:mc>
                                  <m:mcPr>
                                    <m:count m:val="3"/>
                                    <m:mcJc m:val="center"/>
                                  </m:mcPr>
                                </m:mc>
                              </m:mcs>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mPr>
                            <m:m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−2</m:t>
                                </m:r>
                              </m:e>
                              <m:e/>
                              <m:e/>
                            </m:mr>
                            <m:mr>
                              <m:e/>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e>
                              <m:e/>
                            </m:mr>
                            <m:mr>
                              <m:e/>
                              <m:e/>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e>
                            </m:mr>
                          </m:m>
                        </m:e>
                      </m:d>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oMath>
                  </m:oMathPara>
                </a14:m>
                <a:endParaRPr lang="zh-CN" altLang="zh-CN" sz="2400" dirty="0">
                  <a:effectLst/>
                  <a:latin typeface="Cambria" panose="02040503050406030204" pitchFamily="18" charset="0"/>
                  <a:ea typeface="宋体" panose="02010600030101010101" pitchFamily="2" charset="-122"/>
                  <a:cs typeface="Times New Roman" panose="02020603050405020304" pitchFamily="18" charset="0"/>
                </a:endParaRPr>
              </a:p>
            </p:txBody>
          </p:sp>
        </mc:Choice>
        <mc:Fallback xmlns="">
          <p:sp>
            <p:nvSpPr>
              <p:cNvPr id="3" name="文本框 2">
                <a:extLst>
                  <a:ext uri="{FF2B5EF4-FFF2-40B4-BE49-F238E27FC236}">
                    <a16:creationId xmlns:a16="http://schemas.microsoft.com/office/drawing/2014/main" id="{B446C3CA-BBF0-4A77-606E-3601FCA3093A}"/>
                  </a:ext>
                </a:extLst>
              </p:cNvPr>
              <p:cNvSpPr txBox="1">
                <a:spLocks noRot="1" noChangeAspect="1" noMove="1" noResize="1" noEditPoints="1" noAdjustHandles="1" noChangeArrowheads="1" noChangeShapeType="1" noTextEdit="1"/>
              </p:cNvSpPr>
              <p:nvPr/>
            </p:nvSpPr>
            <p:spPr>
              <a:xfrm>
                <a:off x="484742" y="1152344"/>
                <a:ext cx="10917716" cy="4456669"/>
              </a:xfrm>
              <a:prstGeom prst="rect">
                <a:avLst/>
              </a:prstGeom>
              <a:blipFill>
                <a:blip r:embed="rId2"/>
                <a:stretch>
                  <a:fillRect l="-930" t="-1420" b="-56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268997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45BA8AE1-3BC0-97A0-3D5D-338A91C5645D}"/>
                  </a:ext>
                </a:extLst>
              </p:cNvPr>
              <p:cNvSpPr txBox="1"/>
              <p:nvPr/>
            </p:nvSpPr>
            <p:spPr>
              <a:xfrm>
                <a:off x="771181" y="2038375"/>
                <a:ext cx="10873648" cy="2492990"/>
              </a:xfrm>
              <a:prstGeom prst="rect">
                <a:avLst/>
              </a:prstGeom>
              <a:noFill/>
            </p:spPr>
            <p:txBody>
              <a:bodyPr wrap="square">
                <a:spAutoFit/>
              </a:bodyPr>
              <a:lstStyle/>
              <a:p>
                <a:pPr>
                  <a:lnSpc>
                    <a:spcPct val="150000"/>
                  </a:lnSpc>
                  <a:spcAft>
                    <a:spcPts val="1000"/>
                  </a:spcAft>
                </a:pPr>
                <a:r>
                  <a:rPr lang="zh-CN" altLang="zh-CN" sz="2400" dirty="0">
                    <a:solidFill>
                      <a:srgbClr val="7030A0"/>
                    </a:solidFill>
                    <a:effectLst/>
                    <a:latin typeface="Cambria" panose="02040503050406030204" pitchFamily="18" charset="0"/>
                    <a:ea typeface="宋体" panose="02010600030101010101" pitchFamily="2" charset="-122"/>
                    <a:cs typeface="Times New Roman" panose="02020603050405020304" pitchFamily="18" charset="0"/>
                  </a:rPr>
                  <a:t>（</a:t>
                </a:r>
                <a:r>
                  <a:rPr lang="en-US" altLang="zh-CN" sz="2400" dirty="0">
                    <a:solidFill>
                      <a:srgbClr val="7030A0"/>
                    </a:solidFill>
                    <a:effectLst/>
                    <a:latin typeface="Cambria" panose="02040503050406030204" pitchFamily="18" charset="0"/>
                    <a:ea typeface="宋体" panose="02010600030101010101" pitchFamily="2" charset="-122"/>
                    <a:cs typeface="Times New Roman" panose="02020603050405020304" pitchFamily="18" charset="0"/>
                  </a:rPr>
                  <a:t>2</a:t>
                </a:r>
                <a:r>
                  <a:rPr lang="zh-CN" altLang="zh-CN" sz="2400" dirty="0">
                    <a:solidFill>
                      <a:srgbClr val="7030A0"/>
                    </a:solidFill>
                    <a:effectLst/>
                    <a:latin typeface="Cambria" panose="02040503050406030204" pitchFamily="18" charset="0"/>
                    <a:ea typeface="宋体" panose="02010600030101010101" pitchFamily="2" charset="-122"/>
                    <a:cs typeface="Times New Roman" panose="02020603050405020304" pitchFamily="18" charset="0"/>
                  </a:rPr>
                  <a:t>）</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正交化过程只出现在重根特征值对应的特征向量</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p>
              <a:p>
                <a:pPr>
                  <a:lnSpc>
                    <a:spcPct val="150000"/>
                  </a:lnSpc>
                  <a:spcAft>
                    <a:spcPts val="1000"/>
                  </a:spcAft>
                </a:pPr>
                <a:r>
                  <a:rPr lang="zh-CN" altLang="en-US" sz="2400" dirty="0">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因为对称矩阵</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14:m>
                  <m:oMath xmlns:m="http://schemas.openxmlformats.org/officeDocument/2006/math">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𝐀</m:t>
                    </m:r>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的属于不同特征值的特征向量是正交的</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所以只需要将重根特征值对应的特征向量进行施密特正交化</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a:t>
                </a:r>
                <a:r>
                  <a:rPr lang="zh-CN" altLang="en-US" sz="2400" dirty="0">
                    <a:effectLst/>
                    <a:latin typeface="Cambria" panose="02040503050406030204" pitchFamily="18" charset="0"/>
                    <a:ea typeface="宋体" panose="02010600030101010101" pitchFamily="2" charset="-122"/>
                    <a:cs typeface="Times New Roman" panose="02020603050405020304" pitchFamily="18" charset="0"/>
                  </a:rPr>
                  <a:t> </a:t>
                </a:r>
                <a:endParaRPr lang="en-US" altLang="zh-CN" sz="2400" dirty="0">
                  <a:effectLst/>
                  <a:latin typeface="Cambria" panose="02040503050406030204" pitchFamily="18" charset="0"/>
                  <a:ea typeface="宋体" panose="02010600030101010101" pitchFamily="2" charset="-122"/>
                  <a:cs typeface="Times New Roman" panose="02020603050405020304" pitchFamily="18" charset="0"/>
                </a:endParaRPr>
              </a:p>
              <a:p>
                <a:pPr>
                  <a:lnSpc>
                    <a:spcPct val="150000"/>
                  </a:lnSpc>
                  <a:spcAft>
                    <a:spcPts val="1000"/>
                  </a:spcAft>
                </a:pPr>
                <a:r>
                  <a:rPr lang="zh-CN" altLang="en-US" sz="2400" dirty="0">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而无需将</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14:m>
                  <m:oMath xmlns:m="http://schemas.openxmlformats.org/officeDocument/2006/math">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𝐀</m:t>
                    </m:r>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所有的特征向量放在一起正交化</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a:t>
                </a:r>
                <a:endParaRPr lang="zh-CN" altLang="zh-CN" sz="2400" dirty="0">
                  <a:effectLst/>
                  <a:latin typeface="Cambria" panose="02040503050406030204" pitchFamily="18" charset="0"/>
                  <a:ea typeface="宋体" panose="02010600030101010101" pitchFamily="2" charset="-122"/>
                  <a:cs typeface="Times New Roman" panose="02020603050405020304" pitchFamily="18" charset="0"/>
                </a:endParaRPr>
              </a:p>
            </p:txBody>
          </p:sp>
        </mc:Choice>
        <mc:Fallback xmlns="">
          <p:sp>
            <p:nvSpPr>
              <p:cNvPr id="3" name="文本框 2">
                <a:extLst>
                  <a:ext uri="{FF2B5EF4-FFF2-40B4-BE49-F238E27FC236}">
                    <a16:creationId xmlns:a16="http://schemas.microsoft.com/office/drawing/2014/main" id="{45BA8AE1-3BC0-97A0-3D5D-338A91C5645D}"/>
                  </a:ext>
                </a:extLst>
              </p:cNvPr>
              <p:cNvSpPr txBox="1">
                <a:spLocks noRot="1" noChangeAspect="1" noMove="1" noResize="1" noEditPoints="1" noAdjustHandles="1" noChangeArrowheads="1" noChangeShapeType="1" noTextEdit="1"/>
              </p:cNvSpPr>
              <p:nvPr/>
            </p:nvSpPr>
            <p:spPr>
              <a:xfrm>
                <a:off x="771181" y="2038375"/>
                <a:ext cx="10873648" cy="2492990"/>
              </a:xfrm>
              <a:prstGeom prst="rect">
                <a:avLst/>
              </a:prstGeom>
              <a:blipFill>
                <a:blip r:embed="rId2"/>
                <a:stretch>
                  <a:fillRect l="-817" b="-456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056662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5ED97F92-32E5-C883-E033-D254B8F1F6D0}"/>
                  </a:ext>
                </a:extLst>
              </p:cNvPr>
              <p:cNvSpPr txBox="1"/>
              <p:nvPr/>
            </p:nvSpPr>
            <p:spPr>
              <a:xfrm>
                <a:off x="594911" y="960761"/>
                <a:ext cx="10410940" cy="5554406"/>
              </a:xfrm>
              <a:prstGeom prst="rect">
                <a:avLst/>
              </a:prstGeom>
              <a:noFill/>
            </p:spPr>
            <p:txBody>
              <a:bodyPr wrap="square">
                <a:spAutoFit/>
              </a:bodyPr>
              <a:lstStyle/>
              <a:p>
                <a:pPr>
                  <a:lnSpc>
                    <a:spcPct val="150000"/>
                  </a:lnSpc>
                  <a:spcAft>
                    <a:spcPts val="1000"/>
                  </a:spcAft>
                </a:pPr>
                <a:r>
                  <a:rPr lang="zh-CN" altLang="zh-CN" sz="2400" dirty="0">
                    <a:solidFill>
                      <a:srgbClr val="7030A0"/>
                    </a:solidFill>
                    <a:effectLst/>
                    <a:latin typeface="Cambria" panose="02040503050406030204" pitchFamily="18" charset="0"/>
                    <a:ea typeface="宋体" panose="02010600030101010101" pitchFamily="2" charset="-122"/>
                    <a:cs typeface="Times New Roman" panose="02020603050405020304" pitchFamily="18" charset="0"/>
                  </a:rPr>
                  <a:t>（</a:t>
                </a:r>
                <a:r>
                  <a:rPr lang="en-US" altLang="zh-CN" sz="2400" dirty="0">
                    <a:solidFill>
                      <a:srgbClr val="7030A0"/>
                    </a:solidFill>
                    <a:effectLst/>
                    <a:latin typeface="Cambria" panose="02040503050406030204" pitchFamily="18" charset="0"/>
                    <a:ea typeface="宋体" panose="02010600030101010101" pitchFamily="2" charset="-122"/>
                    <a:cs typeface="Times New Roman" panose="02020603050405020304" pitchFamily="18" charset="0"/>
                  </a:rPr>
                  <a:t>3</a:t>
                </a:r>
                <a:r>
                  <a:rPr lang="zh-CN" altLang="zh-CN" sz="2400" dirty="0">
                    <a:solidFill>
                      <a:srgbClr val="7030A0"/>
                    </a:solidFill>
                    <a:effectLst/>
                    <a:latin typeface="Cambria" panose="02040503050406030204" pitchFamily="18" charset="0"/>
                    <a:ea typeface="宋体" panose="02010600030101010101" pitchFamily="2" charset="-122"/>
                    <a:cs typeface="Times New Roman" panose="02020603050405020304" pitchFamily="18" charset="0"/>
                  </a:rPr>
                  <a:t>）</a:t>
                </a:r>
                <a14:m>
                  <m:oMath xmlns:m="http://schemas.openxmlformats.org/officeDocument/2006/math">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𝐏</m:t>
                    </m:r>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中</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14:m>
                  <m:oMath xmlns:m="http://schemas.openxmlformats.org/officeDocument/2006/math">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𝐩</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sub>
                    </m:s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𝐩</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2</m:t>
                        </m:r>
                      </m:sub>
                    </m:s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𝐩</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3</m:t>
                        </m:r>
                      </m:sub>
                    </m:sSub>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的排列顺序要和</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14:m>
                  <m:oMath xmlns:m="http://schemas.openxmlformats.org/officeDocument/2006/math">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𝚲</m:t>
                    </m:r>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中对角元素</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14:m>
                  <m:oMath xmlns:m="http://schemas.openxmlformats.org/officeDocument/2006/math">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𝜆</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sub>
                    </m:s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𝜆</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2</m:t>
                        </m:r>
                      </m:sub>
                    </m:s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𝜆</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3</m:t>
                        </m:r>
                      </m:sub>
                    </m:sSub>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的排列顺序一致</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p>
              <a:p>
                <a:pPr>
                  <a:lnSpc>
                    <a:spcPct val="150000"/>
                  </a:lnSpc>
                  <a:spcAft>
                    <a:spcPts val="1000"/>
                  </a:spcAft>
                </a:pPr>
                <a:r>
                  <a:rPr lang="zh-CN" altLang="en-US" sz="2400" dirty="0">
                    <a:latin typeface="Cambria" panose="02040503050406030204" pitchFamily="18" charset="0"/>
                    <a:ea typeface="宋体" panose="02010600030101010101" pitchFamily="2" charset="-122"/>
                    <a:cs typeface="Times New Roman" panose="02020603050405020304" pitchFamily="18" charset="0"/>
                  </a:rPr>
                  <a:t>        </a:t>
                </a:r>
                <a:r>
                  <a:rPr lang="zh-CN" altLang="en-US"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比如若取</a:t>
                </a:r>
              </a:p>
              <a:p>
                <a:pPr>
                  <a:spcBef>
                    <a:spcPts val="900"/>
                  </a:spcBef>
                  <a:spcAft>
                    <a:spcPts val="900"/>
                  </a:spcAft>
                </a:pPr>
                <a14:m>
                  <m:oMathPara xmlns:m="http://schemas.openxmlformats.org/officeDocument/2006/math">
                    <m:oMathParaPr>
                      <m:jc m:val="centerGroup"/>
                    </m:oMathParaPr>
                    <m:oMath xmlns:m="http://schemas.openxmlformats.org/officeDocument/2006/math">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𝐏</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𝐩</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2</m:t>
                          </m:r>
                        </m:sub>
                      </m:s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𝐩</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sub>
                      </m:s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𝐩</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3</m:t>
                          </m:r>
                        </m:sub>
                      </m:s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d>
                        <m:d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dPr>
                        <m:e>
                          <m:m>
                            <m:mPr>
                              <m:plcHide m:val="on"/>
                              <m:mcs>
                                <m:mc>
                                  <m:mcPr>
                                    <m:count m:val="3"/>
                                    <m:mcJc m:val="center"/>
                                  </m:mcPr>
                                </m:mc>
                              </m:mcs>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mPr>
                            <m:m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num>
                                  <m:den>
                                    <m:rad>
                                      <m:radPr>
                                        <m:degHide m:val="on"/>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radPr>
                                      <m:deg/>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2</m:t>
                                        </m:r>
                                      </m:e>
                                    </m:rad>
                                  </m:den>
                                </m:f>
                              </m:e>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num>
                                  <m:den>
                                    <m:rad>
                                      <m:radPr>
                                        <m:degHide m:val="on"/>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radPr>
                                      <m:deg/>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3</m:t>
                                        </m:r>
                                      </m:e>
                                    </m:rad>
                                  </m:den>
                                </m:f>
                              </m:e>
                              <m:e>
                                <m:f>
                                  <m:f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num>
                                  <m:den>
                                    <m:rad>
                                      <m:radPr>
                                        <m:degHide m:val="on"/>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radPr>
                                      <m:deg/>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6</m:t>
                                        </m:r>
                                      </m:e>
                                    </m:rad>
                                  </m:den>
                                </m:f>
                              </m:e>
                            </m:mr>
                            <m:mr>
                              <m:e>
                                <m:f>
                                  <m:f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num>
                                  <m:den>
                                    <m:rad>
                                      <m:radPr>
                                        <m:degHide m:val="on"/>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radPr>
                                      <m:deg/>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2</m:t>
                                        </m:r>
                                      </m:e>
                                    </m:rad>
                                  </m:den>
                                </m:f>
                              </m:e>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num>
                                  <m:den>
                                    <m:rad>
                                      <m:radPr>
                                        <m:degHide m:val="on"/>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radPr>
                                      <m:deg/>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3</m:t>
                                        </m:r>
                                      </m:e>
                                    </m:rad>
                                  </m:den>
                                </m:f>
                              </m:e>
                              <m:e>
                                <m:f>
                                  <m:f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num>
                                  <m:den>
                                    <m:rad>
                                      <m:radPr>
                                        <m:degHide m:val="on"/>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radPr>
                                      <m:deg/>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6</m:t>
                                        </m:r>
                                      </m:e>
                                    </m:rad>
                                  </m:den>
                                </m:f>
                              </m:e>
                            </m:mr>
                            <m:m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0</m:t>
                                </m:r>
                              </m:e>
                              <m:e>
                                <m:f>
                                  <m:f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num>
                                  <m:den>
                                    <m:rad>
                                      <m:radPr>
                                        <m:degHide m:val="on"/>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radPr>
                                      <m:deg/>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3</m:t>
                                        </m:r>
                                      </m:e>
                                    </m:rad>
                                  </m:den>
                                </m:f>
                              </m:e>
                              <m:e>
                                <m:f>
                                  <m:f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2</m:t>
                                    </m:r>
                                  </m:num>
                                  <m:den>
                                    <m:rad>
                                      <m:radPr>
                                        <m:degHide m:val="on"/>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radPr>
                                      <m:deg/>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6</m:t>
                                        </m:r>
                                      </m:e>
                                    </m:rad>
                                  </m:den>
                                </m:f>
                              </m:e>
                            </m:mr>
                          </m:m>
                        </m:e>
                      </m:d>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oMath>
                  </m:oMathPara>
                </a14:m>
                <a:endParaRPr lang="zh-CN" altLang="zh-CN" sz="2400" dirty="0">
                  <a:effectLst/>
                  <a:latin typeface="Cambria" panose="02040503050406030204" pitchFamily="18" charset="0"/>
                  <a:ea typeface="宋体" panose="02010600030101010101" pitchFamily="2" charset="-122"/>
                  <a:cs typeface="Times New Roman" panose="02020603050405020304" pitchFamily="18" charset="0"/>
                </a:endParaRPr>
              </a:p>
              <a:p>
                <a:pPr>
                  <a:spcAft>
                    <a:spcPts val="1000"/>
                  </a:spcAft>
                </a:pP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则由</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14:m>
                  <m:oMath xmlns:m="http://schemas.openxmlformats.org/officeDocument/2006/math">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𝐀</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𝐩</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2</m:t>
                        </m:r>
                      </m:sub>
                    </m:s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𝐩</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sub>
                    </m:s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𝐩</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3</m:t>
                        </m:r>
                      </m:sub>
                    </m:s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𝜆</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2</m:t>
                        </m:r>
                      </m:sub>
                    </m:sSub>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𝐩</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2</m:t>
                        </m:r>
                      </m:sub>
                    </m:s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𝜆</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sub>
                    </m:sSub>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𝐩</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sub>
                    </m:s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𝜆</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3</m:t>
                        </m:r>
                      </m:sub>
                    </m:sSub>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𝐩</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3</m:t>
                        </m:r>
                      </m:sub>
                    </m:s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𝐩</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2</m:t>
                        </m:r>
                      </m:sub>
                    </m:s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𝐩</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sub>
                    </m:s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𝐩</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3</m:t>
                        </m:r>
                      </m:sub>
                    </m:s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r>
                      <m:rPr>
                        <m:sty m:val="p"/>
                      </m:rPr>
                      <a:rPr lang="en-US" altLang="zh-CN" sz="2400">
                        <a:effectLst/>
                        <a:latin typeface="Cambria Math" panose="02040503050406030204" pitchFamily="18" charset="0"/>
                        <a:ea typeface="宋体" panose="02010600030101010101" pitchFamily="2" charset="-122"/>
                        <a:cs typeface="Times New Roman" panose="02020603050405020304" pitchFamily="18" charset="0"/>
                      </a:rPr>
                      <m:t>diag</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𝜆</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2</m:t>
                        </m:r>
                      </m:sub>
                    </m:s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𝜆</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sub>
                    </m:s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𝜆</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3</m:t>
                        </m:r>
                      </m:sub>
                    </m:s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得</a:t>
                </a:r>
              </a:p>
              <a:p>
                <a:pPr>
                  <a:spcBef>
                    <a:spcPts val="900"/>
                  </a:spcBef>
                  <a:spcAft>
                    <a:spcPts val="900"/>
                  </a:spcAft>
                </a:pPr>
                <a14:m>
                  <m:oMathPara xmlns:m="http://schemas.openxmlformats.org/officeDocument/2006/math">
                    <m:oMathParaPr>
                      <m:jc m:val="centerGroup"/>
                    </m:oMathParaPr>
                    <m:oMath xmlns:m="http://schemas.openxmlformats.org/officeDocument/2006/math">
                      <m:sSup>
                        <m:sSup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𝐏</m:t>
                          </m:r>
                        </m:e>
                        <m:sup>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sup>
                      </m:sSup>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𝐀𝐏</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𝚲</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d>
                        <m:d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dPr>
                        <m:e>
                          <m:m>
                            <m:mPr>
                              <m:plcHide m:val="on"/>
                              <m:mcs>
                                <m:mc>
                                  <m:mcPr>
                                    <m:count m:val="3"/>
                                    <m:mcJc m:val="center"/>
                                  </m:mcPr>
                                </m:mc>
                              </m:mcs>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mPr>
                            <m:m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e>
                              <m:e/>
                              <m:e/>
                            </m:mr>
                            <m:mr>
                              <m:e/>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−2</m:t>
                                </m:r>
                              </m:e>
                              <m:e/>
                            </m:mr>
                            <m:mr>
                              <m:e/>
                              <m:e/>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e>
                            </m:mr>
                          </m:m>
                        </m:e>
                      </m:d>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oMath>
                  </m:oMathPara>
                </a14:m>
                <a:endParaRPr lang="zh-CN" altLang="zh-CN" sz="2400" dirty="0">
                  <a:effectLst/>
                  <a:latin typeface="Cambria" panose="02040503050406030204" pitchFamily="18" charset="0"/>
                  <a:ea typeface="宋体" panose="02010600030101010101" pitchFamily="2" charset="-122"/>
                  <a:cs typeface="Times New Roman" panose="02020603050405020304" pitchFamily="18" charset="0"/>
                </a:endParaRPr>
              </a:p>
            </p:txBody>
          </p:sp>
        </mc:Choice>
        <mc:Fallback xmlns="">
          <p:sp>
            <p:nvSpPr>
              <p:cNvPr id="3" name="文本框 2">
                <a:extLst>
                  <a:ext uri="{FF2B5EF4-FFF2-40B4-BE49-F238E27FC236}">
                    <a16:creationId xmlns:a16="http://schemas.microsoft.com/office/drawing/2014/main" id="{5ED97F92-32E5-C883-E033-D254B8F1F6D0}"/>
                  </a:ext>
                </a:extLst>
              </p:cNvPr>
              <p:cNvSpPr txBox="1">
                <a:spLocks noRot="1" noChangeAspect="1" noMove="1" noResize="1" noEditPoints="1" noAdjustHandles="1" noChangeArrowheads="1" noChangeShapeType="1" noTextEdit="1"/>
              </p:cNvSpPr>
              <p:nvPr/>
            </p:nvSpPr>
            <p:spPr>
              <a:xfrm>
                <a:off x="594911" y="960761"/>
                <a:ext cx="10410940" cy="5554406"/>
              </a:xfrm>
              <a:prstGeom prst="rect">
                <a:avLst/>
              </a:prstGeom>
              <a:blipFill>
                <a:blip r:embed="rId2"/>
                <a:stretch>
                  <a:fillRect l="-976" r="-488" b="-22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031469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E85DD676-C993-C53E-BB5E-FF7458012268}"/>
                  </a:ext>
                </a:extLst>
              </p:cNvPr>
              <p:cNvSpPr txBox="1"/>
              <p:nvPr/>
            </p:nvSpPr>
            <p:spPr>
              <a:xfrm>
                <a:off x="440675" y="897022"/>
                <a:ext cx="10950766" cy="5364289"/>
              </a:xfrm>
              <a:prstGeom prst="rect">
                <a:avLst/>
              </a:prstGeom>
              <a:noFill/>
            </p:spPr>
            <p:txBody>
              <a:bodyPr wrap="square">
                <a:spAutoFit/>
              </a:bodyPr>
              <a:lstStyle/>
              <a:p>
                <a:pPr>
                  <a:lnSpc>
                    <a:spcPct val="150000"/>
                  </a:lnSpc>
                  <a:spcAft>
                    <a:spcPts val="1000"/>
                  </a:spcAft>
                </a:pPr>
                <a:r>
                  <a:rPr lang="zh-CN" altLang="zh-CN" sz="2400" dirty="0">
                    <a:solidFill>
                      <a:srgbClr val="7030A0"/>
                    </a:solidFill>
                    <a:effectLst/>
                    <a:latin typeface="Cambria" panose="02040503050406030204" pitchFamily="18" charset="0"/>
                    <a:ea typeface="宋体" panose="02010600030101010101" pitchFamily="2" charset="-122"/>
                    <a:cs typeface="Times New Roman" panose="02020603050405020304" pitchFamily="18" charset="0"/>
                  </a:rPr>
                  <a:t>（</a:t>
                </a:r>
                <a:r>
                  <a:rPr lang="en-US" altLang="zh-CN" sz="2400" dirty="0">
                    <a:solidFill>
                      <a:srgbClr val="7030A0"/>
                    </a:solidFill>
                    <a:effectLst/>
                    <a:latin typeface="Cambria" panose="02040503050406030204" pitchFamily="18" charset="0"/>
                    <a:ea typeface="宋体" panose="02010600030101010101" pitchFamily="2" charset="-122"/>
                    <a:cs typeface="Times New Roman" panose="02020603050405020304" pitchFamily="18" charset="0"/>
                  </a:rPr>
                  <a:t>4</a:t>
                </a:r>
                <a:r>
                  <a:rPr lang="zh-CN" altLang="zh-CN" sz="2400" dirty="0">
                    <a:solidFill>
                      <a:srgbClr val="7030A0"/>
                    </a:solidFill>
                    <a:effectLst/>
                    <a:latin typeface="Cambria" panose="02040503050406030204" pitchFamily="18" charset="0"/>
                    <a:ea typeface="宋体" panose="02010600030101010101" pitchFamily="2" charset="-122"/>
                    <a:cs typeface="Times New Roman" panose="02020603050405020304" pitchFamily="18" charset="0"/>
                  </a:rPr>
                  <a:t>）</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正交化过程</a:t>
                </a:r>
                <a:r>
                  <a:rPr lang="zh-CN" altLang="en-US" sz="2400" dirty="0">
                    <a:effectLst/>
                    <a:latin typeface="Cambria" panose="02040503050406030204" pitchFamily="18" charset="0"/>
                    <a:ea typeface="宋体" panose="02010600030101010101" pitchFamily="2" charset="-122"/>
                    <a:cs typeface="Times New Roman" panose="02020603050405020304" pitchFamily="18" charset="0"/>
                  </a:rPr>
                  <a:t>经常</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是可以避免的</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highlight>
                      <a:srgbClr val="FFFF00"/>
                    </a:highlight>
                    <a:latin typeface="Cambria" panose="02040503050406030204" pitchFamily="18" charset="0"/>
                    <a:ea typeface="宋体" panose="02010600030101010101" pitchFamily="2" charset="-122"/>
                    <a:cs typeface="Times New Roman" panose="02020603050405020304" pitchFamily="18" charset="0"/>
                  </a:rPr>
                  <a:t>对重根求对应方程组的基础解系时</a:t>
                </a:r>
                <a:r>
                  <a:rPr lang="en-US" altLang="zh-CN" sz="2400" dirty="0">
                    <a:effectLst/>
                    <a:highlight>
                      <a:srgbClr val="FFFF00"/>
                    </a:highligh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highlight>
                      <a:srgbClr val="FFFF00"/>
                    </a:highlight>
                    <a:latin typeface="Cambria" panose="02040503050406030204" pitchFamily="18" charset="0"/>
                    <a:ea typeface="宋体" panose="02010600030101010101" pitchFamily="2" charset="-122"/>
                    <a:cs typeface="Times New Roman" panose="02020603050405020304" pitchFamily="18" charset="0"/>
                  </a:rPr>
                  <a:t>可以直接凑出一组正交的基础解系</a:t>
                </a:r>
                <a:r>
                  <a:rPr lang="en-US" altLang="zh-CN" sz="2400" dirty="0">
                    <a:effectLst/>
                    <a:highlight>
                      <a:srgbClr val="FFFF00"/>
                    </a:highlight>
                    <a:latin typeface="Cambria" panose="02040503050406030204" pitchFamily="18" charset="0"/>
                    <a:ea typeface="宋体" panose="02010600030101010101" pitchFamily="2" charset="-122"/>
                    <a:cs typeface="Times New Roman" panose="02020603050405020304" pitchFamily="18" charset="0"/>
                  </a:rPr>
                  <a:t>.</a:t>
                </a:r>
                <a:endParaRPr lang="zh-CN" altLang="zh-CN" sz="2400" dirty="0">
                  <a:effectLst/>
                  <a:highlight>
                    <a:srgbClr val="FFFF00"/>
                  </a:highlight>
                  <a:latin typeface="Cambria" panose="02040503050406030204" pitchFamily="18" charset="0"/>
                  <a:ea typeface="宋体" panose="02010600030101010101" pitchFamily="2" charset="-122"/>
                  <a:cs typeface="Times New Roman" panose="02020603050405020304" pitchFamily="18" charset="0"/>
                </a:endParaRPr>
              </a:p>
              <a:p>
                <a:pPr marL="342900" lvl="0" indent="-342900">
                  <a:lnSpc>
                    <a:spcPct val="150000"/>
                  </a:lnSpc>
                  <a:spcAft>
                    <a:spcPts val="1000"/>
                  </a:spcAft>
                  <a:buFont typeface="Arial" panose="020B0604020202020204" pitchFamily="34" charset="0"/>
                  <a:buChar char=" "/>
                </a:pPr>
                <a:r>
                  <a:rPr lang="zh-CN" altLang="en-US"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对应</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14:m>
                  <m:oMath xmlns:m="http://schemas.openxmlformats.org/officeDocument/2006/math">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𝜆</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2</m:t>
                        </m:r>
                      </m:sub>
                    </m:s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𝜆</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3</m:t>
                        </m:r>
                      </m:sub>
                    </m:s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求解</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14:m>
                  <m:oMath xmlns:m="http://schemas.openxmlformats.org/officeDocument/2006/math">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𝐀</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𝐄</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𝐱</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𝟎</m:t>
                    </m:r>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时</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得同解方程</a:t>
                </a:r>
              </a:p>
              <a:p>
                <a:pPr>
                  <a:lnSpc>
                    <a:spcPct val="150000"/>
                  </a:lnSpc>
                  <a:spcBef>
                    <a:spcPts val="900"/>
                  </a:spcBef>
                  <a:spcAft>
                    <a:spcPts val="900"/>
                  </a:spcAft>
                </a:pPr>
                <a14:m>
                  <m:oMathPara xmlns:m="http://schemas.openxmlformats.org/officeDocument/2006/math">
                    <m:oMathParaPr>
                      <m:jc m:val="centerGroup"/>
                    </m:oMathParaPr>
                    <m:oMath xmlns:m="http://schemas.openxmlformats.org/officeDocument/2006/math">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𝑥</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sub>
                      </m:s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𝑥</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2</m:t>
                          </m:r>
                        </m:sub>
                      </m:s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𝑥</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3</m:t>
                          </m:r>
                        </m:sub>
                      </m:s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=0.</m:t>
                      </m:r>
                    </m:oMath>
                  </m:oMathPara>
                </a14:m>
                <a:endParaRPr lang="zh-CN" altLang="zh-CN" sz="2400" dirty="0">
                  <a:effectLst/>
                  <a:latin typeface="Cambria" panose="02040503050406030204" pitchFamily="18" charset="0"/>
                  <a:ea typeface="宋体" panose="02010600030101010101" pitchFamily="2" charset="-122"/>
                  <a:cs typeface="Times New Roman" panose="02020603050405020304" pitchFamily="18" charset="0"/>
                </a:endParaRPr>
              </a:p>
              <a:p>
                <a:pPr>
                  <a:lnSpc>
                    <a:spcPct val="150000"/>
                  </a:lnSpc>
                  <a:spcAft>
                    <a:spcPts val="1000"/>
                  </a:spcAft>
                </a:pP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下面构造一组正交的基础解系</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若取</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14:m>
                  <m:oMath xmlns:m="http://schemas.openxmlformats.org/officeDocument/2006/math">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𝛏</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2</m:t>
                        </m:r>
                      </m:sub>
                    </m:s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=(1,0,1</m:t>
                    </m:r>
                    <m:sSup>
                      <m:sSup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e>
                      <m:sup>
                        <m:r>
                          <m:rPr>
                            <m:sty m:val="p"/>
                          </m:rPr>
                          <a:rPr lang="en-US" altLang="zh-CN" sz="2400">
                            <a:effectLst/>
                            <a:latin typeface="Cambria Math" panose="02040503050406030204" pitchFamily="18" charset="0"/>
                            <a:ea typeface="宋体" panose="02010600030101010101" pitchFamily="2" charset="-122"/>
                            <a:cs typeface="Times New Roman" panose="02020603050405020304" pitchFamily="18" charset="0"/>
                          </a:rPr>
                          <m:t>T</m:t>
                        </m:r>
                      </m:sup>
                    </m:sSup>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要满足正交</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则应有</a:t>
                </a:r>
              </a:p>
              <a:p>
                <a:pPr marL="342900" lvl="0" indent="-342900" algn="ctr">
                  <a:lnSpc>
                    <a:spcPct val="150000"/>
                  </a:lnSpc>
                  <a:spcAft>
                    <a:spcPts val="1000"/>
                  </a:spcAft>
                  <a:buFont typeface="Arial" panose="020B0604020202020204" pitchFamily="34" charset="0"/>
                  <a:buChar char=" "/>
                </a:pPr>
                <a14:m>
                  <m:oMath xmlns:m="http://schemas.openxmlformats.org/officeDocument/2006/math">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𝛏</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3</m:t>
                        </m:r>
                      </m:sub>
                    </m:s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r>
                      <a:rPr lang="en-US" altLang="zh-CN" sz="2400" i="1" smtClean="0">
                        <a:solidFill>
                          <a:srgbClr val="C00000"/>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sSup>
                      <m:sSup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e>
                      <m:sup>
                        <m:r>
                          <m:rPr>
                            <m:sty m:val="p"/>
                          </m:rPr>
                          <a:rPr lang="en-US" altLang="zh-CN" sz="2400">
                            <a:effectLst/>
                            <a:latin typeface="Cambria Math" panose="02040503050406030204" pitchFamily="18" charset="0"/>
                            <a:ea typeface="宋体" panose="02010600030101010101" pitchFamily="2" charset="-122"/>
                            <a:cs typeface="Times New Roman" panose="02020603050405020304" pitchFamily="18" charset="0"/>
                          </a:rPr>
                          <m:t>T</m:t>
                        </m:r>
                      </m:sup>
                    </m:sSup>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a:t>
                </a:r>
                <a:endParaRPr lang="zh-CN" altLang="zh-CN" sz="2400" dirty="0">
                  <a:effectLst/>
                  <a:latin typeface="Cambria" panose="02040503050406030204" pitchFamily="18" charset="0"/>
                  <a:ea typeface="宋体" panose="02010600030101010101" pitchFamily="2" charset="-122"/>
                  <a:cs typeface="Times New Roman" panose="02020603050405020304" pitchFamily="18" charset="0"/>
                </a:endParaRPr>
              </a:p>
              <a:p>
                <a:pPr>
                  <a:lnSpc>
                    <a:spcPct val="150000"/>
                  </a:lnSpc>
                  <a:spcAft>
                    <a:spcPts val="1000"/>
                  </a:spcAft>
                </a:pP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又要满足方程</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所以</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14:m>
                  <m:oMath xmlns:m="http://schemas.openxmlformats.org/officeDocument/2006/math">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𝛏</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3</m:t>
                        </m:r>
                      </m:sub>
                    </m:s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r>
                      <a:rPr lang="en-US" altLang="zh-CN" sz="2400" i="1" smtClean="0">
                        <a:solidFill>
                          <a:srgbClr val="C00000"/>
                        </a:solidFill>
                        <a:effectLst/>
                        <a:latin typeface="Cambria Math" panose="02040503050406030204" pitchFamily="18" charset="0"/>
                        <a:ea typeface="宋体" panose="02010600030101010101" pitchFamily="2" charset="-122"/>
                        <a:cs typeface="Times New Roman" panose="02020603050405020304" pitchFamily="18" charset="0"/>
                      </a:rPr>
                      <m:t>−2</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sSup>
                      <m:sSup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e>
                      <m:sup>
                        <m:r>
                          <m:rPr>
                            <m:sty m:val="p"/>
                          </m:rPr>
                          <a:rPr lang="en-US" altLang="zh-CN" sz="2400">
                            <a:effectLst/>
                            <a:latin typeface="Cambria Math" panose="02040503050406030204" pitchFamily="18" charset="0"/>
                            <a:ea typeface="宋体" panose="02010600030101010101" pitchFamily="2" charset="-122"/>
                            <a:cs typeface="Times New Roman" panose="02020603050405020304" pitchFamily="18" charset="0"/>
                          </a:rPr>
                          <m:t>T</m:t>
                        </m:r>
                      </m:sup>
                    </m:sSup>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从而得到一组正交的基础解系</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a:t>
                </a:r>
                <a:endParaRPr lang="zh-CN" altLang="zh-CN" sz="2400" dirty="0">
                  <a:effectLst/>
                  <a:latin typeface="Cambria" panose="02040503050406030204" pitchFamily="18" charset="0"/>
                  <a:ea typeface="宋体" panose="02010600030101010101" pitchFamily="2" charset="-122"/>
                  <a:cs typeface="Times New Roman" panose="02020603050405020304" pitchFamily="18" charset="0"/>
                </a:endParaRPr>
              </a:p>
              <a:p>
                <a:pPr algn="r">
                  <a:lnSpc>
                    <a:spcPct val="150000"/>
                  </a:lnSpc>
                  <a:spcBef>
                    <a:spcPts val="900"/>
                  </a:spcBef>
                  <a:spcAft>
                    <a:spcPts val="900"/>
                  </a:spcAft>
                </a:pPr>
                <a14:m>
                  <m:oMath xmlns:m="http://schemas.openxmlformats.org/officeDocument/2006/math">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𝛏</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2</m:t>
                        </m:r>
                      </m:sub>
                    </m:s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=(1,0,1</m:t>
                    </m:r>
                    <m:sSup>
                      <m:sSup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e>
                      <m:sup>
                        <m:r>
                          <m:rPr>
                            <m:sty m:val="p"/>
                          </m:rPr>
                          <a:rPr lang="en-US" altLang="zh-CN" sz="2400">
                            <a:effectLst/>
                            <a:latin typeface="Cambria Math" panose="02040503050406030204" pitchFamily="18" charset="0"/>
                            <a:ea typeface="宋体" panose="02010600030101010101" pitchFamily="2" charset="-122"/>
                            <a:cs typeface="Times New Roman" panose="02020603050405020304" pitchFamily="18" charset="0"/>
                          </a:rPr>
                          <m:t>T</m:t>
                        </m:r>
                      </m:sup>
                    </m:sSup>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,  </m:t>
                    </m:r>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𝛏</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3</m:t>
                        </m:r>
                      </m:sub>
                    </m:s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=(1,−2,−1</m:t>
                    </m:r>
                    <m:sSup>
                      <m:sSup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e>
                      <m:sup>
                        <m:r>
                          <m:rPr>
                            <m:sty m:val="p"/>
                          </m:rPr>
                          <a:rPr lang="en-US" altLang="zh-CN" sz="2400">
                            <a:effectLst/>
                            <a:latin typeface="Cambria Math" panose="02040503050406030204" pitchFamily="18" charset="0"/>
                            <a:ea typeface="宋体" panose="02010600030101010101" pitchFamily="2" charset="-122"/>
                            <a:cs typeface="Times New Roman" panose="02020603050405020304" pitchFamily="18" charset="0"/>
                          </a:rPr>
                          <m:t>T</m:t>
                        </m:r>
                      </m:sup>
                    </m:sSup>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en-US" sz="2400" dirty="0">
                    <a:effectLst/>
                    <a:latin typeface="Cambria" panose="02040503050406030204" pitchFamily="18" charset="0"/>
                    <a:ea typeface="宋体" panose="02010600030101010101" pitchFamily="2" charset="-122"/>
                    <a:cs typeface="Times New Roman" panose="02020603050405020304" pitchFamily="18" charset="0"/>
                  </a:rPr>
                  <a:t>                 </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(6.3.1)</a:t>
                </a:r>
                <a:endParaRPr lang="zh-CN" altLang="zh-CN" sz="2400" dirty="0">
                  <a:effectLst/>
                  <a:latin typeface="Cambria" panose="02040503050406030204" pitchFamily="18" charset="0"/>
                  <a:ea typeface="宋体" panose="02010600030101010101" pitchFamily="2" charset="-122"/>
                  <a:cs typeface="Times New Roman" panose="02020603050405020304" pitchFamily="18" charset="0"/>
                </a:endParaRPr>
              </a:p>
            </p:txBody>
          </p:sp>
        </mc:Choice>
        <mc:Fallback xmlns="">
          <p:sp>
            <p:nvSpPr>
              <p:cNvPr id="3" name="文本框 2">
                <a:extLst>
                  <a:ext uri="{FF2B5EF4-FFF2-40B4-BE49-F238E27FC236}">
                    <a16:creationId xmlns:a16="http://schemas.microsoft.com/office/drawing/2014/main" id="{E85DD676-C993-C53E-BB5E-FF7458012268}"/>
                  </a:ext>
                </a:extLst>
              </p:cNvPr>
              <p:cNvSpPr txBox="1">
                <a:spLocks noRot="1" noChangeAspect="1" noMove="1" noResize="1" noEditPoints="1" noAdjustHandles="1" noChangeArrowheads="1" noChangeShapeType="1" noTextEdit="1"/>
              </p:cNvSpPr>
              <p:nvPr/>
            </p:nvSpPr>
            <p:spPr>
              <a:xfrm>
                <a:off x="440675" y="897022"/>
                <a:ext cx="10950766" cy="5364289"/>
              </a:xfrm>
              <a:prstGeom prst="rect">
                <a:avLst/>
              </a:prstGeom>
              <a:blipFill>
                <a:blip r:embed="rId2"/>
                <a:stretch>
                  <a:fillRect l="-810" r="-810" b="-189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758988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9B8B8D94-E1B9-FEFF-3C54-E60824BEDB1C}"/>
                  </a:ext>
                </a:extLst>
              </p:cNvPr>
              <p:cNvSpPr txBox="1"/>
              <p:nvPr/>
            </p:nvSpPr>
            <p:spPr>
              <a:xfrm>
                <a:off x="440675" y="1716159"/>
                <a:ext cx="10950766" cy="3425681"/>
              </a:xfrm>
              <a:prstGeom prst="rect">
                <a:avLst/>
              </a:prstGeom>
              <a:noFill/>
            </p:spPr>
            <p:txBody>
              <a:bodyPr wrap="square">
                <a:spAutoFit/>
              </a:bodyPr>
              <a:lstStyle/>
              <a:p>
                <a:pPr lvl="0">
                  <a:lnSpc>
                    <a:spcPct val="150000"/>
                  </a:lnSpc>
                  <a:spcAft>
                    <a:spcPts val="1000"/>
                  </a:spcAft>
                </a:pPr>
                <a:r>
                  <a:rPr lang="zh-CN" altLang="en-US" sz="2400" dirty="0">
                    <a:latin typeface="Cambria" panose="02040503050406030204" pitchFamily="18" charset="0"/>
                    <a:ea typeface="宋体" panose="02010600030101010101" pitchFamily="2" charset="-122"/>
                    <a:cs typeface="Times New Roman" panose="02020603050405020304" pitchFamily="18" charset="0"/>
                  </a:rPr>
                  <a:t>        </a:t>
                </a:r>
                <a:r>
                  <a:rPr lang="en-US" altLang="zh-CN" sz="2400" dirty="0" err="1">
                    <a:effectLst/>
                    <a:latin typeface="宋体" panose="02010600030101010101" pitchFamily="2" charset="-122"/>
                    <a:ea typeface="宋体" panose="02010600030101010101" pitchFamily="2" charset="-122"/>
                    <a:cs typeface="Times New Roman" panose="02020603050405020304" pitchFamily="18" charset="0"/>
                  </a:rPr>
                  <a:t>类似地</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en-US" altLang="zh-CN" sz="2400" dirty="0" err="1">
                    <a:effectLst/>
                    <a:latin typeface="宋体" panose="02010600030101010101" pitchFamily="2" charset="-122"/>
                    <a:ea typeface="宋体" panose="02010600030101010101" pitchFamily="2" charset="-122"/>
                    <a:cs typeface="Times New Roman" panose="02020603050405020304" pitchFamily="18" charset="0"/>
                  </a:rPr>
                  <a:t>还可以取</a:t>
                </a:r>
                <a:endParaRPr lang="zh-CN" altLang="zh-CN" sz="2400" dirty="0">
                  <a:effectLst/>
                  <a:latin typeface="Cambria" panose="02040503050406030204" pitchFamily="18" charset="0"/>
                  <a:ea typeface="宋体" panose="02010600030101010101" pitchFamily="2" charset="-122"/>
                  <a:cs typeface="Times New Roman" panose="02020603050405020304" pitchFamily="18" charset="0"/>
                </a:endParaRPr>
              </a:p>
              <a:p>
                <a:pPr algn="r">
                  <a:lnSpc>
                    <a:spcPct val="150000"/>
                  </a:lnSpc>
                  <a:spcBef>
                    <a:spcPts val="900"/>
                  </a:spcBef>
                  <a:spcAft>
                    <a:spcPts val="900"/>
                  </a:spcAft>
                </a:pPr>
                <a14:m>
                  <m:oMath xmlns:m="http://schemas.openxmlformats.org/officeDocument/2006/math">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𝛏</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2</m:t>
                        </m:r>
                      </m:sub>
                    </m:s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=(1,−1,0</m:t>
                    </m:r>
                    <m:sSup>
                      <m:sSup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e>
                      <m:sup>
                        <m:r>
                          <m:rPr>
                            <m:sty m:val="p"/>
                          </m:rPr>
                          <a:rPr lang="en-US" altLang="zh-CN" sz="2400">
                            <a:effectLst/>
                            <a:latin typeface="Cambria Math" panose="02040503050406030204" pitchFamily="18" charset="0"/>
                            <a:ea typeface="宋体" panose="02010600030101010101" pitchFamily="2" charset="-122"/>
                            <a:cs typeface="Times New Roman" panose="02020603050405020304" pitchFamily="18" charset="0"/>
                          </a:rPr>
                          <m:t>T</m:t>
                        </m:r>
                      </m:sup>
                    </m:sSup>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,  </m:t>
                    </m:r>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𝛏</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3</m:t>
                        </m:r>
                      </m:sub>
                    </m:s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=(1,1,2</m:t>
                    </m:r>
                    <m:sSup>
                      <m:sSup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e>
                      <m:sup>
                        <m:r>
                          <m:rPr>
                            <m:sty m:val="p"/>
                          </m:rPr>
                          <a:rPr lang="en-US" altLang="zh-CN" sz="2400">
                            <a:effectLst/>
                            <a:latin typeface="Cambria Math" panose="02040503050406030204" pitchFamily="18" charset="0"/>
                            <a:ea typeface="宋体" panose="02010600030101010101" pitchFamily="2" charset="-122"/>
                            <a:cs typeface="Times New Roman" panose="02020603050405020304" pitchFamily="18" charset="0"/>
                          </a:rPr>
                          <m:t>T</m:t>
                        </m:r>
                      </m:sup>
                    </m:sSup>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en-US" sz="2400" dirty="0">
                    <a:effectLst/>
                    <a:latin typeface="Cambria" panose="02040503050406030204" pitchFamily="18" charset="0"/>
                    <a:ea typeface="宋体" panose="02010600030101010101" pitchFamily="2" charset="-122"/>
                    <a:cs typeface="Times New Roman" panose="02020603050405020304" pitchFamily="18" charset="0"/>
                  </a:rPr>
                  <a:t>                         </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(6.3.2)</a:t>
                </a:r>
                <a:endParaRPr lang="zh-CN" altLang="zh-CN" sz="2400" dirty="0">
                  <a:effectLst/>
                  <a:latin typeface="Cambria" panose="02040503050406030204" pitchFamily="18" charset="0"/>
                  <a:ea typeface="宋体" panose="02010600030101010101" pitchFamily="2" charset="-122"/>
                  <a:cs typeface="Times New Roman" panose="02020603050405020304" pitchFamily="18" charset="0"/>
                </a:endParaRPr>
              </a:p>
              <a:p>
                <a:pPr marL="342900" lvl="0" indent="-342900">
                  <a:lnSpc>
                    <a:spcPct val="150000"/>
                  </a:lnSpc>
                  <a:spcAft>
                    <a:spcPts val="1000"/>
                  </a:spcAft>
                  <a:buFont typeface="Arial" panose="020B0604020202020204" pitchFamily="34" charset="0"/>
                  <a:buChar char=" "/>
                </a:pPr>
                <a:r>
                  <a:rPr lang="zh-CN" altLang="en-US" sz="2400" dirty="0">
                    <a:effectLst/>
                    <a:latin typeface="宋体" panose="02010600030101010101" pitchFamily="2" charset="-122"/>
                    <a:ea typeface="宋体" panose="02010600030101010101" pitchFamily="2" charset="-122"/>
                    <a:cs typeface="Times New Roman" panose="02020603050405020304" pitchFamily="18" charset="0"/>
                  </a:rPr>
                  <a:t> </a:t>
                </a:r>
                <a:r>
                  <a:rPr lang="en-US" altLang="zh-CN" sz="2400" dirty="0" err="1">
                    <a:effectLst/>
                    <a:latin typeface="宋体" panose="02010600030101010101" pitchFamily="2" charset="-122"/>
                    <a:ea typeface="宋体" panose="02010600030101010101" pitchFamily="2" charset="-122"/>
                    <a:cs typeface="Times New Roman" panose="02020603050405020304" pitchFamily="18" charset="0"/>
                  </a:rPr>
                  <a:t>或者</a:t>
                </a:r>
                <a:endParaRPr lang="en-US" altLang="zh-CN" sz="2400" dirty="0">
                  <a:effectLst/>
                  <a:latin typeface="宋体" panose="02010600030101010101" pitchFamily="2" charset="-122"/>
                  <a:ea typeface="宋体" panose="02010600030101010101" pitchFamily="2" charset="-122"/>
                  <a:cs typeface="Times New Roman" panose="02020603050405020304" pitchFamily="18" charset="0"/>
                </a:endParaRPr>
              </a:p>
              <a:p>
                <a:pPr marL="342900" lvl="0" indent="-342900" algn="ctr">
                  <a:lnSpc>
                    <a:spcPct val="150000"/>
                  </a:lnSpc>
                  <a:spcAft>
                    <a:spcPts val="1000"/>
                  </a:spcAft>
                  <a:buFont typeface="Arial" panose="020B0604020202020204" pitchFamily="34" charset="0"/>
                  <a:buChar char=" "/>
                </a:pP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14:m>
                  <m:oMath xmlns:m="http://schemas.openxmlformats.org/officeDocument/2006/math">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𝛏</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2</m:t>
                        </m:r>
                      </m:sub>
                    </m:s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=(0,1,1</m:t>
                    </m:r>
                    <m:sSup>
                      <m:sSup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e>
                      <m:sup>
                        <m:r>
                          <m:rPr>
                            <m:sty m:val="p"/>
                          </m:rPr>
                          <a:rPr lang="en-US" altLang="zh-CN" sz="2400">
                            <a:effectLst/>
                            <a:latin typeface="Cambria Math" panose="02040503050406030204" pitchFamily="18" charset="0"/>
                            <a:ea typeface="宋体" panose="02010600030101010101" pitchFamily="2" charset="-122"/>
                            <a:cs typeface="Times New Roman" panose="02020603050405020304" pitchFamily="18" charset="0"/>
                          </a:rPr>
                          <m:t>T</m:t>
                        </m:r>
                      </m:sup>
                    </m:sSup>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a:t>
                </a:r>
                <a:r>
                  <a:rPr lang="zh-CN" altLang="en-US" sz="2400" dirty="0">
                    <a:effectLst/>
                    <a:latin typeface="Cambria" panose="02040503050406030204" pitchFamily="18" charset="0"/>
                    <a:ea typeface="宋体" panose="02010600030101010101" pitchFamily="2" charset="-122"/>
                    <a:cs typeface="Times New Roman" panose="02020603050405020304" pitchFamily="18" charset="0"/>
                  </a:rPr>
                  <a:t>           </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14:m>
                  <m:oMath xmlns:m="http://schemas.openxmlformats.org/officeDocument/2006/math">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𝛏</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3</m:t>
                        </m:r>
                      </m:sub>
                    </m:s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=(−2,1,−1</m:t>
                    </m:r>
                    <m:sSup>
                      <m:sSup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e>
                      <m:sup>
                        <m:r>
                          <m:rPr>
                            <m:sty m:val="p"/>
                          </m:rPr>
                          <a:rPr lang="en-US" altLang="zh-CN" sz="2400">
                            <a:effectLst/>
                            <a:latin typeface="Cambria Math" panose="02040503050406030204" pitchFamily="18" charset="0"/>
                            <a:ea typeface="宋体" panose="02010600030101010101" pitchFamily="2" charset="-122"/>
                            <a:cs typeface="Times New Roman" panose="02020603050405020304" pitchFamily="18" charset="0"/>
                          </a:rPr>
                          <m:t>T</m:t>
                        </m:r>
                      </m:sup>
                    </m:sSup>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p>
              <a:p>
                <a:pPr marL="342900" lvl="0" indent="-342900">
                  <a:lnSpc>
                    <a:spcPct val="150000"/>
                  </a:lnSpc>
                  <a:spcAft>
                    <a:spcPts val="1000"/>
                  </a:spcAft>
                  <a:buFont typeface="Arial" panose="020B0604020202020204" pitchFamily="34" charset="0"/>
                  <a:buChar char=" "/>
                </a:pPr>
                <a:r>
                  <a:rPr lang="zh-CN" altLang="en-US" sz="2400" dirty="0">
                    <a:effectLst/>
                    <a:latin typeface="宋体" panose="02010600030101010101" pitchFamily="2" charset="-122"/>
                    <a:ea typeface="宋体" panose="02010600030101010101" pitchFamily="2" charset="-122"/>
                    <a:cs typeface="Times New Roman" panose="02020603050405020304" pitchFamily="18" charset="0"/>
                  </a:rPr>
                  <a:t>  </a:t>
                </a:r>
                <a:r>
                  <a:rPr lang="en-US" altLang="zh-CN" sz="2400" dirty="0" err="1">
                    <a:effectLst/>
                    <a:latin typeface="宋体" panose="02010600030101010101" pitchFamily="2" charset="-122"/>
                    <a:ea typeface="宋体" panose="02010600030101010101" pitchFamily="2" charset="-122"/>
                    <a:cs typeface="Times New Roman" panose="02020603050405020304" pitchFamily="18" charset="0"/>
                  </a:rPr>
                  <a:t>等等</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a:t>
                </a:r>
                <a:endParaRPr lang="zh-CN" altLang="zh-CN" sz="2400" dirty="0">
                  <a:effectLst/>
                  <a:latin typeface="Cambria" panose="02040503050406030204" pitchFamily="18" charset="0"/>
                  <a:ea typeface="宋体" panose="02010600030101010101" pitchFamily="2" charset="-122"/>
                  <a:cs typeface="Times New Roman" panose="02020603050405020304" pitchFamily="18" charset="0"/>
                </a:endParaRPr>
              </a:p>
            </p:txBody>
          </p:sp>
        </mc:Choice>
        <mc:Fallback xmlns="">
          <p:sp>
            <p:nvSpPr>
              <p:cNvPr id="2" name="文本框 1">
                <a:extLst>
                  <a:ext uri="{FF2B5EF4-FFF2-40B4-BE49-F238E27FC236}">
                    <a16:creationId xmlns:a16="http://schemas.microsoft.com/office/drawing/2014/main" id="{9B8B8D94-E1B9-FEFF-3C54-E60824BEDB1C}"/>
                  </a:ext>
                </a:extLst>
              </p:cNvPr>
              <p:cNvSpPr txBox="1">
                <a:spLocks noRot="1" noChangeAspect="1" noMove="1" noResize="1" noEditPoints="1" noAdjustHandles="1" noChangeArrowheads="1" noChangeShapeType="1" noTextEdit="1"/>
              </p:cNvSpPr>
              <p:nvPr/>
            </p:nvSpPr>
            <p:spPr>
              <a:xfrm>
                <a:off x="440675" y="1716159"/>
                <a:ext cx="10950766" cy="3425681"/>
              </a:xfrm>
              <a:prstGeom prst="rect">
                <a:avLst/>
              </a:prstGeom>
              <a:blipFill>
                <a:blip r:embed="rId2"/>
                <a:stretch>
                  <a:fillRect r="-810" b="-333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664108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25C836F0-EC4A-6DAC-8752-602CAF3A86A8}"/>
                  </a:ext>
                </a:extLst>
              </p:cNvPr>
              <p:cNvSpPr txBox="1"/>
              <p:nvPr/>
            </p:nvSpPr>
            <p:spPr>
              <a:xfrm>
                <a:off x="187287" y="834734"/>
                <a:ext cx="12004713" cy="6129435"/>
              </a:xfrm>
              <a:prstGeom prst="rect">
                <a:avLst/>
              </a:prstGeom>
              <a:noFill/>
            </p:spPr>
            <p:txBody>
              <a:bodyPr wrap="square">
                <a:spAutoFit/>
              </a:bodyPr>
              <a:lstStyle/>
              <a:p>
                <a:pPr marL="152400">
                  <a:lnSpc>
                    <a:spcPct val="150000"/>
                  </a:lnSpc>
                  <a:spcAft>
                    <a:spcPts val="1000"/>
                  </a:spcAft>
                </a:pPr>
                <a:r>
                  <a:rPr lang="zh-CN" altLang="zh-CN" sz="2400" dirty="0">
                    <a:solidFill>
                      <a:srgbClr val="7030A0"/>
                    </a:solidFill>
                    <a:effectLst/>
                    <a:latin typeface="Cambria" panose="02040503050406030204" pitchFamily="18" charset="0"/>
                    <a:ea typeface="宋体" panose="02010600030101010101" pitchFamily="2" charset="-122"/>
                    <a:cs typeface="Times New Roman" panose="02020603050405020304" pitchFamily="18" charset="0"/>
                  </a:rPr>
                  <a:t>（</a:t>
                </a:r>
                <a:r>
                  <a:rPr lang="en-US" altLang="zh-CN" sz="2400" dirty="0">
                    <a:solidFill>
                      <a:srgbClr val="7030A0"/>
                    </a:solidFill>
                    <a:effectLst/>
                    <a:latin typeface="Cambria" panose="02040503050406030204" pitchFamily="18" charset="0"/>
                    <a:ea typeface="宋体" panose="02010600030101010101" pitchFamily="2" charset="-122"/>
                    <a:cs typeface="Times New Roman" panose="02020603050405020304" pitchFamily="18" charset="0"/>
                  </a:rPr>
                  <a:t>5</a:t>
                </a:r>
                <a:r>
                  <a:rPr lang="zh-CN" altLang="zh-CN" sz="2400" dirty="0">
                    <a:solidFill>
                      <a:srgbClr val="7030A0"/>
                    </a:solidFill>
                    <a:effectLst/>
                    <a:latin typeface="Cambria" panose="02040503050406030204" pitchFamily="18" charset="0"/>
                    <a:ea typeface="宋体" panose="02010600030101010101" pitchFamily="2" charset="-122"/>
                    <a:cs typeface="Times New Roman" panose="02020603050405020304" pitchFamily="18" charset="0"/>
                  </a:rPr>
                  <a:t>）</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满足条件的正交阵不是唯一的</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即便忽略</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14:m>
                  <m:oMath xmlns:m="http://schemas.openxmlformats.org/officeDocument/2006/math">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𝐏</m:t>
                    </m:r>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中</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14:m>
                  <m:oMath xmlns:m="http://schemas.openxmlformats.org/officeDocument/2006/math">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𝐩</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sub>
                    </m:s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𝐩</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2</m:t>
                        </m:r>
                      </m:sub>
                    </m:s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𝐩</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3</m:t>
                        </m:r>
                      </m:sub>
                    </m:sSub>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的排列顺序</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事实上有无穷多个</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这里特征子空间 </a:t>
                </a:r>
                <a14:m>
                  <m:oMath xmlns:m="http://schemas.openxmlformats.org/officeDocument/2006/math">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𝑉</m:t>
                        </m:r>
                      </m:e>
                      <m:sub>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𝜆</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2</m:t>
                            </m:r>
                          </m:sub>
                        </m:sSub>
                      </m:sub>
                    </m:sSub>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是一个平面</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在其中任取两个正交的单位向量即可</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a:t>
                </a:r>
                <a:endParaRPr lang="zh-CN" altLang="zh-CN" sz="2400" dirty="0">
                  <a:effectLst/>
                  <a:latin typeface="Cambria" panose="02040503050406030204" pitchFamily="18" charset="0"/>
                  <a:ea typeface="宋体" panose="02010600030101010101" pitchFamily="2" charset="-122"/>
                  <a:cs typeface="Times New Roman" panose="02020603050405020304" pitchFamily="18" charset="0"/>
                </a:endParaRPr>
              </a:p>
              <a:p>
                <a:pPr marL="342900" lvl="0" indent="-342900">
                  <a:lnSpc>
                    <a:spcPct val="150000"/>
                  </a:lnSpc>
                  <a:spcAft>
                    <a:spcPts val="1000"/>
                  </a:spcAft>
                  <a:buFont typeface="Arial" panose="020B0604020202020204" pitchFamily="34" charset="0"/>
                  <a:buChar char=" "/>
                </a:pPr>
                <a:r>
                  <a:rPr lang="zh-CN" altLang="en-US"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譬如</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把</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(6.3.1)</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式中的向量单位化得</a:t>
                </a:r>
              </a:p>
              <a:p>
                <a:pPr>
                  <a:spcBef>
                    <a:spcPts val="900"/>
                  </a:spcBef>
                  <a:spcAft>
                    <a:spcPts val="900"/>
                  </a:spcAft>
                </a:pPr>
                <a14:m>
                  <m:oMathPara xmlns:m="http://schemas.openxmlformats.org/officeDocument/2006/math">
                    <m:oMathParaPr>
                      <m:jc m:val="centerGroup"/>
                    </m:oMathParaPr>
                    <m:oMath xmlns:m="http://schemas.openxmlformats.org/officeDocument/2006/math">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𝐩</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2</m:t>
                          </m:r>
                        </m:sub>
                      </m:s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num>
                        <m:den>
                          <m:rad>
                            <m:radPr>
                              <m:degHide m:val="on"/>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radPr>
                            <m:deg/>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2</m:t>
                              </m:r>
                            </m:e>
                          </m:rad>
                        </m:den>
                      </m:f>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(1,0,1</m:t>
                      </m:r>
                      <m:sSup>
                        <m:sSup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e>
                        <m:sup>
                          <m:r>
                            <m:rPr>
                              <m:sty m:val="p"/>
                            </m:rPr>
                            <a:rPr lang="en-US" altLang="zh-CN" sz="2400">
                              <a:effectLst/>
                              <a:latin typeface="Cambria Math" panose="02040503050406030204" pitchFamily="18" charset="0"/>
                              <a:ea typeface="宋体" panose="02010600030101010101" pitchFamily="2" charset="-122"/>
                              <a:cs typeface="Times New Roman" panose="02020603050405020304" pitchFamily="18" charset="0"/>
                            </a:rPr>
                            <m:t>T</m:t>
                          </m:r>
                        </m:sup>
                      </m:sSup>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,  </m:t>
                      </m:r>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𝐩</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3</m:t>
                          </m:r>
                        </m:sub>
                      </m:s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num>
                        <m:den>
                          <m:rad>
                            <m:radPr>
                              <m:degHide m:val="on"/>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radPr>
                            <m:deg/>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6</m:t>
                              </m:r>
                            </m:e>
                          </m:rad>
                        </m:den>
                      </m:f>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(1,−2,−1</m:t>
                      </m:r>
                      <m:sSup>
                        <m:sSup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e>
                        <m:sup>
                          <m:r>
                            <m:rPr>
                              <m:sty m:val="p"/>
                            </m:rPr>
                            <a:rPr lang="en-US" altLang="zh-CN" sz="2400">
                              <a:effectLst/>
                              <a:latin typeface="Cambria Math" panose="02040503050406030204" pitchFamily="18" charset="0"/>
                              <a:ea typeface="宋体" panose="02010600030101010101" pitchFamily="2" charset="-122"/>
                              <a:cs typeface="Times New Roman" panose="02020603050405020304" pitchFamily="18" charset="0"/>
                            </a:rPr>
                            <m:t>T</m:t>
                          </m:r>
                        </m:sup>
                      </m:sSup>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oMath>
                  </m:oMathPara>
                </a14:m>
                <a:endParaRPr lang="zh-CN" altLang="zh-CN" sz="2400" dirty="0">
                  <a:effectLst/>
                  <a:latin typeface="Cambria" panose="02040503050406030204" pitchFamily="18" charset="0"/>
                  <a:ea typeface="宋体" panose="02010600030101010101" pitchFamily="2" charset="-122"/>
                  <a:cs typeface="Times New Roman" panose="02020603050405020304" pitchFamily="18" charset="0"/>
                </a:endParaRPr>
              </a:p>
              <a:p>
                <a:pPr marL="342900" lvl="0" indent="-342900">
                  <a:lnSpc>
                    <a:spcPct val="150000"/>
                  </a:lnSpc>
                  <a:spcAft>
                    <a:spcPts val="1000"/>
                  </a:spcAft>
                  <a:buFont typeface="Arial" panose="020B0604020202020204" pitchFamily="34" charset="0"/>
                  <a:buChar char=" "/>
                </a:pP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从而得满足条件的正交阵</a:t>
                </a:r>
              </a:p>
              <a:p>
                <a:pPr>
                  <a:spcBef>
                    <a:spcPts val="900"/>
                  </a:spcBef>
                  <a:spcAft>
                    <a:spcPts val="900"/>
                  </a:spcAft>
                </a:pPr>
                <a14:m>
                  <m:oMathPara xmlns:m="http://schemas.openxmlformats.org/officeDocument/2006/math">
                    <m:oMathParaPr>
                      <m:jc m:val="centerGroup"/>
                    </m:oMathParaPr>
                    <m:oMath xmlns:m="http://schemas.openxmlformats.org/officeDocument/2006/math">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𝐏</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𝐩</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sub>
                      </m:s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𝐩</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2</m:t>
                          </m:r>
                        </m:sub>
                      </m:s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𝐩</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3</m:t>
                          </m:r>
                        </m:sub>
                      </m:s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d>
                        <m:d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dPr>
                        <m:e>
                          <m:m>
                            <m:mPr>
                              <m:plcHide m:val="on"/>
                              <m:mcs>
                                <m:mc>
                                  <m:mcPr>
                                    <m:count m:val="3"/>
                                    <m:mcJc m:val="center"/>
                                  </m:mcPr>
                                </m:mc>
                              </m:mcs>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mPr>
                            <m:m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num>
                                  <m:den>
                                    <m:rad>
                                      <m:radPr>
                                        <m:degHide m:val="on"/>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radPr>
                                      <m:deg/>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3</m:t>
                                        </m:r>
                                      </m:e>
                                    </m:rad>
                                  </m:den>
                                </m:f>
                              </m:e>
                              <m:e>
                                <m:f>
                                  <m:f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num>
                                  <m:den>
                                    <m:rad>
                                      <m:radPr>
                                        <m:degHide m:val="on"/>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radPr>
                                      <m:deg/>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2</m:t>
                                        </m:r>
                                      </m:e>
                                    </m:rad>
                                  </m:den>
                                </m:f>
                              </m:e>
                              <m:e>
                                <m:f>
                                  <m:f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num>
                                  <m:den>
                                    <m:rad>
                                      <m:radPr>
                                        <m:degHide m:val="on"/>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radPr>
                                      <m:deg/>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6</m:t>
                                        </m:r>
                                      </m:e>
                                    </m:rad>
                                  </m:den>
                                </m:f>
                              </m:e>
                            </m:mr>
                            <m:m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num>
                                  <m:den>
                                    <m:rad>
                                      <m:radPr>
                                        <m:degHide m:val="on"/>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radPr>
                                      <m:deg/>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3</m:t>
                                        </m:r>
                                      </m:e>
                                    </m:rad>
                                  </m:den>
                                </m:f>
                              </m:e>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0</m:t>
                                </m:r>
                              </m:e>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2</m:t>
                                    </m:r>
                                  </m:num>
                                  <m:den>
                                    <m:rad>
                                      <m:radPr>
                                        <m:degHide m:val="on"/>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radPr>
                                      <m:deg/>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6</m:t>
                                        </m:r>
                                      </m:e>
                                    </m:rad>
                                  </m:den>
                                </m:f>
                              </m:e>
                            </m:mr>
                            <m:mr>
                              <m:e>
                                <m:f>
                                  <m:f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num>
                                  <m:den>
                                    <m:rad>
                                      <m:radPr>
                                        <m:degHide m:val="on"/>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radPr>
                                      <m:deg/>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3</m:t>
                                        </m:r>
                                      </m:e>
                                    </m:rad>
                                  </m:den>
                                </m:f>
                              </m:e>
                              <m:e>
                                <m:f>
                                  <m:f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num>
                                  <m:den>
                                    <m:rad>
                                      <m:radPr>
                                        <m:degHide m:val="on"/>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radPr>
                                      <m:deg/>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2</m:t>
                                        </m:r>
                                      </m:e>
                                    </m:rad>
                                  </m:den>
                                </m:f>
                              </m:e>
                              <m:e>
                                <m:f>
                                  <m:f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num>
                                  <m:den>
                                    <m:rad>
                                      <m:radPr>
                                        <m:degHide m:val="on"/>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radPr>
                                      <m:deg/>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6</m:t>
                                        </m:r>
                                      </m:e>
                                    </m:rad>
                                  </m:den>
                                </m:f>
                              </m:e>
                            </m:mr>
                          </m:m>
                        </m:e>
                      </m:d>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oMath>
                  </m:oMathPara>
                </a14:m>
                <a:endParaRPr lang="zh-CN" altLang="zh-CN" sz="2400" dirty="0">
                  <a:effectLst/>
                  <a:latin typeface="Cambria" panose="02040503050406030204" pitchFamily="18" charset="0"/>
                  <a:ea typeface="宋体" panose="02010600030101010101" pitchFamily="2" charset="-122"/>
                  <a:cs typeface="Times New Roman" panose="02020603050405020304" pitchFamily="18" charset="0"/>
                </a:endParaRPr>
              </a:p>
            </p:txBody>
          </p:sp>
        </mc:Choice>
        <mc:Fallback xmlns="">
          <p:sp>
            <p:nvSpPr>
              <p:cNvPr id="3" name="文本框 2">
                <a:extLst>
                  <a:ext uri="{FF2B5EF4-FFF2-40B4-BE49-F238E27FC236}">
                    <a16:creationId xmlns:a16="http://schemas.microsoft.com/office/drawing/2014/main" id="{25C836F0-EC4A-6DAC-8752-602CAF3A86A8}"/>
                  </a:ext>
                </a:extLst>
              </p:cNvPr>
              <p:cNvSpPr txBox="1">
                <a:spLocks noRot="1" noChangeAspect="1" noMove="1" noResize="1" noEditPoints="1" noAdjustHandles="1" noChangeArrowheads="1" noChangeShapeType="1" noTextEdit="1"/>
              </p:cNvSpPr>
              <p:nvPr/>
            </p:nvSpPr>
            <p:spPr>
              <a:xfrm>
                <a:off x="187287" y="834734"/>
                <a:ext cx="12004713" cy="6129435"/>
              </a:xfrm>
              <a:prstGeom prst="rect">
                <a:avLst/>
              </a:prstGeom>
              <a:blipFill>
                <a:blip r:embed="rId2"/>
                <a:stretch>
                  <a:fillRect l="-739" r="-42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799452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08E76D69-1A87-8E53-D928-68FAC7D59C67}"/>
                  </a:ext>
                </a:extLst>
              </p:cNvPr>
              <p:cNvSpPr txBox="1"/>
              <p:nvPr/>
            </p:nvSpPr>
            <p:spPr>
              <a:xfrm>
                <a:off x="451693" y="1705066"/>
                <a:ext cx="10521108" cy="3284938"/>
              </a:xfrm>
              <a:prstGeom prst="rect">
                <a:avLst/>
              </a:prstGeom>
              <a:noFill/>
            </p:spPr>
            <p:txBody>
              <a:bodyPr wrap="square">
                <a:spAutoFit/>
              </a:bodyPr>
              <a:lstStyle/>
              <a:p>
                <a:pPr lvl="0">
                  <a:lnSpc>
                    <a:spcPct val="150000"/>
                  </a:lnSpc>
                  <a:spcAft>
                    <a:spcPts val="1000"/>
                  </a:spcAft>
                </a:pP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把 </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(6.3.2)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式中的向量单位化得满足条件的正交阵</a:t>
                </a:r>
              </a:p>
              <a:p>
                <a:pPr>
                  <a:spcBef>
                    <a:spcPts val="900"/>
                  </a:spcBef>
                  <a:spcAft>
                    <a:spcPts val="900"/>
                  </a:spcAft>
                </a:pPr>
                <a14:m>
                  <m:oMathPara xmlns:m="http://schemas.openxmlformats.org/officeDocument/2006/math">
                    <m:oMathParaPr>
                      <m:jc m:val="centerGroup"/>
                    </m:oMathParaPr>
                    <m:oMath xmlns:m="http://schemas.openxmlformats.org/officeDocument/2006/math">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𝐏</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𝐩</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sub>
                      </m:s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𝐩</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2</m:t>
                          </m:r>
                        </m:sub>
                      </m:s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𝐩</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3</m:t>
                          </m:r>
                        </m:sub>
                      </m:s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d>
                        <m:d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dPr>
                        <m:e>
                          <m:m>
                            <m:mPr>
                              <m:plcHide m:val="on"/>
                              <m:mcs>
                                <m:mc>
                                  <m:mcPr>
                                    <m:count m:val="3"/>
                                    <m:mcJc m:val="center"/>
                                  </m:mcPr>
                                </m:mc>
                              </m:mcs>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mPr>
                            <m:m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num>
                                  <m:den>
                                    <m:rad>
                                      <m:radPr>
                                        <m:degHide m:val="on"/>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radPr>
                                      <m:deg/>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3</m:t>
                                        </m:r>
                                      </m:e>
                                    </m:rad>
                                  </m:den>
                                </m:f>
                              </m:e>
                              <m:e>
                                <m:f>
                                  <m:f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num>
                                  <m:den>
                                    <m:rad>
                                      <m:radPr>
                                        <m:degHide m:val="on"/>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radPr>
                                      <m:deg/>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2</m:t>
                                        </m:r>
                                      </m:e>
                                    </m:rad>
                                  </m:den>
                                </m:f>
                              </m:e>
                              <m:e>
                                <m:f>
                                  <m:f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num>
                                  <m:den>
                                    <m:rad>
                                      <m:radPr>
                                        <m:degHide m:val="on"/>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radPr>
                                      <m:deg/>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6</m:t>
                                        </m:r>
                                      </m:e>
                                    </m:rad>
                                  </m:den>
                                </m:f>
                              </m:e>
                            </m:mr>
                            <m:m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num>
                                  <m:den>
                                    <m:rad>
                                      <m:radPr>
                                        <m:degHide m:val="on"/>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radPr>
                                      <m:deg/>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3</m:t>
                                        </m:r>
                                      </m:e>
                                    </m:rad>
                                  </m:den>
                                </m:f>
                              </m:e>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num>
                                  <m:den>
                                    <m:rad>
                                      <m:radPr>
                                        <m:degHide m:val="on"/>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radPr>
                                      <m:deg/>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2</m:t>
                                        </m:r>
                                      </m:e>
                                    </m:rad>
                                  </m:den>
                                </m:f>
                              </m:e>
                              <m:e>
                                <m:f>
                                  <m:f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num>
                                  <m:den>
                                    <m:rad>
                                      <m:radPr>
                                        <m:degHide m:val="on"/>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radPr>
                                      <m:deg/>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6</m:t>
                                        </m:r>
                                      </m:e>
                                    </m:rad>
                                  </m:den>
                                </m:f>
                              </m:e>
                            </m:mr>
                            <m:mr>
                              <m:e>
                                <m:f>
                                  <m:f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num>
                                  <m:den>
                                    <m:rad>
                                      <m:radPr>
                                        <m:degHide m:val="on"/>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radPr>
                                      <m:deg/>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3</m:t>
                                        </m:r>
                                      </m:e>
                                    </m:rad>
                                  </m:den>
                                </m:f>
                              </m:e>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0</m:t>
                                </m:r>
                              </m:e>
                              <m:e>
                                <m:f>
                                  <m:f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2</m:t>
                                    </m:r>
                                  </m:num>
                                  <m:den>
                                    <m:rad>
                                      <m:radPr>
                                        <m:degHide m:val="on"/>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radPr>
                                      <m:deg/>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6</m:t>
                                        </m:r>
                                      </m:e>
                                    </m:rad>
                                  </m:den>
                                </m:f>
                              </m:e>
                            </m:mr>
                          </m:m>
                        </m:e>
                      </m:d>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oMath>
                  </m:oMathPara>
                </a14:m>
                <a:endParaRPr lang="zh-CN" altLang="zh-CN" sz="2400" dirty="0">
                  <a:effectLst/>
                  <a:latin typeface="Cambria" panose="02040503050406030204" pitchFamily="18" charset="0"/>
                  <a:ea typeface="宋体" panose="02010600030101010101" pitchFamily="2" charset="-122"/>
                  <a:cs typeface="Times New Roman" panose="02020603050405020304" pitchFamily="18" charset="0"/>
                </a:endParaRPr>
              </a:p>
            </p:txBody>
          </p:sp>
        </mc:Choice>
        <mc:Fallback xmlns="">
          <p:sp>
            <p:nvSpPr>
              <p:cNvPr id="2" name="文本框 1">
                <a:extLst>
                  <a:ext uri="{FF2B5EF4-FFF2-40B4-BE49-F238E27FC236}">
                    <a16:creationId xmlns:a16="http://schemas.microsoft.com/office/drawing/2014/main" id="{08E76D69-1A87-8E53-D928-68FAC7D59C67}"/>
                  </a:ext>
                </a:extLst>
              </p:cNvPr>
              <p:cNvSpPr txBox="1">
                <a:spLocks noRot="1" noChangeAspect="1" noMove="1" noResize="1" noEditPoints="1" noAdjustHandles="1" noChangeArrowheads="1" noChangeShapeType="1" noTextEdit="1"/>
              </p:cNvSpPr>
              <p:nvPr/>
            </p:nvSpPr>
            <p:spPr>
              <a:xfrm>
                <a:off x="451693" y="1705066"/>
                <a:ext cx="10521108" cy="3284938"/>
              </a:xfrm>
              <a:prstGeom prst="rect">
                <a:avLst/>
              </a:prstGeom>
              <a:blipFill>
                <a:blip r:embed="rId2"/>
                <a:stretch>
                  <a:fillRect l="-96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67013775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2F2EFFBC-FE61-7BC4-B0A1-36855CC54AFE}"/>
                  </a:ext>
                </a:extLst>
              </p:cNvPr>
              <p:cNvSpPr txBox="1"/>
              <p:nvPr/>
            </p:nvSpPr>
            <p:spPr>
              <a:xfrm>
                <a:off x="473726" y="879147"/>
                <a:ext cx="10840597" cy="5799857"/>
              </a:xfrm>
              <a:prstGeom prst="rect">
                <a:avLst/>
              </a:prstGeom>
              <a:noFill/>
            </p:spPr>
            <p:txBody>
              <a:bodyPr wrap="square">
                <a:spAutoFit/>
              </a:bodyPr>
              <a:lstStyle/>
              <a:p>
                <a:pPr>
                  <a:lnSpc>
                    <a:spcPct val="150000"/>
                  </a:lnSpc>
                  <a:spcBef>
                    <a:spcPts val="900"/>
                  </a:spcBef>
                  <a:spcAft>
                    <a:spcPts val="900"/>
                  </a:spcAft>
                </a:pPr>
                <a:r>
                  <a:rPr lang="zh-CN" altLang="zh-CN" sz="2400" b="1" dirty="0">
                    <a:solidFill>
                      <a:srgbClr val="0070C0"/>
                    </a:solidFill>
                    <a:effectLst/>
                    <a:latin typeface="Cambria" panose="02040503050406030204" pitchFamily="18" charset="0"/>
                    <a:ea typeface="宋体" panose="02010600030101010101" pitchFamily="2" charset="-122"/>
                    <a:cs typeface="Times New Roman" panose="02020603050405020304" pitchFamily="18" charset="0"/>
                  </a:rPr>
                  <a:t>例 </a:t>
                </a:r>
                <a:r>
                  <a:rPr lang="en-US" altLang="zh-CN" sz="2400" b="1" dirty="0">
                    <a:solidFill>
                      <a:srgbClr val="0070C0"/>
                    </a:solidFill>
                    <a:effectLst/>
                    <a:latin typeface="Cambria" panose="02040503050406030204" pitchFamily="18" charset="0"/>
                    <a:ea typeface="宋体" panose="02010600030101010101" pitchFamily="2" charset="-122"/>
                    <a:cs typeface="Times New Roman" panose="02020603050405020304" pitchFamily="18" charset="0"/>
                  </a:rPr>
                  <a:t>6.3.2</a:t>
                </a:r>
                <a:r>
                  <a:rPr lang="en-US" altLang="zh-CN" sz="2400" dirty="0">
                    <a:solidFill>
                      <a:srgbClr val="0070C0"/>
                    </a:solidFill>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设 </a:t>
                </a:r>
                <a14:m>
                  <m:oMath xmlns:m="http://schemas.openxmlformats.org/officeDocument/2006/math">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𝐀</m:t>
                    </m:r>
                    <m:r>
                      <a:rPr lang="en-US" altLang="zh-CN" sz="2400">
                        <a:effectLst/>
                        <a:latin typeface="Cambria Math" panose="02040503050406030204" pitchFamily="18" charset="0"/>
                        <a:ea typeface="宋体" panose="02010600030101010101" pitchFamily="2" charset="-122"/>
                        <a:cs typeface="Times New Roman" panose="02020603050405020304" pitchFamily="18" charset="0"/>
                      </a:rPr>
                      <m:t>=</m:t>
                    </m:r>
                    <m:d>
                      <m:d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dPr>
                      <m:e>
                        <m:m>
                          <m:mPr>
                            <m:plcHide m:val="on"/>
                            <m:mcs>
                              <m:mc>
                                <m:mcPr>
                                  <m:count m:val="2"/>
                                  <m:mcJc m:val="center"/>
                                </m:mcPr>
                              </m:mc>
                            </m:mcs>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mPr>
                          <m:mr>
                            <m:e>
                              <m:r>
                                <a:rPr lang="en-US" altLang="zh-CN" sz="2400">
                                  <a:effectLst/>
                                  <a:latin typeface="Cambria Math" panose="02040503050406030204" pitchFamily="18" charset="0"/>
                                  <a:ea typeface="宋体" panose="02010600030101010101" pitchFamily="2" charset="-122"/>
                                  <a:cs typeface="Times New Roman" panose="02020603050405020304" pitchFamily="18" charset="0"/>
                                </a:rPr>
                                <m:t>2</m:t>
                              </m:r>
                            </m:e>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a:effectLst/>
                                  <a:latin typeface="Cambria Math" panose="02040503050406030204" pitchFamily="18" charset="0"/>
                                  <a:ea typeface="宋体" panose="02010600030101010101" pitchFamily="2" charset="-122"/>
                                  <a:cs typeface="Times New Roman" panose="02020603050405020304" pitchFamily="18" charset="0"/>
                                </a:rPr>
                                <m:t>1</m:t>
                              </m:r>
                            </m:e>
                          </m:mr>
                          <m:m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a:effectLst/>
                                  <a:latin typeface="Cambria Math" panose="02040503050406030204" pitchFamily="18" charset="0"/>
                                  <a:ea typeface="宋体" panose="02010600030101010101" pitchFamily="2" charset="-122"/>
                                  <a:cs typeface="Times New Roman" panose="02020603050405020304" pitchFamily="18" charset="0"/>
                                </a:rPr>
                                <m:t>1</m:t>
                              </m:r>
                            </m:e>
                            <m:e>
                              <m:r>
                                <a:rPr lang="en-US" altLang="zh-CN" sz="2400">
                                  <a:effectLst/>
                                  <a:latin typeface="Cambria Math" panose="02040503050406030204" pitchFamily="18" charset="0"/>
                                  <a:ea typeface="宋体" panose="02010600030101010101" pitchFamily="2" charset="-122"/>
                                  <a:cs typeface="Times New Roman" panose="02020603050405020304" pitchFamily="18" charset="0"/>
                                </a:rPr>
                                <m:t>2</m:t>
                              </m:r>
                            </m:e>
                          </m:mr>
                        </m:m>
                      </m:e>
                    </m:d>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求 </a:t>
                </a:r>
                <a14:m>
                  <m:oMath xmlns:m="http://schemas.openxmlformats.org/officeDocument/2006/math">
                    <m:sSup>
                      <m:sSup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𝐀</m:t>
                        </m:r>
                      </m:e>
                      <m:sup>
                        <m:r>
                          <m:rPr>
                            <m:sty m:val="p"/>
                          </m:rPr>
                          <a:rPr lang="en-US" altLang="zh-CN" sz="2400">
                            <a:effectLst/>
                            <a:latin typeface="Cambria Math" panose="02040503050406030204" pitchFamily="18" charset="0"/>
                            <a:ea typeface="宋体" panose="02010600030101010101" pitchFamily="2" charset="-122"/>
                            <a:cs typeface="Times New Roman" panose="02020603050405020304" pitchFamily="18" charset="0"/>
                          </a:rPr>
                          <m:t>n</m:t>
                        </m:r>
                      </m:sup>
                    </m:sSup>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a:t>
                </a:r>
                <a:endParaRPr lang="zh-CN" altLang="zh-CN" sz="2400" dirty="0">
                  <a:effectLst/>
                  <a:latin typeface="Cambria" panose="02040503050406030204" pitchFamily="18" charset="0"/>
                  <a:ea typeface="宋体" panose="02010600030101010101" pitchFamily="2" charset="-122"/>
                  <a:cs typeface="Times New Roman" panose="02020603050405020304" pitchFamily="18" charset="0"/>
                </a:endParaRPr>
              </a:p>
              <a:p>
                <a:pPr>
                  <a:lnSpc>
                    <a:spcPct val="150000"/>
                  </a:lnSpc>
                  <a:spcBef>
                    <a:spcPts val="900"/>
                  </a:spcBef>
                  <a:spcAft>
                    <a:spcPts val="900"/>
                  </a:spcAft>
                </a:pPr>
                <a:r>
                  <a:rPr lang="zh-CN" altLang="zh-CN" sz="2400" dirty="0">
                    <a:solidFill>
                      <a:srgbClr val="0070C0"/>
                    </a:solidFill>
                    <a:effectLst/>
                    <a:latin typeface="Cambria" panose="02040503050406030204" pitchFamily="18" charset="0"/>
                    <a:ea typeface="宋体" panose="02010600030101010101" pitchFamily="2" charset="-122"/>
                    <a:cs typeface="Times New Roman" panose="02020603050405020304" pitchFamily="18" charset="0"/>
                  </a:rPr>
                  <a:t>解</a:t>
                </a:r>
                <a:r>
                  <a:rPr lang="en-US" altLang="zh-CN" sz="2400" dirty="0">
                    <a:solidFill>
                      <a:srgbClr val="0070C0"/>
                    </a:solidFill>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因 </a:t>
                </a:r>
                <a14:m>
                  <m:oMath xmlns:m="http://schemas.openxmlformats.org/officeDocument/2006/math">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𝐀</m:t>
                    </m:r>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对称</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故 </a:t>
                </a:r>
                <a14:m>
                  <m:oMath xmlns:m="http://schemas.openxmlformats.org/officeDocument/2006/math">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𝐀</m:t>
                    </m:r>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可对角化</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即有可逆矩阵 </a:t>
                </a:r>
                <a14:m>
                  <m:oMath xmlns:m="http://schemas.openxmlformats.org/officeDocument/2006/math">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𝐏</m:t>
                    </m:r>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及对角阵 </a:t>
                </a:r>
                <a14:m>
                  <m:oMath xmlns:m="http://schemas.openxmlformats.org/officeDocument/2006/math">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𝚲</m:t>
                    </m:r>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使 </a:t>
                </a:r>
                <a14:m>
                  <m:oMath xmlns:m="http://schemas.openxmlformats.org/officeDocument/2006/math">
                    <m:sSup>
                      <m:sSup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𝐏</m:t>
                        </m:r>
                      </m:e>
                      <m:sup>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sup>
                    </m:sSup>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𝐀𝐏</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𝚲</m:t>
                    </m:r>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p>
              <a:p>
                <a:pPr>
                  <a:lnSpc>
                    <a:spcPct val="150000"/>
                  </a:lnSpc>
                  <a:spcBef>
                    <a:spcPts val="900"/>
                  </a:spcBef>
                  <a:spcAft>
                    <a:spcPts val="900"/>
                  </a:spcAft>
                </a:pP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于是 </a:t>
                </a:r>
                <a14:m>
                  <m:oMath xmlns:m="http://schemas.openxmlformats.org/officeDocument/2006/math">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𝐀</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𝐏</m:t>
                    </m:r>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𝚲</m:t>
                    </m:r>
                    <m:sSup>
                      <m:sSup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𝐏</m:t>
                        </m:r>
                      </m:e>
                      <m:sup>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sup>
                    </m:sSup>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2400" dirty="0">
                    <a:effectLst/>
                    <a:latin typeface="Cambria" panose="02040503050406030204" pitchFamily="18" charset="0"/>
                    <a:ea typeface="宋体" panose="02010600030101010101" pitchFamily="2" charset="-122"/>
                    <a:cs typeface="Times New Roman" panose="02020603050405020304" pitchFamily="18" charset="0"/>
                  </a:rPr>
                  <a:t>从而</a:t>
                </a:r>
              </a:p>
              <a:p>
                <a:pPr>
                  <a:lnSpc>
                    <a:spcPct val="150000"/>
                  </a:lnSpc>
                  <a:spcBef>
                    <a:spcPts val="900"/>
                  </a:spcBef>
                  <a:spcAft>
                    <a:spcPts val="900"/>
                  </a:spcAft>
                </a:pPr>
                <a14:m>
                  <m:oMathPara xmlns:m="http://schemas.openxmlformats.org/officeDocument/2006/math">
                    <m:oMathParaPr>
                      <m:jc m:val="centerGroup"/>
                    </m:oMathParaPr>
                    <m:oMath xmlns:m="http://schemas.openxmlformats.org/officeDocument/2006/math">
                      <m:sSup>
                        <m:sSup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𝐀</m:t>
                          </m:r>
                        </m:e>
                        <m:sup>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𝑛</m:t>
                          </m:r>
                        </m:sup>
                      </m:sSup>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𝐏</m:t>
                      </m:r>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𝚲</m:t>
                      </m:r>
                      <m:sSup>
                        <m:sSup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𝐏</m:t>
                          </m:r>
                        </m:e>
                        <m:sup>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sup>
                      </m:sSup>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𝐏</m:t>
                      </m:r>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𝚲</m:t>
                      </m:r>
                      <m:sSup>
                        <m:sSup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𝐏</m:t>
                          </m:r>
                        </m:e>
                        <m:sup>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sup>
                      </m:sSup>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𝐏</m:t>
                      </m:r>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𝚲</m:t>
                      </m:r>
                      <m:sSup>
                        <m:sSup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𝐏</m:t>
                          </m:r>
                        </m:e>
                        <m:sup>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sup>
                      </m:sSup>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𝐏</m:t>
                      </m:r>
                      <m:sSup>
                        <m:sSup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𝚲</m:t>
                          </m:r>
                        </m:e>
                        <m:sup>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𝑛</m:t>
                          </m:r>
                        </m:sup>
                      </m:sSup>
                      <m:sSup>
                        <m:sSup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𝐏</m:t>
                          </m:r>
                        </m:e>
                        <m:sup>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sup>
                      </m:sSup>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oMath>
                  </m:oMathPara>
                </a14:m>
                <a:endParaRPr lang="zh-CN" altLang="zh-CN" sz="2400" dirty="0">
                  <a:effectLst/>
                  <a:latin typeface="Cambria" panose="02040503050406030204" pitchFamily="18" charset="0"/>
                  <a:ea typeface="宋体" panose="02010600030101010101" pitchFamily="2" charset="-122"/>
                  <a:cs typeface="Times New Roman" panose="02020603050405020304" pitchFamily="18" charset="0"/>
                </a:endParaRPr>
              </a:p>
              <a:p>
                <a:pPr>
                  <a:lnSpc>
                    <a:spcPct val="150000"/>
                  </a:lnSpc>
                  <a:spcBef>
                    <a:spcPts val="900"/>
                  </a:spcBef>
                  <a:spcAft>
                    <a:spcPts val="900"/>
                  </a:spcAft>
                </a:pPr>
                <a:r>
                  <a:rPr lang="en-US" altLang="zh-CN" sz="2400" dirty="0" err="1">
                    <a:effectLst/>
                    <a:latin typeface="宋体" panose="02010600030101010101" pitchFamily="2" charset="-122"/>
                    <a:ea typeface="宋体" panose="02010600030101010101" pitchFamily="2" charset="-122"/>
                    <a:cs typeface="Times New Roman" panose="02020603050405020304" pitchFamily="18" charset="0"/>
                  </a:rPr>
                  <a:t>由</a:t>
                </a:r>
                <a:endParaRPr lang="zh-CN" altLang="zh-CN" sz="2400" dirty="0">
                  <a:effectLst/>
                  <a:latin typeface="Cambria" panose="02040503050406030204" pitchFamily="18" charset="0"/>
                  <a:ea typeface="宋体" panose="02010600030101010101" pitchFamily="2" charset="-122"/>
                  <a:cs typeface="Times New Roman" panose="02020603050405020304" pitchFamily="18" charset="0"/>
                </a:endParaRPr>
              </a:p>
              <a:p>
                <a:pPr>
                  <a:lnSpc>
                    <a:spcPct val="150000"/>
                  </a:lnSpc>
                  <a:spcBef>
                    <a:spcPts val="900"/>
                  </a:spcBef>
                  <a:spcAft>
                    <a:spcPts val="900"/>
                  </a:spcAft>
                </a:pPr>
                <a14:m>
                  <m:oMathPara xmlns:m="http://schemas.openxmlformats.org/officeDocument/2006/math">
                    <m:oMathParaPr>
                      <m:jc m:val="centerGroup"/>
                    </m:oMathParaPr>
                    <m:oMath xmlns:m="http://schemas.openxmlformats.org/officeDocument/2006/math">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𝜆</m:t>
                      </m:r>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𝐄</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𝐀</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d>
                        <m:dPr>
                          <m:begChr m:val="|"/>
                          <m:endChr m:val="|"/>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dPr>
                        <m:e>
                          <m:m>
                            <m:mPr>
                              <m:plcHide m:val="on"/>
                              <m:mcs>
                                <m:mc>
                                  <m:mcPr>
                                    <m:count m:val="2"/>
                                    <m:mcJc m:val="center"/>
                                  </m:mcPr>
                                </m:mc>
                              </m:mcs>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mPr>
                            <m:m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𝜆</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−2</m:t>
                                </m:r>
                              </m:e>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e>
                            </m:mr>
                            <m:m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e>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𝜆</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−2</m:t>
                                </m:r>
                              </m:e>
                            </m:mr>
                          </m:m>
                        </m:e>
                      </m:d>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𝜆</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𝜆</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−3),</m:t>
                      </m:r>
                    </m:oMath>
                  </m:oMathPara>
                </a14:m>
                <a:endParaRPr lang="zh-CN" altLang="zh-CN" sz="2400" dirty="0">
                  <a:effectLst/>
                  <a:latin typeface="Cambria" panose="02040503050406030204" pitchFamily="18" charset="0"/>
                  <a:ea typeface="宋体" panose="02010600030101010101" pitchFamily="2" charset="-122"/>
                  <a:cs typeface="Times New Roman" panose="02020603050405020304" pitchFamily="18" charset="0"/>
                </a:endParaRPr>
              </a:p>
              <a:p>
                <a:pPr>
                  <a:lnSpc>
                    <a:spcPct val="150000"/>
                  </a:lnSpc>
                  <a:spcBef>
                    <a:spcPts val="900"/>
                  </a:spcBef>
                  <a:spcAft>
                    <a:spcPts val="900"/>
                  </a:spcAft>
                </a:pPr>
                <a:r>
                  <a:rPr lang="en-US" altLang="zh-CN" sz="2400" dirty="0" err="1">
                    <a:effectLst/>
                    <a:latin typeface="宋体" panose="02010600030101010101" pitchFamily="2" charset="-122"/>
                    <a:ea typeface="宋体" panose="02010600030101010101" pitchFamily="2" charset="-122"/>
                    <a:cs typeface="Times New Roman" panose="02020603050405020304" pitchFamily="18" charset="0"/>
                  </a:rPr>
                  <a:t>得</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14:m>
                  <m:oMath xmlns:m="http://schemas.openxmlformats.org/officeDocument/2006/math">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𝐀</m:t>
                    </m:r>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r>
                  <a:rPr lang="en-US" altLang="zh-CN" sz="2400" dirty="0" err="1">
                    <a:effectLst/>
                    <a:latin typeface="宋体" panose="02010600030101010101" pitchFamily="2" charset="-122"/>
                    <a:ea typeface="宋体" panose="02010600030101010101" pitchFamily="2" charset="-122"/>
                    <a:cs typeface="Times New Roman" panose="02020603050405020304" pitchFamily="18" charset="0"/>
                  </a:rPr>
                  <a:t>的特征值</a:t>
                </a:r>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14:m>
                  <m:oMath xmlns:m="http://schemas.openxmlformats.org/officeDocument/2006/math">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𝜆</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sub>
                    </m:s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14:m>
                  <m:oMath xmlns:m="http://schemas.openxmlformats.org/officeDocument/2006/math">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𝜆</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2</m:t>
                        </m:r>
                      </m:sub>
                    </m:s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=3</m:t>
                    </m:r>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endParaRPr lang="zh-CN" altLang="zh-CN" sz="2400" dirty="0">
                  <a:effectLst/>
                  <a:latin typeface="Cambria" panose="02040503050406030204" pitchFamily="18" charset="0"/>
                  <a:ea typeface="宋体" panose="02010600030101010101" pitchFamily="2" charset="-122"/>
                  <a:cs typeface="Times New Roman" panose="02020603050405020304" pitchFamily="18" charset="0"/>
                </a:endParaRPr>
              </a:p>
            </p:txBody>
          </p:sp>
        </mc:Choice>
        <mc:Fallback xmlns="">
          <p:sp>
            <p:nvSpPr>
              <p:cNvPr id="3" name="文本框 2">
                <a:extLst>
                  <a:ext uri="{FF2B5EF4-FFF2-40B4-BE49-F238E27FC236}">
                    <a16:creationId xmlns:a16="http://schemas.microsoft.com/office/drawing/2014/main" id="{2F2EFFBC-FE61-7BC4-B0A1-36855CC54AFE}"/>
                  </a:ext>
                </a:extLst>
              </p:cNvPr>
              <p:cNvSpPr txBox="1">
                <a:spLocks noRot="1" noChangeAspect="1" noMove="1" noResize="1" noEditPoints="1" noAdjustHandles="1" noChangeArrowheads="1" noChangeShapeType="1" noTextEdit="1"/>
              </p:cNvSpPr>
              <p:nvPr/>
            </p:nvSpPr>
            <p:spPr>
              <a:xfrm>
                <a:off x="473726" y="879147"/>
                <a:ext cx="10840597" cy="5799857"/>
              </a:xfrm>
              <a:prstGeom prst="rect">
                <a:avLst/>
              </a:prstGeom>
              <a:blipFill>
                <a:blip r:embed="rId2"/>
                <a:stretch>
                  <a:fillRect l="-937" b="-131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41814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3916</TotalTime>
  <Words>7931</Words>
  <Application>Microsoft Office PowerPoint</Application>
  <PresentationFormat>宽屏</PresentationFormat>
  <Paragraphs>610</Paragraphs>
  <Slides>120</Slides>
  <Notes>0</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120</vt:i4>
      </vt:variant>
    </vt:vector>
  </HeadingPairs>
  <TitlesOfParts>
    <vt:vector size="130" baseType="lpstr">
      <vt:lpstr>Kaiti SC</vt:lpstr>
      <vt:lpstr>等线</vt:lpstr>
      <vt:lpstr>宋体</vt:lpstr>
      <vt:lpstr>Arial</vt:lpstr>
      <vt:lpstr>Calibri</vt:lpstr>
      <vt:lpstr>Calibri Light</vt:lpstr>
      <vt:lpstr>Cambria</vt:lpstr>
      <vt:lpstr>Cambria Math</vt:lpstr>
      <vt:lpstr>Wingdings</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shaofeng zhan</dc:creator>
  <cp:lastModifiedBy>Yinan Li</cp:lastModifiedBy>
  <cp:revision>18</cp:revision>
  <dcterms:created xsi:type="dcterms:W3CDTF">2023-07-07T04:56:07Z</dcterms:created>
  <dcterms:modified xsi:type="dcterms:W3CDTF">2024-12-09T02:18:36Z</dcterms:modified>
</cp:coreProperties>
</file>